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4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41" r:id="rId24"/>
    <p:sldId id="278" r:id="rId25"/>
    <p:sldId id="279" r:id="rId26"/>
    <p:sldId id="280" r:id="rId27"/>
    <p:sldId id="281" r:id="rId28"/>
    <p:sldId id="282" r:id="rId29"/>
    <p:sldId id="283"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4660"/>
  </p:normalViewPr>
  <p:slideViewPr>
    <p:cSldViewPr>
      <p:cViewPr varScale="1">
        <p:scale>
          <a:sx n="62" d="100"/>
          <a:sy n="62" d="100"/>
        </p:scale>
        <p:origin x="68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u="heavy">
                <a:solidFill>
                  <a:schemeClr val="bg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200" b="0" i="0">
                <a:solidFill>
                  <a:schemeClr val="bg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u="heavy">
                <a:solidFill>
                  <a:schemeClr val="bg1"/>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u="heavy">
                <a:solidFill>
                  <a:schemeClr val="bg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8"/>
          </a:xfrm>
          <a:prstGeom prst="rect">
            <a:avLst/>
          </a:prstGeom>
        </p:spPr>
      </p:pic>
      <p:sp>
        <p:nvSpPr>
          <p:cNvPr id="2" name="Holder 2"/>
          <p:cNvSpPr>
            <a:spLocks noGrp="1"/>
          </p:cNvSpPr>
          <p:nvPr>
            <p:ph type="title"/>
          </p:nvPr>
        </p:nvSpPr>
        <p:spPr>
          <a:xfrm>
            <a:off x="2797936" y="420751"/>
            <a:ext cx="6596126" cy="879475"/>
          </a:xfrm>
          <a:prstGeom prst="rect">
            <a:avLst/>
          </a:prstGeom>
        </p:spPr>
        <p:txBody>
          <a:bodyPr wrap="square" lIns="0" tIns="0" rIns="0" bIns="0">
            <a:spAutoFit/>
          </a:bodyPr>
          <a:lstStyle>
            <a:lvl1pPr>
              <a:defRPr sz="5600" b="0" i="0" u="heavy">
                <a:solidFill>
                  <a:schemeClr val="bg1"/>
                </a:solidFill>
                <a:latin typeface="Arial MT"/>
                <a:cs typeface="Arial MT"/>
              </a:defRPr>
            </a:lvl1pPr>
          </a:lstStyle>
          <a:p>
            <a:endParaRPr/>
          </a:p>
        </p:txBody>
      </p:sp>
      <p:sp>
        <p:nvSpPr>
          <p:cNvPr id="3" name="Holder 3"/>
          <p:cNvSpPr>
            <a:spLocks noGrp="1"/>
          </p:cNvSpPr>
          <p:nvPr>
            <p:ph type="body" idx="1"/>
          </p:nvPr>
        </p:nvSpPr>
        <p:spPr>
          <a:xfrm>
            <a:off x="460044" y="3035935"/>
            <a:ext cx="11180445" cy="3107054"/>
          </a:xfrm>
          <a:prstGeom prst="rect">
            <a:avLst/>
          </a:prstGeom>
        </p:spPr>
        <p:txBody>
          <a:bodyPr wrap="square" lIns="0" tIns="0" rIns="0" bIns="0">
            <a:spAutoFit/>
          </a:bodyPr>
          <a:lstStyle>
            <a:lvl1pPr>
              <a:defRPr sz="2200" b="0" i="0">
                <a:solidFill>
                  <a:schemeClr val="bg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12/27/2023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7998"/>
            </a:xfrm>
            <a:prstGeom prst="rect">
              <a:avLst/>
            </a:prstGeom>
          </p:spPr>
        </p:pic>
        <p:sp>
          <p:nvSpPr>
            <p:cNvPr id="4" name="object 4"/>
            <p:cNvSpPr/>
            <p:nvPr/>
          </p:nvSpPr>
          <p:spPr>
            <a:xfrm>
              <a:off x="4129785" y="962913"/>
              <a:ext cx="3931920" cy="64135"/>
            </a:xfrm>
            <a:custGeom>
              <a:avLst/>
              <a:gdLst/>
              <a:ahLst/>
              <a:cxnLst/>
              <a:rect l="l" t="t" r="r" b="b"/>
              <a:pathLst>
                <a:path w="3931920" h="64134">
                  <a:moveTo>
                    <a:pt x="3931919" y="0"/>
                  </a:moveTo>
                  <a:lnTo>
                    <a:pt x="0" y="0"/>
                  </a:lnTo>
                  <a:lnTo>
                    <a:pt x="0" y="64008"/>
                  </a:lnTo>
                  <a:lnTo>
                    <a:pt x="3931919" y="64008"/>
                  </a:lnTo>
                  <a:lnTo>
                    <a:pt x="3931919"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title"/>
          </p:nvPr>
        </p:nvSpPr>
        <p:spPr>
          <a:xfrm>
            <a:off x="4117594" y="0"/>
            <a:ext cx="3955415" cy="1086485"/>
          </a:xfrm>
          <a:prstGeom prst="rect">
            <a:avLst/>
          </a:prstGeom>
        </p:spPr>
        <p:txBody>
          <a:bodyPr vert="horz" wrap="square" lIns="0" tIns="13970" rIns="0" bIns="0" rtlCol="0">
            <a:spAutoFit/>
          </a:bodyPr>
          <a:lstStyle/>
          <a:p>
            <a:pPr marL="12700">
              <a:lnSpc>
                <a:spcPct val="100000"/>
              </a:lnSpc>
              <a:spcBef>
                <a:spcPts val="110"/>
              </a:spcBef>
            </a:pPr>
            <a:r>
              <a:rPr sz="6950" u="none" spc="5" dirty="0"/>
              <a:t>STELLAR</a:t>
            </a:r>
            <a:endParaRPr sz="6950"/>
          </a:p>
        </p:txBody>
      </p:sp>
      <p:sp>
        <p:nvSpPr>
          <p:cNvPr id="6" name="object 6"/>
          <p:cNvSpPr txBox="1"/>
          <p:nvPr/>
        </p:nvSpPr>
        <p:spPr>
          <a:xfrm>
            <a:off x="3529329" y="1033983"/>
            <a:ext cx="5135880" cy="1086485"/>
          </a:xfrm>
          <a:prstGeom prst="rect">
            <a:avLst/>
          </a:prstGeom>
        </p:spPr>
        <p:txBody>
          <a:bodyPr vert="horz" wrap="square" lIns="0" tIns="13970" rIns="0" bIns="0" rtlCol="0">
            <a:spAutoFit/>
          </a:bodyPr>
          <a:lstStyle/>
          <a:p>
            <a:pPr marL="12700">
              <a:lnSpc>
                <a:spcPct val="100000"/>
              </a:lnSpc>
              <a:spcBef>
                <a:spcPts val="110"/>
              </a:spcBef>
            </a:pPr>
            <a:r>
              <a:rPr sz="6950" spc="5" dirty="0">
                <a:solidFill>
                  <a:srgbClr val="FFFFFF"/>
                </a:solidFill>
                <a:latin typeface="Arial MT"/>
                <a:cs typeface="Arial MT"/>
              </a:rPr>
              <a:t>EVOLUTION</a:t>
            </a:r>
            <a:endParaRPr sz="6950">
              <a:latin typeface="Arial MT"/>
              <a:cs typeface="Arial MT"/>
            </a:endParaRPr>
          </a:p>
        </p:txBody>
      </p:sp>
      <p:sp>
        <p:nvSpPr>
          <p:cNvPr id="7" name="object 7"/>
          <p:cNvSpPr/>
          <p:nvPr/>
        </p:nvSpPr>
        <p:spPr>
          <a:xfrm>
            <a:off x="3541521" y="2023617"/>
            <a:ext cx="5108575" cy="64135"/>
          </a:xfrm>
          <a:custGeom>
            <a:avLst/>
            <a:gdLst/>
            <a:ahLst/>
            <a:cxnLst/>
            <a:rect l="l" t="t" r="r" b="b"/>
            <a:pathLst>
              <a:path w="5108575" h="64135">
                <a:moveTo>
                  <a:pt x="5108448" y="0"/>
                </a:moveTo>
                <a:lnTo>
                  <a:pt x="0" y="0"/>
                </a:lnTo>
                <a:lnTo>
                  <a:pt x="0" y="64008"/>
                </a:lnTo>
                <a:lnTo>
                  <a:pt x="5108448" y="64008"/>
                </a:lnTo>
                <a:lnTo>
                  <a:pt x="5108448" y="0"/>
                </a:lnTo>
                <a:close/>
              </a:path>
            </a:pathLst>
          </a:custGeom>
          <a:solidFill>
            <a:srgbClr val="FFFFFF"/>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7145">
              <a:lnSpc>
                <a:spcPct val="100000"/>
              </a:lnSpc>
              <a:spcBef>
                <a:spcPts val="105"/>
              </a:spcBef>
            </a:pPr>
            <a:r>
              <a:rPr dirty="0"/>
              <a:t>TYPES</a:t>
            </a:r>
            <a:r>
              <a:rPr spc="-35" dirty="0"/>
              <a:t> </a:t>
            </a:r>
            <a:r>
              <a:rPr dirty="0"/>
              <a:t>OF</a:t>
            </a:r>
            <a:r>
              <a:rPr spc="-30" dirty="0"/>
              <a:t> </a:t>
            </a:r>
            <a:r>
              <a:rPr dirty="0"/>
              <a:t>NEBULA</a:t>
            </a:r>
          </a:p>
        </p:txBody>
      </p:sp>
      <p:sp>
        <p:nvSpPr>
          <p:cNvPr id="3" name="object 3"/>
          <p:cNvSpPr txBox="1"/>
          <p:nvPr/>
        </p:nvSpPr>
        <p:spPr>
          <a:xfrm>
            <a:off x="797763" y="2152040"/>
            <a:ext cx="10377170" cy="2793365"/>
          </a:xfrm>
          <a:prstGeom prst="rect">
            <a:avLst/>
          </a:prstGeom>
        </p:spPr>
        <p:txBody>
          <a:bodyPr vert="horz" wrap="square" lIns="0" tIns="139065" rIns="0" bIns="0" rtlCol="0">
            <a:spAutoFit/>
          </a:bodyPr>
          <a:lstStyle/>
          <a:p>
            <a:pPr marL="12700">
              <a:lnSpc>
                <a:spcPct val="100000"/>
              </a:lnSpc>
              <a:spcBef>
                <a:spcPts val="1095"/>
              </a:spcBef>
            </a:pPr>
            <a:r>
              <a:rPr sz="2800" spc="-5" dirty="0">
                <a:solidFill>
                  <a:srgbClr val="FFFFFF"/>
                </a:solidFill>
                <a:latin typeface="Arial MT"/>
                <a:cs typeface="Arial MT"/>
              </a:rPr>
              <a:t>Nebula</a:t>
            </a:r>
            <a:r>
              <a:rPr sz="2800" spc="10" dirty="0">
                <a:solidFill>
                  <a:srgbClr val="FFFFFF"/>
                </a:solidFill>
                <a:latin typeface="Arial MT"/>
                <a:cs typeface="Arial MT"/>
              </a:rPr>
              <a:t> </a:t>
            </a:r>
            <a:r>
              <a:rPr sz="2800" spc="-5" dirty="0">
                <a:solidFill>
                  <a:srgbClr val="FFFFFF"/>
                </a:solidFill>
                <a:latin typeface="Arial MT"/>
                <a:cs typeface="Arial MT"/>
              </a:rPr>
              <a:t>are </a:t>
            </a:r>
            <a:r>
              <a:rPr sz="2800" dirty="0">
                <a:solidFill>
                  <a:srgbClr val="FFFFFF"/>
                </a:solidFill>
                <a:latin typeface="Arial MT"/>
                <a:cs typeface="Arial MT"/>
              </a:rPr>
              <a:t>classified</a:t>
            </a:r>
            <a:r>
              <a:rPr sz="2800" spc="-5" dirty="0">
                <a:solidFill>
                  <a:srgbClr val="FFFFFF"/>
                </a:solidFill>
                <a:latin typeface="Arial MT"/>
                <a:cs typeface="Arial MT"/>
              </a:rPr>
              <a:t> into</a:t>
            </a:r>
            <a:r>
              <a:rPr sz="2800" dirty="0">
                <a:solidFill>
                  <a:srgbClr val="FFFFFF"/>
                </a:solidFill>
                <a:latin typeface="Arial MT"/>
                <a:cs typeface="Arial MT"/>
              </a:rPr>
              <a:t> </a:t>
            </a:r>
            <a:r>
              <a:rPr sz="2800" spc="-5" dirty="0">
                <a:solidFill>
                  <a:srgbClr val="FFFFFF"/>
                </a:solidFill>
                <a:latin typeface="Arial MT"/>
                <a:cs typeface="Arial MT"/>
              </a:rPr>
              <a:t>4 major</a:t>
            </a:r>
            <a:r>
              <a:rPr sz="2800" spc="15" dirty="0">
                <a:solidFill>
                  <a:srgbClr val="FFFFFF"/>
                </a:solidFill>
                <a:latin typeface="Arial MT"/>
                <a:cs typeface="Arial MT"/>
              </a:rPr>
              <a:t> </a:t>
            </a:r>
            <a:r>
              <a:rPr sz="2800" dirty="0">
                <a:solidFill>
                  <a:srgbClr val="FFFFFF"/>
                </a:solidFill>
                <a:latin typeface="Arial MT"/>
                <a:cs typeface="Arial MT"/>
              </a:rPr>
              <a:t>groups:</a:t>
            </a:r>
            <a:endParaRPr sz="2800">
              <a:latin typeface="Arial MT"/>
              <a:cs typeface="Arial MT"/>
            </a:endParaRPr>
          </a:p>
          <a:p>
            <a:pPr marL="292735" indent="-280670">
              <a:lnSpc>
                <a:spcPct val="100000"/>
              </a:lnSpc>
              <a:spcBef>
                <a:spcPts val="994"/>
              </a:spcBef>
              <a:buFont typeface="Arial MT"/>
              <a:buChar char="•"/>
              <a:tabLst>
                <a:tab pos="292735" algn="l"/>
                <a:tab pos="293370" algn="l"/>
              </a:tabLst>
            </a:pPr>
            <a:r>
              <a:rPr sz="2800" b="1" spc="-5" dirty="0">
                <a:solidFill>
                  <a:srgbClr val="FFFFFF"/>
                </a:solidFill>
                <a:latin typeface="Arial"/>
                <a:cs typeface="Arial"/>
              </a:rPr>
              <a:t>Planetary</a:t>
            </a:r>
            <a:r>
              <a:rPr sz="2800" b="1" spc="-10" dirty="0">
                <a:solidFill>
                  <a:srgbClr val="FFFFFF"/>
                </a:solidFill>
                <a:latin typeface="Arial"/>
                <a:cs typeface="Arial"/>
              </a:rPr>
              <a:t> </a:t>
            </a:r>
            <a:r>
              <a:rPr sz="2800" b="1" spc="-5" dirty="0">
                <a:solidFill>
                  <a:srgbClr val="FFFFFF"/>
                </a:solidFill>
                <a:latin typeface="Arial"/>
                <a:cs typeface="Arial"/>
              </a:rPr>
              <a:t>Nebula</a:t>
            </a:r>
            <a:endParaRPr sz="2800">
              <a:latin typeface="Arial"/>
              <a:cs typeface="Arial"/>
            </a:endParaRPr>
          </a:p>
          <a:p>
            <a:pPr marL="292735" indent="-280670">
              <a:lnSpc>
                <a:spcPct val="100000"/>
              </a:lnSpc>
              <a:spcBef>
                <a:spcPts val="1010"/>
              </a:spcBef>
              <a:buFont typeface="Arial MT"/>
              <a:buChar char="•"/>
              <a:tabLst>
                <a:tab pos="292735" algn="l"/>
                <a:tab pos="293370" algn="l"/>
              </a:tabLst>
            </a:pPr>
            <a:r>
              <a:rPr sz="2800" b="1" spc="-5" dirty="0">
                <a:solidFill>
                  <a:srgbClr val="FFFFFF"/>
                </a:solidFill>
                <a:latin typeface="Arial"/>
                <a:cs typeface="Arial"/>
              </a:rPr>
              <a:t>Supernova</a:t>
            </a:r>
            <a:r>
              <a:rPr sz="2800" b="1" dirty="0">
                <a:solidFill>
                  <a:srgbClr val="FFFFFF"/>
                </a:solidFill>
                <a:latin typeface="Arial"/>
                <a:cs typeface="Arial"/>
              </a:rPr>
              <a:t> </a:t>
            </a:r>
            <a:r>
              <a:rPr sz="2800" b="1" spc="-5" dirty="0">
                <a:solidFill>
                  <a:srgbClr val="FFFFFF"/>
                </a:solidFill>
                <a:latin typeface="Arial"/>
                <a:cs typeface="Arial"/>
              </a:rPr>
              <a:t>Remnant</a:t>
            </a:r>
            <a:endParaRPr sz="2800">
              <a:latin typeface="Arial"/>
              <a:cs typeface="Arial"/>
            </a:endParaRPr>
          </a:p>
          <a:p>
            <a:pPr marL="292735" indent="-280670">
              <a:lnSpc>
                <a:spcPct val="100000"/>
              </a:lnSpc>
              <a:spcBef>
                <a:spcPts val="994"/>
              </a:spcBef>
              <a:buFont typeface="Arial MT"/>
              <a:buChar char="•"/>
              <a:tabLst>
                <a:tab pos="292735" algn="l"/>
                <a:tab pos="293370" algn="l"/>
              </a:tabLst>
            </a:pPr>
            <a:r>
              <a:rPr sz="2800" b="1" spc="-5" dirty="0">
                <a:solidFill>
                  <a:srgbClr val="FFFFFF"/>
                </a:solidFill>
                <a:latin typeface="Arial"/>
                <a:cs typeface="Arial"/>
              </a:rPr>
              <a:t>H II regions,</a:t>
            </a:r>
            <a:r>
              <a:rPr sz="2800" b="1" spc="25" dirty="0">
                <a:solidFill>
                  <a:srgbClr val="FFFFFF"/>
                </a:solidFill>
                <a:latin typeface="Arial"/>
                <a:cs typeface="Arial"/>
              </a:rPr>
              <a:t> </a:t>
            </a:r>
            <a:r>
              <a:rPr sz="2800" spc="-5" dirty="0">
                <a:solidFill>
                  <a:srgbClr val="FFFFFF"/>
                </a:solidFill>
                <a:latin typeface="Arial MT"/>
                <a:cs typeface="Arial MT"/>
              </a:rPr>
              <a:t>large </a:t>
            </a:r>
            <a:r>
              <a:rPr sz="2800" dirty="0">
                <a:solidFill>
                  <a:srgbClr val="FFFFFF"/>
                </a:solidFill>
                <a:latin typeface="Arial MT"/>
                <a:cs typeface="Arial MT"/>
              </a:rPr>
              <a:t>diffused</a:t>
            </a:r>
            <a:r>
              <a:rPr sz="2800" spc="10" dirty="0">
                <a:solidFill>
                  <a:srgbClr val="FFFFFF"/>
                </a:solidFill>
                <a:latin typeface="Arial MT"/>
                <a:cs typeface="Arial MT"/>
              </a:rPr>
              <a:t> </a:t>
            </a:r>
            <a:r>
              <a:rPr sz="2800" dirty="0">
                <a:solidFill>
                  <a:srgbClr val="FFFFFF"/>
                </a:solidFill>
                <a:latin typeface="Arial MT"/>
                <a:cs typeface="Arial MT"/>
              </a:rPr>
              <a:t>nebula</a:t>
            </a:r>
            <a:r>
              <a:rPr sz="2800" spc="5" dirty="0">
                <a:solidFill>
                  <a:srgbClr val="FFFFFF"/>
                </a:solidFill>
                <a:latin typeface="Arial MT"/>
                <a:cs typeface="Arial MT"/>
              </a:rPr>
              <a:t> </a:t>
            </a:r>
            <a:r>
              <a:rPr sz="2800" spc="-5" dirty="0">
                <a:solidFill>
                  <a:srgbClr val="FFFFFF"/>
                </a:solidFill>
                <a:latin typeface="Arial MT"/>
                <a:cs typeface="Arial MT"/>
              </a:rPr>
              <a:t>containing</a:t>
            </a:r>
            <a:r>
              <a:rPr sz="2800" spc="20" dirty="0">
                <a:solidFill>
                  <a:srgbClr val="FFFFFF"/>
                </a:solidFill>
                <a:latin typeface="Arial MT"/>
                <a:cs typeface="Arial MT"/>
              </a:rPr>
              <a:t> </a:t>
            </a:r>
            <a:r>
              <a:rPr sz="2800" dirty="0">
                <a:solidFill>
                  <a:srgbClr val="FFFFFF"/>
                </a:solidFill>
                <a:latin typeface="Arial MT"/>
                <a:cs typeface="Arial MT"/>
              </a:rPr>
              <a:t>ionised</a:t>
            </a:r>
            <a:r>
              <a:rPr sz="2800" spc="-5" dirty="0">
                <a:solidFill>
                  <a:srgbClr val="FFFFFF"/>
                </a:solidFill>
                <a:latin typeface="Arial MT"/>
                <a:cs typeface="Arial MT"/>
              </a:rPr>
              <a:t> </a:t>
            </a:r>
            <a:r>
              <a:rPr sz="2800" dirty="0">
                <a:solidFill>
                  <a:srgbClr val="FFFFFF"/>
                </a:solidFill>
                <a:latin typeface="Arial MT"/>
                <a:cs typeface="Arial MT"/>
              </a:rPr>
              <a:t>hydrogen.</a:t>
            </a:r>
            <a:endParaRPr sz="2800">
              <a:latin typeface="Arial MT"/>
              <a:cs typeface="Arial MT"/>
            </a:endParaRPr>
          </a:p>
          <a:p>
            <a:pPr marL="292735" indent="-280670">
              <a:lnSpc>
                <a:spcPct val="100000"/>
              </a:lnSpc>
              <a:spcBef>
                <a:spcPts val="1000"/>
              </a:spcBef>
              <a:buFont typeface="Arial MT"/>
              <a:buChar char="•"/>
              <a:tabLst>
                <a:tab pos="292735" algn="l"/>
                <a:tab pos="293370" algn="l"/>
              </a:tabLst>
            </a:pPr>
            <a:r>
              <a:rPr sz="2800" b="1" spc="-5" dirty="0">
                <a:solidFill>
                  <a:srgbClr val="FFFFFF"/>
                </a:solidFill>
                <a:latin typeface="Arial"/>
                <a:cs typeface="Arial"/>
              </a:rPr>
              <a:t>Dark</a:t>
            </a:r>
            <a:r>
              <a:rPr sz="2800" b="1" spc="-30" dirty="0">
                <a:solidFill>
                  <a:srgbClr val="FFFFFF"/>
                </a:solidFill>
                <a:latin typeface="Arial"/>
                <a:cs typeface="Arial"/>
              </a:rPr>
              <a:t> </a:t>
            </a:r>
            <a:r>
              <a:rPr sz="2800" b="1" spc="-5" dirty="0">
                <a:solidFill>
                  <a:srgbClr val="FFFFFF"/>
                </a:solidFill>
                <a:latin typeface="Arial"/>
                <a:cs typeface="Arial"/>
              </a:rPr>
              <a:t>Nebula</a:t>
            </a:r>
            <a:endParaRPr sz="28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9096" y="545591"/>
            <a:ext cx="9893300" cy="57658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5775" y="257632"/>
            <a:ext cx="8684260" cy="880110"/>
          </a:xfrm>
          <a:prstGeom prst="rect">
            <a:avLst/>
          </a:prstGeom>
        </p:spPr>
        <p:txBody>
          <a:bodyPr vert="horz" wrap="square" lIns="0" tIns="13335" rIns="0" bIns="0" rtlCol="0">
            <a:spAutoFit/>
          </a:bodyPr>
          <a:lstStyle/>
          <a:p>
            <a:pPr marL="12700">
              <a:lnSpc>
                <a:spcPct val="100000"/>
              </a:lnSpc>
              <a:spcBef>
                <a:spcPts val="105"/>
              </a:spcBef>
            </a:pPr>
            <a:r>
              <a:rPr spc="-5" dirty="0"/>
              <a:t>TYPES</a:t>
            </a:r>
            <a:r>
              <a:rPr spc="-20" dirty="0"/>
              <a:t> </a:t>
            </a:r>
            <a:r>
              <a:rPr spc="5" dirty="0"/>
              <a:t>OF</a:t>
            </a:r>
            <a:r>
              <a:rPr spc="-15" dirty="0"/>
              <a:t> </a:t>
            </a:r>
            <a:r>
              <a:rPr spc="-5" dirty="0"/>
              <a:t>BLACK</a:t>
            </a:r>
            <a:r>
              <a:rPr spc="-20" dirty="0"/>
              <a:t> </a:t>
            </a:r>
            <a:r>
              <a:rPr dirty="0"/>
              <a:t>HOLES</a:t>
            </a:r>
          </a:p>
        </p:txBody>
      </p:sp>
      <p:sp>
        <p:nvSpPr>
          <p:cNvPr id="3" name="object 3"/>
          <p:cNvSpPr txBox="1"/>
          <p:nvPr/>
        </p:nvSpPr>
        <p:spPr>
          <a:xfrm>
            <a:off x="497840" y="2401341"/>
            <a:ext cx="5899150" cy="1961514"/>
          </a:xfrm>
          <a:prstGeom prst="rect">
            <a:avLst/>
          </a:prstGeom>
        </p:spPr>
        <p:txBody>
          <a:bodyPr vert="horz" wrap="square" lIns="0" tIns="88900" rIns="0" bIns="0" rtlCol="0">
            <a:spAutoFit/>
          </a:bodyPr>
          <a:lstStyle/>
          <a:p>
            <a:pPr marL="12700">
              <a:lnSpc>
                <a:spcPct val="100000"/>
              </a:lnSpc>
              <a:spcBef>
                <a:spcPts val="700"/>
              </a:spcBef>
            </a:pPr>
            <a:r>
              <a:rPr sz="2800" spc="-5" dirty="0">
                <a:solidFill>
                  <a:srgbClr val="FFFFFF"/>
                </a:solidFill>
                <a:latin typeface="Arial MT"/>
                <a:cs typeface="Arial MT"/>
              </a:rPr>
              <a:t>There</a:t>
            </a:r>
            <a:r>
              <a:rPr sz="2800" spc="10" dirty="0">
                <a:solidFill>
                  <a:srgbClr val="FFFFFF"/>
                </a:solidFill>
                <a:latin typeface="Arial MT"/>
                <a:cs typeface="Arial MT"/>
              </a:rPr>
              <a:t> </a:t>
            </a:r>
            <a:r>
              <a:rPr sz="2800" spc="-5" dirty="0">
                <a:solidFill>
                  <a:srgbClr val="FFFFFF"/>
                </a:solidFill>
                <a:latin typeface="Arial MT"/>
                <a:cs typeface="Arial MT"/>
              </a:rPr>
              <a:t>are</a:t>
            </a:r>
            <a:r>
              <a:rPr sz="2800" spc="-10" dirty="0">
                <a:solidFill>
                  <a:srgbClr val="FFFFFF"/>
                </a:solidFill>
                <a:latin typeface="Arial MT"/>
                <a:cs typeface="Arial MT"/>
              </a:rPr>
              <a:t> </a:t>
            </a:r>
            <a:r>
              <a:rPr sz="2800" dirty="0">
                <a:solidFill>
                  <a:srgbClr val="FFFFFF"/>
                </a:solidFill>
                <a:latin typeface="Arial MT"/>
                <a:cs typeface="Arial MT"/>
              </a:rPr>
              <a:t>three types</a:t>
            </a:r>
            <a:r>
              <a:rPr sz="2800" spc="-10" dirty="0">
                <a:solidFill>
                  <a:srgbClr val="FFFFFF"/>
                </a:solidFill>
                <a:latin typeface="Arial MT"/>
                <a:cs typeface="Arial MT"/>
              </a:rPr>
              <a:t> </a:t>
            </a:r>
            <a:r>
              <a:rPr sz="2800" spc="-5" dirty="0">
                <a:solidFill>
                  <a:srgbClr val="FFFFFF"/>
                </a:solidFill>
                <a:latin typeface="Arial MT"/>
                <a:cs typeface="Arial MT"/>
              </a:rPr>
              <a:t>of Black</a:t>
            </a:r>
            <a:r>
              <a:rPr sz="2800" dirty="0">
                <a:solidFill>
                  <a:srgbClr val="FFFFFF"/>
                </a:solidFill>
                <a:latin typeface="Arial MT"/>
                <a:cs typeface="Arial MT"/>
              </a:rPr>
              <a:t> </a:t>
            </a:r>
            <a:r>
              <a:rPr sz="2800" spc="-5" dirty="0">
                <a:solidFill>
                  <a:srgbClr val="FFFFFF"/>
                </a:solidFill>
                <a:latin typeface="Arial MT"/>
                <a:cs typeface="Arial MT"/>
              </a:rPr>
              <a:t>Holes:</a:t>
            </a:r>
            <a:endParaRPr sz="2800">
              <a:latin typeface="Arial MT"/>
              <a:cs typeface="Arial MT"/>
            </a:endParaRPr>
          </a:p>
          <a:p>
            <a:pPr marL="386080" indent="-373380">
              <a:lnSpc>
                <a:spcPct val="100000"/>
              </a:lnSpc>
              <a:spcBef>
                <a:spcPts val="600"/>
              </a:spcBef>
              <a:buAutoNum type="arabicPeriod"/>
              <a:tabLst>
                <a:tab pos="386080" algn="l"/>
              </a:tabLst>
            </a:pPr>
            <a:r>
              <a:rPr sz="2800" b="1" spc="-5" dirty="0">
                <a:solidFill>
                  <a:srgbClr val="FFFFFF"/>
                </a:solidFill>
                <a:latin typeface="Arial"/>
                <a:cs typeface="Arial"/>
              </a:rPr>
              <a:t>Primordial</a:t>
            </a:r>
            <a:endParaRPr sz="2800">
              <a:latin typeface="Arial"/>
              <a:cs typeface="Arial"/>
            </a:endParaRPr>
          </a:p>
          <a:p>
            <a:pPr marL="386080" indent="-373380">
              <a:lnSpc>
                <a:spcPct val="100000"/>
              </a:lnSpc>
              <a:spcBef>
                <a:spcPts val="600"/>
              </a:spcBef>
              <a:buAutoNum type="arabicPeriod"/>
              <a:tabLst>
                <a:tab pos="386080" algn="l"/>
              </a:tabLst>
            </a:pPr>
            <a:r>
              <a:rPr sz="2800" b="1" spc="-5" dirty="0">
                <a:solidFill>
                  <a:srgbClr val="FFFFFF"/>
                </a:solidFill>
                <a:latin typeface="Arial"/>
                <a:cs typeface="Arial"/>
              </a:rPr>
              <a:t>Stellar</a:t>
            </a:r>
            <a:endParaRPr sz="2800">
              <a:latin typeface="Arial"/>
              <a:cs typeface="Arial"/>
            </a:endParaRPr>
          </a:p>
          <a:p>
            <a:pPr marL="386080" indent="-373380">
              <a:lnSpc>
                <a:spcPct val="100000"/>
              </a:lnSpc>
              <a:buAutoNum type="arabicPeriod"/>
              <a:tabLst>
                <a:tab pos="386080" algn="l"/>
              </a:tabLst>
            </a:pPr>
            <a:r>
              <a:rPr sz="2800" b="1" spc="-5" dirty="0">
                <a:solidFill>
                  <a:srgbClr val="FFFFFF"/>
                </a:solidFill>
                <a:latin typeface="Arial"/>
                <a:cs typeface="Arial"/>
              </a:rPr>
              <a:t>Supermassive</a:t>
            </a:r>
            <a:endParaRPr sz="2800">
              <a:latin typeface="Arial"/>
              <a:cs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726" y="224154"/>
            <a:ext cx="7926070" cy="1716405"/>
          </a:xfrm>
          <a:prstGeom prst="rect">
            <a:avLst/>
          </a:prstGeom>
        </p:spPr>
        <p:txBody>
          <a:bodyPr vert="horz" wrap="square" lIns="0" tIns="12065" rIns="0" bIns="0" rtlCol="0">
            <a:spAutoFit/>
          </a:bodyPr>
          <a:lstStyle/>
          <a:p>
            <a:pPr marL="2769870" marR="5080" indent="-2757170">
              <a:lnSpc>
                <a:spcPct val="100000"/>
              </a:lnSpc>
              <a:spcBef>
                <a:spcPts val="95"/>
              </a:spcBef>
            </a:pPr>
            <a:r>
              <a:rPr sz="5550" spc="-10" dirty="0"/>
              <a:t>FORMATION</a:t>
            </a:r>
            <a:r>
              <a:rPr sz="5550" spc="-35" dirty="0"/>
              <a:t> </a:t>
            </a:r>
            <a:r>
              <a:rPr sz="5550" spc="-5" dirty="0"/>
              <a:t>OF</a:t>
            </a:r>
            <a:r>
              <a:rPr sz="5550" spc="-35" dirty="0"/>
              <a:t> </a:t>
            </a:r>
            <a:r>
              <a:rPr sz="5550" spc="-5" dirty="0"/>
              <a:t>BLACK </a:t>
            </a:r>
            <a:r>
              <a:rPr sz="5550" u="none" spc="-1525" dirty="0"/>
              <a:t> </a:t>
            </a:r>
            <a:r>
              <a:rPr sz="5550" spc="-5" dirty="0"/>
              <a:t>HOLES</a:t>
            </a:r>
            <a:endParaRPr sz="5550"/>
          </a:p>
        </p:txBody>
      </p:sp>
      <p:sp>
        <p:nvSpPr>
          <p:cNvPr id="3" name="object 3"/>
          <p:cNvSpPr txBox="1"/>
          <p:nvPr/>
        </p:nvSpPr>
        <p:spPr>
          <a:xfrm>
            <a:off x="718819" y="2269693"/>
            <a:ext cx="10568940" cy="3677920"/>
          </a:xfrm>
          <a:prstGeom prst="rect">
            <a:avLst/>
          </a:prstGeom>
        </p:spPr>
        <p:txBody>
          <a:bodyPr vert="horz" wrap="square" lIns="0" tIns="11430" rIns="0" bIns="0" rtlCol="0">
            <a:spAutoFit/>
          </a:bodyPr>
          <a:lstStyle/>
          <a:p>
            <a:pPr marL="300355" marR="57150" indent="-288290" algn="just">
              <a:lnSpc>
                <a:spcPct val="100800"/>
              </a:lnSpc>
              <a:spcBef>
                <a:spcPts val="90"/>
              </a:spcBef>
              <a:buClr>
                <a:srgbClr val="FFFFFF"/>
              </a:buClr>
              <a:buFont typeface="Arial MT"/>
              <a:buChar char="•"/>
              <a:tabLst>
                <a:tab pos="403225" algn="l"/>
              </a:tabLst>
            </a:pPr>
            <a:r>
              <a:rPr dirty="0"/>
              <a:t>	</a:t>
            </a:r>
            <a:r>
              <a:rPr sz="2850" b="1" spc="5" dirty="0">
                <a:solidFill>
                  <a:srgbClr val="FFFFFF"/>
                </a:solidFill>
                <a:latin typeface="Arial"/>
                <a:cs typeface="Arial"/>
              </a:rPr>
              <a:t>Primordial </a:t>
            </a:r>
            <a:r>
              <a:rPr sz="2850" spc="5" dirty="0">
                <a:solidFill>
                  <a:srgbClr val="FFFFFF"/>
                </a:solidFill>
                <a:latin typeface="Arial MT"/>
                <a:cs typeface="Arial MT"/>
              </a:rPr>
              <a:t>black holes are thought to </a:t>
            </a:r>
            <a:r>
              <a:rPr sz="2850" spc="10" dirty="0">
                <a:solidFill>
                  <a:srgbClr val="FFFFFF"/>
                </a:solidFill>
                <a:latin typeface="Arial MT"/>
                <a:cs typeface="Arial MT"/>
              </a:rPr>
              <a:t>have formed </a:t>
            </a:r>
            <a:r>
              <a:rPr sz="2850" spc="5" dirty="0">
                <a:solidFill>
                  <a:srgbClr val="FFFFFF"/>
                </a:solidFill>
                <a:latin typeface="Arial MT"/>
                <a:cs typeface="Arial MT"/>
              </a:rPr>
              <a:t>in the early </a:t>
            </a:r>
            <a:r>
              <a:rPr sz="2850" spc="-780" dirty="0">
                <a:solidFill>
                  <a:srgbClr val="FFFFFF"/>
                </a:solidFill>
                <a:latin typeface="Arial MT"/>
                <a:cs typeface="Arial MT"/>
              </a:rPr>
              <a:t> </a:t>
            </a:r>
            <a:r>
              <a:rPr sz="2850" spc="10" dirty="0">
                <a:solidFill>
                  <a:srgbClr val="FFFFFF"/>
                </a:solidFill>
                <a:latin typeface="Arial MT"/>
                <a:cs typeface="Arial MT"/>
              </a:rPr>
              <a:t>universe, soon</a:t>
            </a:r>
            <a:r>
              <a:rPr sz="2850" spc="15" dirty="0">
                <a:solidFill>
                  <a:srgbClr val="FFFFFF"/>
                </a:solidFill>
                <a:latin typeface="Arial MT"/>
                <a:cs typeface="Arial MT"/>
              </a:rPr>
              <a:t> </a:t>
            </a:r>
            <a:r>
              <a:rPr sz="2850" spc="5" dirty="0">
                <a:solidFill>
                  <a:srgbClr val="FFFFFF"/>
                </a:solidFill>
                <a:latin typeface="Arial MT"/>
                <a:cs typeface="Arial MT"/>
              </a:rPr>
              <a:t>after</a:t>
            </a:r>
            <a:r>
              <a:rPr sz="2850" spc="20" dirty="0">
                <a:solidFill>
                  <a:srgbClr val="FFFFFF"/>
                </a:solidFill>
                <a:latin typeface="Arial MT"/>
                <a:cs typeface="Arial MT"/>
              </a:rPr>
              <a:t> </a:t>
            </a:r>
            <a:r>
              <a:rPr sz="2850" spc="5" dirty="0">
                <a:solidFill>
                  <a:srgbClr val="FFFFFF"/>
                </a:solidFill>
                <a:latin typeface="Arial MT"/>
                <a:cs typeface="Arial MT"/>
              </a:rPr>
              <a:t>the</a:t>
            </a:r>
            <a:r>
              <a:rPr sz="2850" spc="20" dirty="0">
                <a:solidFill>
                  <a:srgbClr val="FFFFFF"/>
                </a:solidFill>
                <a:latin typeface="Arial MT"/>
                <a:cs typeface="Arial MT"/>
              </a:rPr>
              <a:t> </a:t>
            </a:r>
            <a:r>
              <a:rPr sz="2850" spc="5" dirty="0">
                <a:solidFill>
                  <a:srgbClr val="FFFFFF"/>
                </a:solidFill>
                <a:latin typeface="Arial MT"/>
                <a:cs typeface="Arial MT"/>
              </a:rPr>
              <a:t>big</a:t>
            </a:r>
            <a:r>
              <a:rPr sz="2850" spc="15" dirty="0">
                <a:solidFill>
                  <a:srgbClr val="FFFFFF"/>
                </a:solidFill>
                <a:latin typeface="Arial MT"/>
                <a:cs typeface="Arial MT"/>
              </a:rPr>
              <a:t> </a:t>
            </a:r>
            <a:r>
              <a:rPr sz="2850" spc="5" dirty="0">
                <a:solidFill>
                  <a:srgbClr val="FFFFFF"/>
                </a:solidFill>
                <a:latin typeface="Arial MT"/>
                <a:cs typeface="Arial MT"/>
              </a:rPr>
              <a:t>bang.</a:t>
            </a:r>
            <a:endParaRPr sz="2850">
              <a:latin typeface="Arial MT"/>
              <a:cs typeface="Arial MT"/>
            </a:endParaRPr>
          </a:p>
          <a:p>
            <a:pPr marL="300355" marR="5080" indent="-288290" algn="just">
              <a:lnSpc>
                <a:spcPct val="100699"/>
              </a:lnSpc>
              <a:spcBef>
                <a:spcPts val="600"/>
              </a:spcBef>
              <a:buFont typeface="Arial MT"/>
              <a:buChar char="•"/>
              <a:tabLst>
                <a:tab pos="300990" algn="l"/>
              </a:tabLst>
            </a:pPr>
            <a:r>
              <a:rPr sz="2850" b="1" spc="5" dirty="0">
                <a:solidFill>
                  <a:srgbClr val="FFFFFF"/>
                </a:solidFill>
                <a:latin typeface="Arial"/>
                <a:cs typeface="Arial"/>
              </a:rPr>
              <a:t>Stellar </a:t>
            </a:r>
            <a:r>
              <a:rPr sz="2850" spc="5" dirty="0">
                <a:solidFill>
                  <a:srgbClr val="FFFFFF"/>
                </a:solidFill>
                <a:latin typeface="Arial MT"/>
                <a:cs typeface="Arial MT"/>
              </a:rPr>
              <a:t>black holes form </a:t>
            </a:r>
            <a:r>
              <a:rPr sz="2850" spc="10" dirty="0">
                <a:solidFill>
                  <a:srgbClr val="FFFFFF"/>
                </a:solidFill>
                <a:latin typeface="Arial MT"/>
                <a:cs typeface="Arial MT"/>
              </a:rPr>
              <a:t>when </a:t>
            </a:r>
            <a:r>
              <a:rPr sz="2850" spc="5" dirty="0">
                <a:solidFill>
                  <a:srgbClr val="FFFFFF"/>
                </a:solidFill>
                <a:latin typeface="Arial MT"/>
                <a:cs typeface="Arial MT"/>
              </a:rPr>
              <a:t>the centre </a:t>
            </a:r>
            <a:r>
              <a:rPr sz="2850" spc="10" dirty="0">
                <a:solidFill>
                  <a:srgbClr val="FFFFFF"/>
                </a:solidFill>
                <a:latin typeface="Arial MT"/>
                <a:cs typeface="Arial MT"/>
              </a:rPr>
              <a:t>of </a:t>
            </a:r>
            <a:r>
              <a:rPr sz="2850" spc="5" dirty="0">
                <a:solidFill>
                  <a:srgbClr val="FFFFFF"/>
                </a:solidFill>
                <a:latin typeface="Arial MT"/>
                <a:cs typeface="Arial MT"/>
              </a:rPr>
              <a:t>a </a:t>
            </a:r>
            <a:r>
              <a:rPr sz="2850" spc="10" dirty="0">
                <a:solidFill>
                  <a:srgbClr val="FFFFFF"/>
                </a:solidFill>
                <a:latin typeface="Arial MT"/>
                <a:cs typeface="Arial MT"/>
              </a:rPr>
              <a:t>very </a:t>
            </a:r>
            <a:r>
              <a:rPr sz="2850" spc="5" dirty="0">
                <a:solidFill>
                  <a:srgbClr val="FFFFFF"/>
                </a:solidFill>
                <a:latin typeface="Arial MT"/>
                <a:cs typeface="Arial MT"/>
              </a:rPr>
              <a:t>massive star </a:t>
            </a:r>
            <a:r>
              <a:rPr sz="2850" spc="-780" dirty="0">
                <a:solidFill>
                  <a:srgbClr val="FFFFFF"/>
                </a:solidFill>
                <a:latin typeface="Arial MT"/>
                <a:cs typeface="Arial MT"/>
              </a:rPr>
              <a:t> </a:t>
            </a:r>
            <a:r>
              <a:rPr sz="2850" spc="10" dirty="0">
                <a:solidFill>
                  <a:srgbClr val="FFFFFF"/>
                </a:solidFill>
                <a:latin typeface="Arial MT"/>
                <a:cs typeface="Arial MT"/>
              </a:rPr>
              <a:t>collapses </a:t>
            </a:r>
            <a:r>
              <a:rPr sz="2850" spc="5" dirty="0">
                <a:solidFill>
                  <a:srgbClr val="FFFFFF"/>
                </a:solidFill>
                <a:latin typeface="Arial MT"/>
                <a:cs typeface="Arial MT"/>
              </a:rPr>
              <a:t>in </a:t>
            </a:r>
            <a:r>
              <a:rPr sz="2850" spc="10" dirty="0">
                <a:solidFill>
                  <a:srgbClr val="FFFFFF"/>
                </a:solidFill>
                <a:latin typeface="Arial MT"/>
                <a:cs typeface="Arial MT"/>
              </a:rPr>
              <a:t>upon </a:t>
            </a:r>
            <a:r>
              <a:rPr sz="2850" spc="5" dirty="0">
                <a:solidFill>
                  <a:srgbClr val="FFFFFF"/>
                </a:solidFill>
                <a:latin typeface="Arial MT"/>
                <a:cs typeface="Arial MT"/>
              </a:rPr>
              <a:t>itself. This </a:t>
            </a:r>
            <a:r>
              <a:rPr sz="2850" spc="10" dirty="0">
                <a:solidFill>
                  <a:srgbClr val="FFFFFF"/>
                </a:solidFill>
                <a:latin typeface="Arial MT"/>
                <a:cs typeface="Arial MT"/>
              </a:rPr>
              <a:t>collapse also causes a supernova, </a:t>
            </a:r>
            <a:r>
              <a:rPr sz="2850" spc="-780" dirty="0">
                <a:solidFill>
                  <a:srgbClr val="FFFFFF"/>
                </a:solidFill>
                <a:latin typeface="Arial MT"/>
                <a:cs typeface="Arial MT"/>
              </a:rPr>
              <a:t> </a:t>
            </a:r>
            <a:r>
              <a:rPr sz="2850" spc="5" dirty="0">
                <a:solidFill>
                  <a:srgbClr val="FFFFFF"/>
                </a:solidFill>
                <a:latin typeface="Arial MT"/>
                <a:cs typeface="Arial MT"/>
              </a:rPr>
              <a:t>or</a:t>
            </a:r>
            <a:r>
              <a:rPr sz="2850" spc="10" dirty="0">
                <a:solidFill>
                  <a:srgbClr val="FFFFFF"/>
                </a:solidFill>
                <a:latin typeface="Arial MT"/>
                <a:cs typeface="Arial MT"/>
              </a:rPr>
              <a:t> </a:t>
            </a:r>
            <a:r>
              <a:rPr sz="2850" spc="5" dirty="0">
                <a:solidFill>
                  <a:srgbClr val="FFFFFF"/>
                </a:solidFill>
                <a:latin typeface="Arial MT"/>
                <a:cs typeface="Arial MT"/>
              </a:rPr>
              <a:t>an</a:t>
            </a:r>
            <a:r>
              <a:rPr sz="2850" spc="15" dirty="0">
                <a:solidFill>
                  <a:srgbClr val="FFFFFF"/>
                </a:solidFill>
                <a:latin typeface="Arial MT"/>
                <a:cs typeface="Arial MT"/>
              </a:rPr>
              <a:t> </a:t>
            </a:r>
            <a:r>
              <a:rPr sz="2850" spc="5" dirty="0">
                <a:solidFill>
                  <a:srgbClr val="FFFFFF"/>
                </a:solidFill>
                <a:latin typeface="Arial MT"/>
                <a:cs typeface="Arial MT"/>
              </a:rPr>
              <a:t>exploding</a:t>
            </a:r>
            <a:r>
              <a:rPr sz="2850" spc="35" dirty="0">
                <a:solidFill>
                  <a:srgbClr val="FFFFFF"/>
                </a:solidFill>
                <a:latin typeface="Arial MT"/>
                <a:cs typeface="Arial MT"/>
              </a:rPr>
              <a:t> </a:t>
            </a:r>
            <a:r>
              <a:rPr sz="2850" spc="5" dirty="0">
                <a:solidFill>
                  <a:srgbClr val="FFFFFF"/>
                </a:solidFill>
                <a:latin typeface="Arial MT"/>
                <a:cs typeface="Arial MT"/>
              </a:rPr>
              <a:t>star,</a:t>
            </a:r>
            <a:r>
              <a:rPr sz="2850" spc="20" dirty="0">
                <a:solidFill>
                  <a:srgbClr val="FFFFFF"/>
                </a:solidFill>
                <a:latin typeface="Arial MT"/>
                <a:cs typeface="Arial MT"/>
              </a:rPr>
              <a:t> </a:t>
            </a:r>
            <a:r>
              <a:rPr sz="2850" spc="5" dirty="0">
                <a:solidFill>
                  <a:srgbClr val="FFFFFF"/>
                </a:solidFill>
                <a:latin typeface="Arial MT"/>
                <a:cs typeface="Arial MT"/>
              </a:rPr>
              <a:t>that</a:t>
            </a:r>
            <a:r>
              <a:rPr sz="2850" spc="15" dirty="0">
                <a:solidFill>
                  <a:srgbClr val="FFFFFF"/>
                </a:solidFill>
                <a:latin typeface="Arial MT"/>
                <a:cs typeface="Arial MT"/>
              </a:rPr>
              <a:t> </a:t>
            </a:r>
            <a:r>
              <a:rPr sz="2850" spc="5" dirty="0">
                <a:solidFill>
                  <a:srgbClr val="FFFFFF"/>
                </a:solidFill>
                <a:latin typeface="Arial MT"/>
                <a:cs typeface="Arial MT"/>
              </a:rPr>
              <a:t>blasts</a:t>
            </a:r>
            <a:r>
              <a:rPr sz="2850" spc="30" dirty="0">
                <a:solidFill>
                  <a:srgbClr val="FFFFFF"/>
                </a:solidFill>
                <a:latin typeface="Arial MT"/>
                <a:cs typeface="Arial MT"/>
              </a:rPr>
              <a:t> </a:t>
            </a:r>
            <a:r>
              <a:rPr sz="2850" spc="5" dirty="0">
                <a:solidFill>
                  <a:srgbClr val="FFFFFF"/>
                </a:solidFill>
                <a:latin typeface="Arial MT"/>
                <a:cs typeface="Arial MT"/>
              </a:rPr>
              <a:t>part</a:t>
            </a:r>
            <a:r>
              <a:rPr sz="2850" spc="10" dirty="0">
                <a:solidFill>
                  <a:srgbClr val="FFFFFF"/>
                </a:solidFill>
                <a:latin typeface="Arial MT"/>
                <a:cs typeface="Arial MT"/>
              </a:rPr>
              <a:t> </a:t>
            </a:r>
            <a:r>
              <a:rPr sz="2850" spc="5" dirty="0">
                <a:solidFill>
                  <a:srgbClr val="FFFFFF"/>
                </a:solidFill>
                <a:latin typeface="Arial MT"/>
                <a:cs typeface="Arial MT"/>
              </a:rPr>
              <a:t>of</a:t>
            </a:r>
            <a:r>
              <a:rPr sz="2850" spc="15" dirty="0">
                <a:solidFill>
                  <a:srgbClr val="FFFFFF"/>
                </a:solidFill>
                <a:latin typeface="Arial MT"/>
                <a:cs typeface="Arial MT"/>
              </a:rPr>
              <a:t> </a:t>
            </a:r>
            <a:r>
              <a:rPr sz="2850" spc="5" dirty="0">
                <a:solidFill>
                  <a:srgbClr val="FFFFFF"/>
                </a:solidFill>
                <a:latin typeface="Arial MT"/>
                <a:cs typeface="Arial MT"/>
              </a:rPr>
              <a:t>the</a:t>
            </a:r>
            <a:r>
              <a:rPr sz="2850" spc="25" dirty="0">
                <a:solidFill>
                  <a:srgbClr val="FFFFFF"/>
                </a:solidFill>
                <a:latin typeface="Arial MT"/>
                <a:cs typeface="Arial MT"/>
              </a:rPr>
              <a:t> </a:t>
            </a:r>
            <a:r>
              <a:rPr sz="2850" spc="5" dirty="0">
                <a:solidFill>
                  <a:srgbClr val="FFFFFF"/>
                </a:solidFill>
                <a:latin typeface="Arial MT"/>
                <a:cs typeface="Arial MT"/>
              </a:rPr>
              <a:t>star</a:t>
            </a:r>
            <a:r>
              <a:rPr sz="2850" spc="10" dirty="0">
                <a:solidFill>
                  <a:srgbClr val="FFFFFF"/>
                </a:solidFill>
                <a:latin typeface="Arial MT"/>
                <a:cs typeface="Arial MT"/>
              </a:rPr>
              <a:t> </a:t>
            </a:r>
            <a:r>
              <a:rPr sz="2850" spc="5" dirty="0">
                <a:solidFill>
                  <a:srgbClr val="FFFFFF"/>
                </a:solidFill>
                <a:latin typeface="Arial MT"/>
                <a:cs typeface="Arial MT"/>
              </a:rPr>
              <a:t>into</a:t>
            </a:r>
            <a:r>
              <a:rPr sz="2850" spc="20" dirty="0">
                <a:solidFill>
                  <a:srgbClr val="FFFFFF"/>
                </a:solidFill>
                <a:latin typeface="Arial MT"/>
                <a:cs typeface="Arial MT"/>
              </a:rPr>
              <a:t> </a:t>
            </a:r>
            <a:r>
              <a:rPr sz="2850" spc="10" dirty="0">
                <a:solidFill>
                  <a:srgbClr val="FFFFFF"/>
                </a:solidFill>
                <a:latin typeface="Arial MT"/>
                <a:cs typeface="Arial MT"/>
              </a:rPr>
              <a:t>space.</a:t>
            </a:r>
            <a:endParaRPr sz="2850">
              <a:latin typeface="Arial MT"/>
              <a:cs typeface="Arial MT"/>
            </a:endParaRPr>
          </a:p>
          <a:p>
            <a:pPr marL="300355" marR="268605" indent="-288290">
              <a:lnSpc>
                <a:spcPct val="100699"/>
              </a:lnSpc>
              <a:spcBef>
                <a:spcPts val="600"/>
              </a:spcBef>
              <a:buClr>
                <a:srgbClr val="FFFFFF"/>
              </a:buClr>
              <a:buFont typeface="Arial MT"/>
              <a:buChar char="•"/>
              <a:tabLst>
                <a:tab pos="402590" algn="l"/>
                <a:tab pos="403225" algn="l"/>
              </a:tabLst>
            </a:pPr>
            <a:r>
              <a:rPr dirty="0"/>
              <a:t>	</a:t>
            </a:r>
            <a:r>
              <a:rPr sz="2850" spc="5" dirty="0">
                <a:solidFill>
                  <a:srgbClr val="FFFFFF"/>
                </a:solidFill>
                <a:latin typeface="Arial MT"/>
                <a:cs typeface="Arial MT"/>
              </a:rPr>
              <a:t>Scientists</a:t>
            </a:r>
            <a:r>
              <a:rPr sz="2850" spc="25" dirty="0">
                <a:solidFill>
                  <a:srgbClr val="FFFFFF"/>
                </a:solidFill>
                <a:latin typeface="Arial MT"/>
                <a:cs typeface="Arial MT"/>
              </a:rPr>
              <a:t> </a:t>
            </a:r>
            <a:r>
              <a:rPr sz="2850" spc="5" dirty="0">
                <a:solidFill>
                  <a:srgbClr val="FFFFFF"/>
                </a:solidFill>
                <a:latin typeface="Arial MT"/>
                <a:cs typeface="Arial MT"/>
              </a:rPr>
              <a:t>think</a:t>
            </a:r>
            <a:r>
              <a:rPr sz="2850" spc="35" dirty="0">
                <a:solidFill>
                  <a:srgbClr val="FFFFFF"/>
                </a:solidFill>
                <a:latin typeface="Arial MT"/>
                <a:cs typeface="Arial MT"/>
              </a:rPr>
              <a:t> </a:t>
            </a:r>
            <a:r>
              <a:rPr sz="2850" b="1" spc="10" dirty="0">
                <a:solidFill>
                  <a:srgbClr val="FFFFFF"/>
                </a:solidFill>
                <a:latin typeface="Arial"/>
                <a:cs typeface="Arial"/>
              </a:rPr>
              <a:t>supermassive</a:t>
            </a:r>
            <a:r>
              <a:rPr sz="2850" b="1" spc="45" dirty="0">
                <a:solidFill>
                  <a:srgbClr val="FFFFFF"/>
                </a:solidFill>
                <a:latin typeface="Arial"/>
                <a:cs typeface="Arial"/>
              </a:rPr>
              <a:t> </a:t>
            </a:r>
            <a:r>
              <a:rPr sz="2850" spc="5" dirty="0">
                <a:solidFill>
                  <a:srgbClr val="FFFFFF"/>
                </a:solidFill>
                <a:latin typeface="Arial MT"/>
                <a:cs typeface="Arial MT"/>
              </a:rPr>
              <a:t>black</a:t>
            </a:r>
            <a:r>
              <a:rPr sz="2850" spc="15" dirty="0">
                <a:solidFill>
                  <a:srgbClr val="FFFFFF"/>
                </a:solidFill>
                <a:latin typeface="Arial MT"/>
                <a:cs typeface="Arial MT"/>
              </a:rPr>
              <a:t> </a:t>
            </a:r>
            <a:r>
              <a:rPr sz="2850" spc="5" dirty="0">
                <a:solidFill>
                  <a:srgbClr val="FFFFFF"/>
                </a:solidFill>
                <a:latin typeface="Arial MT"/>
                <a:cs typeface="Arial MT"/>
              </a:rPr>
              <a:t>holes</a:t>
            </a:r>
            <a:r>
              <a:rPr sz="2850" spc="20" dirty="0">
                <a:solidFill>
                  <a:srgbClr val="FFFFFF"/>
                </a:solidFill>
                <a:latin typeface="Arial MT"/>
                <a:cs typeface="Arial MT"/>
              </a:rPr>
              <a:t> </a:t>
            </a:r>
            <a:r>
              <a:rPr sz="2850" spc="5" dirty="0">
                <a:solidFill>
                  <a:srgbClr val="FFFFFF"/>
                </a:solidFill>
                <a:latin typeface="Arial MT"/>
                <a:cs typeface="Arial MT"/>
              </a:rPr>
              <a:t>formed</a:t>
            </a:r>
            <a:r>
              <a:rPr sz="2850" spc="25" dirty="0">
                <a:solidFill>
                  <a:srgbClr val="FFFFFF"/>
                </a:solidFill>
                <a:latin typeface="Arial MT"/>
                <a:cs typeface="Arial MT"/>
              </a:rPr>
              <a:t> </a:t>
            </a:r>
            <a:r>
              <a:rPr sz="2850" spc="5" dirty="0">
                <a:solidFill>
                  <a:srgbClr val="FFFFFF"/>
                </a:solidFill>
                <a:latin typeface="Arial MT"/>
                <a:cs typeface="Arial MT"/>
              </a:rPr>
              <a:t>at</a:t>
            </a:r>
            <a:r>
              <a:rPr sz="2850" spc="20" dirty="0">
                <a:solidFill>
                  <a:srgbClr val="FFFFFF"/>
                </a:solidFill>
                <a:latin typeface="Arial MT"/>
                <a:cs typeface="Arial MT"/>
              </a:rPr>
              <a:t> </a:t>
            </a:r>
            <a:r>
              <a:rPr sz="2850" spc="5" dirty="0">
                <a:solidFill>
                  <a:srgbClr val="FFFFFF"/>
                </a:solidFill>
                <a:latin typeface="Arial MT"/>
                <a:cs typeface="Arial MT"/>
              </a:rPr>
              <a:t>the</a:t>
            </a:r>
            <a:r>
              <a:rPr sz="2850" spc="15" dirty="0">
                <a:solidFill>
                  <a:srgbClr val="FFFFFF"/>
                </a:solidFill>
                <a:latin typeface="Arial MT"/>
                <a:cs typeface="Arial MT"/>
              </a:rPr>
              <a:t> </a:t>
            </a:r>
            <a:r>
              <a:rPr sz="2850" spc="5" dirty="0">
                <a:solidFill>
                  <a:srgbClr val="FFFFFF"/>
                </a:solidFill>
                <a:latin typeface="Arial MT"/>
                <a:cs typeface="Arial MT"/>
              </a:rPr>
              <a:t>sae </a:t>
            </a:r>
            <a:r>
              <a:rPr sz="2850" spc="-775" dirty="0">
                <a:solidFill>
                  <a:srgbClr val="FFFFFF"/>
                </a:solidFill>
                <a:latin typeface="Arial MT"/>
                <a:cs typeface="Arial MT"/>
              </a:rPr>
              <a:t> </a:t>
            </a:r>
            <a:r>
              <a:rPr sz="2850" spc="5" dirty="0">
                <a:solidFill>
                  <a:srgbClr val="FFFFFF"/>
                </a:solidFill>
                <a:latin typeface="Arial MT"/>
                <a:cs typeface="Arial MT"/>
              </a:rPr>
              <a:t>time</a:t>
            </a:r>
            <a:r>
              <a:rPr sz="2850" spc="15" dirty="0">
                <a:solidFill>
                  <a:srgbClr val="FFFFFF"/>
                </a:solidFill>
                <a:latin typeface="Arial MT"/>
                <a:cs typeface="Arial MT"/>
              </a:rPr>
              <a:t> </a:t>
            </a:r>
            <a:r>
              <a:rPr sz="2850" spc="5" dirty="0">
                <a:solidFill>
                  <a:srgbClr val="FFFFFF"/>
                </a:solidFill>
                <a:latin typeface="Arial MT"/>
                <a:cs typeface="Arial MT"/>
              </a:rPr>
              <a:t>as</a:t>
            </a:r>
            <a:r>
              <a:rPr sz="2850" spc="10" dirty="0">
                <a:solidFill>
                  <a:srgbClr val="FFFFFF"/>
                </a:solidFill>
                <a:latin typeface="Arial MT"/>
                <a:cs typeface="Arial MT"/>
              </a:rPr>
              <a:t> </a:t>
            </a:r>
            <a:r>
              <a:rPr sz="2850" spc="5" dirty="0">
                <a:solidFill>
                  <a:srgbClr val="FFFFFF"/>
                </a:solidFill>
                <a:latin typeface="Arial MT"/>
                <a:cs typeface="Arial MT"/>
              </a:rPr>
              <a:t>the</a:t>
            </a:r>
            <a:r>
              <a:rPr sz="2850" spc="25" dirty="0">
                <a:solidFill>
                  <a:srgbClr val="FFFFFF"/>
                </a:solidFill>
                <a:latin typeface="Arial MT"/>
                <a:cs typeface="Arial MT"/>
              </a:rPr>
              <a:t> </a:t>
            </a:r>
            <a:r>
              <a:rPr sz="2850" spc="5" dirty="0">
                <a:solidFill>
                  <a:srgbClr val="FFFFFF"/>
                </a:solidFill>
                <a:latin typeface="Arial MT"/>
                <a:cs typeface="Arial MT"/>
              </a:rPr>
              <a:t>galaxy</a:t>
            </a:r>
            <a:r>
              <a:rPr sz="2850" spc="15" dirty="0">
                <a:solidFill>
                  <a:srgbClr val="FFFFFF"/>
                </a:solidFill>
                <a:latin typeface="Arial MT"/>
                <a:cs typeface="Arial MT"/>
              </a:rPr>
              <a:t> </a:t>
            </a:r>
            <a:r>
              <a:rPr sz="2850" spc="5" dirty="0">
                <a:solidFill>
                  <a:srgbClr val="FFFFFF"/>
                </a:solidFill>
                <a:latin typeface="Arial MT"/>
                <a:cs typeface="Arial MT"/>
              </a:rPr>
              <a:t>they</a:t>
            </a:r>
            <a:r>
              <a:rPr sz="2850" spc="25" dirty="0">
                <a:solidFill>
                  <a:srgbClr val="FFFFFF"/>
                </a:solidFill>
                <a:latin typeface="Arial MT"/>
                <a:cs typeface="Arial MT"/>
              </a:rPr>
              <a:t> </a:t>
            </a:r>
            <a:r>
              <a:rPr sz="2850" spc="10" dirty="0">
                <a:solidFill>
                  <a:srgbClr val="FFFFFF"/>
                </a:solidFill>
                <a:latin typeface="Arial MT"/>
                <a:cs typeface="Arial MT"/>
              </a:rPr>
              <a:t>are</a:t>
            </a:r>
            <a:r>
              <a:rPr sz="2850" spc="5" dirty="0">
                <a:solidFill>
                  <a:srgbClr val="FFFFFF"/>
                </a:solidFill>
                <a:latin typeface="Arial MT"/>
                <a:cs typeface="Arial MT"/>
              </a:rPr>
              <a:t> in.</a:t>
            </a:r>
            <a:r>
              <a:rPr sz="2850" spc="15" dirty="0">
                <a:solidFill>
                  <a:srgbClr val="FFFFFF"/>
                </a:solidFill>
                <a:latin typeface="Arial MT"/>
                <a:cs typeface="Arial MT"/>
              </a:rPr>
              <a:t> </a:t>
            </a:r>
            <a:r>
              <a:rPr sz="2850" spc="10" dirty="0">
                <a:solidFill>
                  <a:srgbClr val="FFFFFF"/>
                </a:solidFill>
                <a:latin typeface="Arial MT"/>
                <a:cs typeface="Arial MT"/>
              </a:rPr>
              <a:t>The</a:t>
            </a:r>
            <a:r>
              <a:rPr sz="2850" spc="15" dirty="0">
                <a:solidFill>
                  <a:srgbClr val="FFFFFF"/>
                </a:solidFill>
                <a:latin typeface="Arial MT"/>
                <a:cs typeface="Arial MT"/>
              </a:rPr>
              <a:t> </a:t>
            </a:r>
            <a:r>
              <a:rPr sz="2850" spc="10" dirty="0">
                <a:solidFill>
                  <a:srgbClr val="FFFFFF"/>
                </a:solidFill>
                <a:latin typeface="Arial MT"/>
                <a:cs typeface="Arial MT"/>
              </a:rPr>
              <a:t>size of</a:t>
            </a:r>
            <a:r>
              <a:rPr sz="2850" spc="15" dirty="0">
                <a:solidFill>
                  <a:srgbClr val="FFFFFF"/>
                </a:solidFill>
                <a:latin typeface="Arial MT"/>
                <a:cs typeface="Arial MT"/>
              </a:rPr>
              <a:t> </a:t>
            </a:r>
            <a:r>
              <a:rPr sz="2850" spc="5" dirty="0">
                <a:solidFill>
                  <a:srgbClr val="FFFFFF"/>
                </a:solidFill>
                <a:latin typeface="Arial MT"/>
                <a:cs typeface="Arial MT"/>
              </a:rPr>
              <a:t>the</a:t>
            </a:r>
            <a:r>
              <a:rPr sz="2850" spc="20" dirty="0">
                <a:solidFill>
                  <a:srgbClr val="FFFFFF"/>
                </a:solidFill>
                <a:latin typeface="Arial MT"/>
                <a:cs typeface="Arial MT"/>
              </a:rPr>
              <a:t> </a:t>
            </a:r>
            <a:r>
              <a:rPr sz="2850" spc="10" dirty="0">
                <a:solidFill>
                  <a:srgbClr val="FFFFFF"/>
                </a:solidFill>
                <a:latin typeface="Arial MT"/>
                <a:cs typeface="Arial MT"/>
              </a:rPr>
              <a:t>supermassive </a:t>
            </a:r>
            <a:r>
              <a:rPr sz="2850" spc="15" dirty="0">
                <a:solidFill>
                  <a:srgbClr val="FFFFFF"/>
                </a:solidFill>
                <a:latin typeface="Arial MT"/>
                <a:cs typeface="Arial MT"/>
              </a:rPr>
              <a:t> </a:t>
            </a:r>
            <a:r>
              <a:rPr sz="2850" spc="10" dirty="0">
                <a:solidFill>
                  <a:srgbClr val="FFFFFF"/>
                </a:solidFill>
                <a:latin typeface="Arial MT"/>
                <a:cs typeface="Arial MT"/>
              </a:rPr>
              <a:t>black</a:t>
            </a:r>
            <a:r>
              <a:rPr sz="2850" spc="15" dirty="0">
                <a:solidFill>
                  <a:srgbClr val="FFFFFF"/>
                </a:solidFill>
                <a:latin typeface="Arial MT"/>
                <a:cs typeface="Arial MT"/>
              </a:rPr>
              <a:t> </a:t>
            </a:r>
            <a:r>
              <a:rPr sz="2850" spc="5" dirty="0">
                <a:solidFill>
                  <a:srgbClr val="FFFFFF"/>
                </a:solidFill>
                <a:latin typeface="Arial MT"/>
                <a:cs typeface="Arial MT"/>
              </a:rPr>
              <a:t>hole</a:t>
            </a:r>
            <a:r>
              <a:rPr sz="2850" spc="30" dirty="0">
                <a:solidFill>
                  <a:srgbClr val="FFFFFF"/>
                </a:solidFill>
                <a:latin typeface="Arial MT"/>
                <a:cs typeface="Arial MT"/>
              </a:rPr>
              <a:t> </a:t>
            </a:r>
            <a:r>
              <a:rPr sz="2850" spc="5" dirty="0">
                <a:solidFill>
                  <a:srgbClr val="FFFFFF"/>
                </a:solidFill>
                <a:latin typeface="Arial MT"/>
                <a:cs typeface="Arial MT"/>
              </a:rPr>
              <a:t>is</a:t>
            </a:r>
            <a:r>
              <a:rPr sz="2850" spc="10" dirty="0">
                <a:solidFill>
                  <a:srgbClr val="FFFFFF"/>
                </a:solidFill>
                <a:latin typeface="Arial MT"/>
                <a:cs typeface="Arial MT"/>
              </a:rPr>
              <a:t> </a:t>
            </a:r>
            <a:r>
              <a:rPr sz="2850" spc="5" dirty="0">
                <a:solidFill>
                  <a:srgbClr val="FFFFFF"/>
                </a:solidFill>
                <a:latin typeface="Arial MT"/>
                <a:cs typeface="Arial MT"/>
              </a:rPr>
              <a:t>related</a:t>
            </a:r>
            <a:r>
              <a:rPr sz="2850" spc="25" dirty="0">
                <a:solidFill>
                  <a:srgbClr val="FFFFFF"/>
                </a:solidFill>
                <a:latin typeface="Arial MT"/>
                <a:cs typeface="Arial MT"/>
              </a:rPr>
              <a:t> </a:t>
            </a:r>
            <a:r>
              <a:rPr sz="2850" spc="5" dirty="0">
                <a:solidFill>
                  <a:srgbClr val="FFFFFF"/>
                </a:solidFill>
                <a:latin typeface="Arial MT"/>
                <a:cs typeface="Arial MT"/>
              </a:rPr>
              <a:t>to</a:t>
            </a:r>
            <a:r>
              <a:rPr sz="2850" spc="20" dirty="0">
                <a:solidFill>
                  <a:srgbClr val="FFFFFF"/>
                </a:solidFill>
                <a:latin typeface="Arial MT"/>
                <a:cs typeface="Arial MT"/>
              </a:rPr>
              <a:t> </a:t>
            </a:r>
            <a:r>
              <a:rPr sz="2850" spc="5" dirty="0">
                <a:solidFill>
                  <a:srgbClr val="FFFFFF"/>
                </a:solidFill>
                <a:latin typeface="Arial MT"/>
                <a:cs typeface="Arial MT"/>
              </a:rPr>
              <a:t>the</a:t>
            </a:r>
            <a:r>
              <a:rPr sz="2850" spc="20" dirty="0">
                <a:solidFill>
                  <a:srgbClr val="FFFFFF"/>
                </a:solidFill>
                <a:latin typeface="Arial MT"/>
                <a:cs typeface="Arial MT"/>
              </a:rPr>
              <a:t> </a:t>
            </a:r>
            <a:r>
              <a:rPr sz="2850" spc="10" dirty="0">
                <a:solidFill>
                  <a:srgbClr val="FFFFFF"/>
                </a:solidFill>
                <a:latin typeface="Arial MT"/>
                <a:cs typeface="Arial MT"/>
              </a:rPr>
              <a:t>size</a:t>
            </a:r>
            <a:r>
              <a:rPr sz="2850" spc="15" dirty="0">
                <a:solidFill>
                  <a:srgbClr val="FFFFFF"/>
                </a:solidFill>
                <a:latin typeface="Arial MT"/>
                <a:cs typeface="Arial MT"/>
              </a:rPr>
              <a:t> </a:t>
            </a:r>
            <a:r>
              <a:rPr sz="2850" spc="5" dirty="0">
                <a:solidFill>
                  <a:srgbClr val="FFFFFF"/>
                </a:solidFill>
                <a:latin typeface="Arial MT"/>
                <a:cs typeface="Arial MT"/>
              </a:rPr>
              <a:t>and</a:t>
            </a:r>
            <a:r>
              <a:rPr sz="2850" spc="10" dirty="0">
                <a:solidFill>
                  <a:srgbClr val="FFFFFF"/>
                </a:solidFill>
                <a:latin typeface="Arial MT"/>
                <a:cs typeface="Arial MT"/>
              </a:rPr>
              <a:t> mass</a:t>
            </a:r>
            <a:r>
              <a:rPr sz="2850" spc="15" dirty="0">
                <a:solidFill>
                  <a:srgbClr val="FFFFFF"/>
                </a:solidFill>
                <a:latin typeface="Arial MT"/>
                <a:cs typeface="Arial MT"/>
              </a:rPr>
              <a:t> </a:t>
            </a:r>
            <a:r>
              <a:rPr sz="2850" spc="10" dirty="0">
                <a:solidFill>
                  <a:srgbClr val="FFFFFF"/>
                </a:solidFill>
                <a:latin typeface="Arial MT"/>
                <a:cs typeface="Arial MT"/>
              </a:rPr>
              <a:t>of</a:t>
            </a:r>
            <a:r>
              <a:rPr sz="2850" spc="20" dirty="0">
                <a:solidFill>
                  <a:srgbClr val="FFFFFF"/>
                </a:solidFill>
                <a:latin typeface="Arial MT"/>
                <a:cs typeface="Arial MT"/>
              </a:rPr>
              <a:t> </a:t>
            </a:r>
            <a:r>
              <a:rPr sz="2850" spc="5" dirty="0">
                <a:solidFill>
                  <a:srgbClr val="FFFFFF"/>
                </a:solidFill>
                <a:latin typeface="Arial MT"/>
                <a:cs typeface="Arial MT"/>
              </a:rPr>
              <a:t>the</a:t>
            </a:r>
            <a:r>
              <a:rPr sz="2850" spc="20" dirty="0">
                <a:solidFill>
                  <a:srgbClr val="FFFFFF"/>
                </a:solidFill>
                <a:latin typeface="Arial MT"/>
                <a:cs typeface="Arial MT"/>
              </a:rPr>
              <a:t> </a:t>
            </a:r>
            <a:r>
              <a:rPr sz="2850" spc="5" dirty="0">
                <a:solidFill>
                  <a:srgbClr val="FFFFFF"/>
                </a:solidFill>
                <a:latin typeface="Arial MT"/>
                <a:cs typeface="Arial MT"/>
              </a:rPr>
              <a:t>galaxy</a:t>
            </a:r>
            <a:r>
              <a:rPr sz="2850" spc="20" dirty="0">
                <a:solidFill>
                  <a:srgbClr val="FFFFFF"/>
                </a:solidFill>
                <a:latin typeface="Arial MT"/>
                <a:cs typeface="Arial MT"/>
              </a:rPr>
              <a:t> </a:t>
            </a:r>
            <a:r>
              <a:rPr sz="2850" dirty="0">
                <a:solidFill>
                  <a:srgbClr val="FFFFFF"/>
                </a:solidFill>
                <a:latin typeface="Arial MT"/>
                <a:cs typeface="Arial MT"/>
              </a:rPr>
              <a:t>it</a:t>
            </a:r>
            <a:r>
              <a:rPr sz="2850" spc="5" dirty="0">
                <a:solidFill>
                  <a:srgbClr val="FFFFFF"/>
                </a:solidFill>
                <a:latin typeface="Arial MT"/>
                <a:cs typeface="Arial MT"/>
              </a:rPr>
              <a:t> is</a:t>
            </a:r>
            <a:r>
              <a:rPr sz="2850" spc="20" dirty="0">
                <a:solidFill>
                  <a:srgbClr val="FFFFFF"/>
                </a:solidFill>
                <a:latin typeface="Arial MT"/>
                <a:cs typeface="Arial MT"/>
              </a:rPr>
              <a:t> </a:t>
            </a:r>
            <a:r>
              <a:rPr sz="2850" spc="5" dirty="0">
                <a:solidFill>
                  <a:srgbClr val="FFFFFF"/>
                </a:solidFill>
                <a:latin typeface="Arial MT"/>
                <a:cs typeface="Arial MT"/>
              </a:rPr>
              <a:t>in.</a:t>
            </a:r>
            <a:endParaRPr sz="2850">
              <a:latin typeface="Arial MT"/>
              <a:cs typeface="Arial M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2058" y="76327"/>
            <a:ext cx="8707755" cy="1716405"/>
          </a:xfrm>
          <a:prstGeom prst="rect">
            <a:avLst/>
          </a:prstGeom>
        </p:spPr>
        <p:txBody>
          <a:bodyPr vert="horz" wrap="square" lIns="0" tIns="12065" rIns="0" bIns="0" rtlCol="0">
            <a:spAutoFit/>
          </a:bodyPr>
          <a:lstStyle/>
          <a:p>
            <a:pPr marL="3395979" marR="5080" indent="-3383915">
              <a:lnSpc>
                <a:spcPct val="100000"/>
              </a:lnSpc>
              <a:spcBef>
                <a:spcPts val="95"/>
              </a:spcBef>
            </a:pPr>
            <a:r>
              <a:rPr sz="5550" spc="-5" dirty="0"/>
              <a:t>STRUCTURE</a:t>
            </a:r>
            <a:r>
              <a:rPr sz="5550" spc="-65" dirty="0"/>
              <a:t> </a:t>
            </a:r>
            <a:r>
              <a:rPr sz="5550" spc="-5" dirty="0"/>
              <a:t>OF</a:t>
            </a:r>
            <a:r>
              <a:rPr sz="5550" spc="-30" dirty="0"/>
              <a:t> </a:t>
            </a:r>
            <a:r>
              <a:rPr sz="5550" spc="-5" dirty="0"/>
              <a:t>A</a:t>
            </a:r>
            <a:r>
              <a:rPr sz="5550" spc="-30" dirty="0"/>
              <a:t> </a:t>
            </a:r>
            <a:r>
              <a:rPr sz="5550" spc="-5" dirty="0"/>
              <a:t>BLACK </a:t>
            </a:r>
            <a:r>
              <a:rPr sz="5550" u="none" spc="-1525" dirty="0"/>
              <a:t> </a:t>
            </a:r>
            <a:r>
              <a:rPr sz="5550" spc="-5" dirty="0"/>
              <a:t>HOLE</a:t>
            </a:r>
            <a:endParaRPr sz="5550"/>
          </a:p>
        </p:txBody>
      </p:sp>
      <p:pic>
        <p:nvPicPr>
          <p:cNvPr id="3" name="object 3"/>
          <p:cNvPicPr/>
          <p:nvPr/>
        </p:nvPicPr>
        <p:blipFill>
          <a:blip r:embed="rId2" cstate="print"/>
          <a:stretch>
            <a:fillRect/>
          </a:stretch>
        </p:blipFill>
        <p:spPr>
          <a:xfrm>
            <a:off x="2247900" y="1667255"/>
            <a:ext cx="7696200" cy="5029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0044" y="1774215"/>
            <a:ext cx="5357495" cy="1224280"/>
          </a:xfrm>
          <a:prstGeom prst="rect">
            <a:avLst/>
          </a:prstGeom>
        </p:spPr>
        <p:txBody>
          <a:bodyPr vert="horz" wrap="square" lIns="0" tIns="76835" rIns="0" bIns="0" rtlCol="0">
            <a:spAutoFit/>
          </a:bodyPr>
          <a:lstStyle/>
          <a:p>
            <a:pPr marL="233679" indent="-220979">
              <a:lnSpc>
                <a:spcPct val="100000"/>
              </a:lnSpc>
              <a:spcBef>
                <a:spcPts val="605"/>
              </a:spcBef>
              <a:buChar char="•"/>
              <a:tabLst>
                <a:tab pos="233679" algn="l"/>
              </a:tabLst>
            </a:pPr>
            <a:r>
              <a:rPr sz="2200" spc="-5" dirty="0">
                <a:solidFill>
                  <a:srgbClr val="FFFFFF"/>
                </a:solidFill>
                <a:latin typeface="Arial MT"/>
                <a:cs typeface="Arial MT"/>
              </a:rPr>
              <a:t>There</a:t>
            </a:r>
            <a:r>
              <a:rPr sz="2200" spc="10" dirty="0">
                <a:solidFill>
                  <a:srgbClr val="FFFFFF"/>
                </a:solidFill>
                <a:latin typeface="Arial MT"/>
                <a:cs typeface="Arial MT"/>
              </a:rPr>
              <a:t> </a:t>
            </a:r>
            <a:r>
              <a:rPr sz="2200" spc="-5" dirty="0">
                <a:solidFill>
                  <a:srgbClr val="FFFFFF"/>
                </a:solidFill>
                <a:latin typeface="Arial MT"/>
                <a:cs typeface="Arial MT"/>
              </a:rPr>
              <a:t>are</a:t>
            </a:r>
            <a:r>
              <a:rPr sz="2200" spc="10" dirty="0">
                <a:solidFill>
                  <a:srgbClr val="FFFFFF"/>
                </a:solidFill>
                <a:latin typeface="Arial MT"/>
                <a:cs typeface="Arial MT"/>
              </a:rPr>
              <a:t> </a:t>
            </a:r>
            <a:r>
              <a:rPr sz="2200" spc="-5" dirty="0">
                <a:solidFill>
                  <a:srgbClr val="FFFFFF"/>
                </a:solidFill>
                <a:latin typeface="Arial MT"/>
                <a:cs typeface="Arial MT"/>
              </a:rPr>
              <a:t>two</a:t>
            </a:r>
            <a:r>
              <a:rPr sz="2200" dirty="0">
                <a:solidFill>
                  <a:srgbClr val="FFFFFF"/>
                </a:solidFill>
                <a:latin typeface="Arial MT"/>
                <a:cs typeface="Arial MT"/>
              </a:rPr>
              <a:t> </a:t>
            </a:r>
            <a:r>
              <a:rPr sz="2200" spc="-5" dirty="0">
                <a:solidFill>
                  <a:srgbClr val="FFFFFF"/>
                </a:solidFill>
                <a:latin typeface="Arial MT"/>
                <a:cs typeface="Arial MT"/>
              </a:rPr>
              <a:t>basic</a:t>
            </a:r>
            <a:r>
              <a:rPr sz="2200" spc="5" dirty="0">
                <a:solidFill>
                  <a:srgbClr val="FFFFFF"/>
                </a:solidFill>
                <a:latin typeface="Arial MT"/>
                <a:cs typeface="Arial MT"/>
              </a:rPr>
              <a:t> </a:t>
            </a:r>
            <a:r>
              <a:rPr sz="2200" spc="-5" dirty="0">
                <a:solidFill>
                  <a:srgbClr val="FFFFFF"/>
                </a:solidFill>
                <a:latin typeface="Arial MT"/>
                <a:cs typeface="Arial MT"/>
              </a:rPr>
              <a:t>parts</a:t>
            </a:r>
            <a:r>
              <a:rPr sz="2200" spc="5" dirty="0">
                <a:solidFill>
                  <a:srgbClr val="FFFFFF"/>
                </a:solidFill>
                <a:latin typeface="Arial MT"/>
                <a:cs typeface="Arial MT"/>
              </a:rPr>
              <a:t> </a:t>
            </a:r>
            <a:r>
              <a:rPr sz="2200" spc="-5" dirty="0">
                <a:solidFill>
                  <a:srgbClr val="FFFFFF"/>
                </a:solidFill>
                <a:latin typeface="Arial MT"/>
                <a:cs typeface="Arial MT"/>
              </a:rPr>
              <a:t>to</a:t>
            </a:r>
            <a:r>
              <a:rPr sz="2200" spc="5" dirty="0">
                <a:solidFill>
                  <a:srgbClr val="FFFFFF"/>
                </a:solidFill>
                <a:latin typeface="Arial MT"/>
                <a:cs typeface="Arial MT"/>
              </a:rPr>
              <a:t> </a:t>
            </a:r>
            <a:r>
              <a:rPr sz="2200" spc="-5" dirty="0">
                <a:solidFill>
                  <a:srgbClr val="FFFFFF"/>
                </a:solidFill>
                <a:latin typeface="Arial MT"/>
                <a:cs typeface="Arial MT"/>
              </a:rPr>
              <a:t>a black</a:t>
            </a:r>
            <a:r>
              <a:rPr sz="2200" dirty="0">
                <a:solidFill>
                  <a:srgbClr val="FFFFFF"/>
                </a:solidFill>
                <a:latin typeface="Arial MT"/>
                <a:cs typeface="Arial MT"/>
              </a:rPr>
              <a:t> </a:t>
            </a:r>
            <a:r>
              <a:rPr sz="2200" spc="-5" dirty="0">
                <a:solidFill>
                  <a:srgbClr val="FFFFFF"/>
                </a:solidFill>
                <a:latin typeface="Arial MT"/>
                <a:cs typeface="Arial MT"/>
              </a:rPr>
              <a:t>hole:</a:t>
            </a:r>
            <a:endParaRPr sz="2200">
              <a:latin typeface="Arial MT"/>
              <a:cs typeface="Arial MT"/>
            </a:endParaRPr>
          </a:p>
          <a:p>
            <a:pPr marL="457200" indent="-445134">
              <a:lnSpc>
                <a:spcPct val="100000"/>
              </a:lnSpc>
              <a:spcBef>
                <a:spcPts val="509"/>
              </a:spcBef>
              <a:buAutoNum type="alphaUcPeriod"/>
              <a:tabLst>
                <a:tab pos="457200" algn="l"/>
                <a:tab pos="457834" algn="l"/>
              </a:tabLst>
            </a:pPr>
            <a:r>
              <a:rPr sz="2200" spc="-5" dirty="0">
                <a:solidFill>
                  <a:srgbClr val="FFFFFF"/>
                </a:solidFill>
                <a:latin typeface="Arial MT"/>
                <a:cs typeface="Arial MT"/>
              </a:rPr>
              <a:t>The singularity.</a:t>
            </a:r>
            <a:endParaRPr sz="2200">
              <a:latin typeface="Arial MT"/>
              <a:cs typeface="Arial MT"/>
            </a:endParaRPr>
          </a:p>
          <a:p>
            <a:pPr marL="457200" indent="-445134">
              <a:lnSpc>
                <a:spcPct val="100000"/>
              </a:lnSpc>
              <a:spcBef>
                <a:spcPts val="500"/>
              </a:spcBef>
              <a:buAutoNum type="alphaUcPeriod"/>
              <a:tabLst>
                <a:tab pos="457200" algn="l"/>
                <a:tab pos="457834" algn="l"/>
              </a:tabLst>
            </a:pPr>
            <a:r>
              <a:rPr sz="2200" spc="-5" dirty="0">
                <a:solidFill>
                  <a:srgbClr val="FFFFFF"/>
                </a:solidFill>
                <a:latin typeface="Arial MT"/>
                <a:cs typeface="Arial MT"/>
              </a:rPr>
              <a:t>Event</a:t>
            </a:r>
            <a:r>
              <a:rPr sz="2200" spc="-25" dirty="0">
                <a:solidFill>
                  <a:srgbClr val="FFFFFF"/>
                </a:solidFill>
                <a:latin typeface="Arial MT"/>
                <a:cs typeface="Arial MT"/>
              </a:rPr>
              <a:t> </a:t>
            </a:r>
            <a:r>
              <a:rPr sz="2200" spc="-5" dirty="0">
                <a:solidFill>
                  <a:srgbClr val="FFFFFF"/>
                </a:solidFill>
                <a:latin typeface="Arial MT"/>
                <a:cs typeface="Arial MT"/>
              </a:rPr>
              <a:t>Horizon.</a:t>
            </a:r>
            <a:endParaRPr sz="2200">
              <a:latin typeface="Arial MT"/>
              <a:cs typeface="Arial MT"/>
            </a:endParaRPr>
          </a:p>
        </p:txBody>
      </p:sp>
      <p:sp>
        <p:nvSpPr>
          <p:cNvPr id="3" name="object 3"/>
          <p:cNvSpPr txBox="1"/>
          <p:nvPr/>
        </p:nvSpPr>
        <p:spPr>
          <a:xfrm>
            <a:off x="460044" y="4441316"/>
            <a:ext cx="123189"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FFFFFF"/>
                </a:solidFill>
                <a:latin typeface="Arial MT"/>
                <a:cs typeface="Arial MT"/>
              </a:rPr>
              <a:t>•</a:t>
            </a:r>
            <a:endParaRPr sz="2200">
              <a:latin typeface="Arial MT"/>
              <a:cs typeface="Arial MT"/>
            </a:endParaRPr>
          </a:p>
        </p:txBody>
      </p:sp>
      <p:sp>
        <p:nvSpPr>
          <p:cNvPr id="4" name="object 4"/>
          <p:cNvSpPr txBox="1">
            <a:spLocks noGrp="1"/>
          </p:cNvSpPr>
          <p:nvPr>
            <p:ph type="body" idx="1"/>
          </p:nvPr>
        </p:nvSpPr>
        <p:spPr>
          <a:prstGeom prst="rect">
            <a:avLst/>
          </a:prstGeom>
        </p:spPr>
        <p:txBody>
          <a:bodyPr vert="horz" wrap="square" lIns="0" tIns="12065" rIns="0" bIns="0" rtlCol="0">
            <a:spAutoFit/>
          </a:bodyPr>
          <a:lstStyle/>
          <a:p>
            <a:pPr marL="233679" marR="61594" indent="-220979">
              <a:lnSpc>
                <a:spcPct val="100000"/>
              </a:lnSpc>
              <a:spcBef>
                <a:spcPts val="95"/>
              </a:spcBef>
              <a:buClr>
                <a:srgbClr val="FFFFFF"/>
              </a:buClr>
              <a:buFont typeface="Arial MT"/>
              <a:buChar char="•"/>
              <a:tabLst>
                <a:tab pos="621665" algn="l"/>
                <a:tab pos="622300" algn="l"/>
              </a:tabLst>
            </a:pPr>
            <a:r>
              <a:rPr dirty="0">
                <a:solidFill>
                  <a:srgbClr val="000000"/>
                </a:solidFill>
              </a:rPr>
              <a:t>	</a:t>
            </a:r>
            <a:r>
              <a:rPr spc="-5" dirty="0"/>
              <a:t>The</a:t>
            </a:r>
            <a:r>
              <a:rPr spc="15" dirty="0"/>
              <a:t> </a:t>
            </a:r>
            <a:r>
              <a:rPr spc="-10" dirty="0"/>
              <a:t>event</a:t>
            </a:r>
            <a:r>
              <a:rPr spc="15" dirty="0"/>
              <a:t> </a:t>
            </a:r>
            <a:r>
              <a:rPr spc="-5" dirty="0"/>
              <a:t>horizon</a:t>
            </a:r>
            <a:r>
              <a:rPr spc="5" dirty="0"/>
              <a:t> </a:t>
            </a:r>
            <a:r>
              <a:rPr spc="-5" dirty="0"/>
              <a:t>is</a:t>
            </a:r>
            <a:r>
              <a:rPr dirty="0"/>
              <a:t> </a:t>
            </a:r>
            <a:r>
              <a:rPr spc="-5" dirty="0"/>
              <a:t>the</a:t>
            </a:r>
            <a:r>
              <a:rPr spc="20" dirty="0"/>
              <a:t> </a:t>
            </a:r>
            <a:r>
              <a:rPr spc="-5" dirty="0"/>
              <a:t>“point</a:t>
            </a:r>
            <a:r>
              <a:rPr spc="5" dirty="0"/>
              <a:t> </a:t>
            </a:r>
            <a:r>
              <a:rPr spc="-5" dirty="0"/>
              <a:t>of</a:t>
            </a:r>
            <a:r>
              <a:rPr spc="5" dirty="0"/>
              <a:t> </a:t>
            </a:r>
            <a:r>
              <a:rPr spc="-5" dirty="0"/>
              <a:t>no</a:t>
            </a:r>
            <a:r>
              <a:rPr spc="5" dirty="0"/>
              <a:t> </a:t>
            </a:r>
            <a:r>
              <a:rPr spc="-5" dirty="0"/>
              <a:t>return”</a:t>
            </a:r>
            <a:r>
              <a:rPr spc="25" dirty="0"/>
              <a:t> </a:t>
            </a:r>
            <a:r>
              <a:rPr spc="-10" dirty="0"/>
              <a:t>around</a:t>
            </a:r>
            <a:r>
              <a:rPr spc="20" dirty="0"/>
              <a:t> </a:t>
            </a:r>
            <a:r>
              <a:rPr spc="-5" dirty="0"/>
              <a:t>the</a:t>
            </a:r>
            <a:r>
              <a:rPr spc="5" dirty="0"/>
              <a:t> </a:t>
            </a:r>
            <a:r>
              <a:rPr spc="-5" dirty="0"/>
              <a:t>black</a:t>
            </a:r>
            <a:r>
              <a:rPr dirty="0"/>
              <a:t> </a:t>
            </a:r>
            <a:r>
              <a:rPr spc="-5" dirty="0"/>
              <a:t>hole.</a:t>
            </a:r>
            <a:r>
              <a:rPr spc="5" dirty="0"/>
              <a:t> </a:t>
            </a:r>
            <a:r>
              <a:rPr spc="-5" dirty="0"/>
              <a:t>It</a:t>
            </a:r>
            <a:r>
              <a:rPr spc="20" dirty="0"/>
              <a:t> </a:t>
            </a:r>
            <a:r>
              <a:rPr spc="-5" dirty="0"/>
              <a:t>is</a:t>
            </a:r>
            <a:r>
              <a:rPr dirty="0"/>
              <a:t> </a:t>
            </a:r>
            <a:r>
              <a:rPr spc="-10" dirty="0"/>
              <a:t>not</a:t>
            </a:r>
            <a:r>
              <a:rPr spc="5" dirty="0"/>
              <a:t> </a:t>
            </a:r>
            <a:r>
              <a:rPr spc="-5" dirty="0"/>
              <a:t>a</a:t>
            </a:r>
            <a:r>
              <a:rPr dirty="0"/>
              <a:t> </a:t>
            </a:r>
            <a:r>
              <a:rPr spc="-5" dirty="0"/>
              <a:t>physical </a:t>
            </a:r>
            <a:r>
              <a:rPr spc="-595" dirty="0"/>
              <a:t> </a:t>
            </a:r>
            <a:r>
              <a:rPr spc="-5" dirty="0"/>
              <a:t>surface,</a:t>
            </a:r>
            <a:r>
              <a:rPr spc="5" dirty="0"/>
              <a:t> </a:t>
            </a:r>
            <a:r>
              <a:rPr spc="-5" dirty="0"/>
              <a:t>but</a:t>
            </a:r>
            <a:r>
              <a:rPr spc="5" dirty="0"/>
              <a:t> </a:t>
            </a:r>
            <a:r>
              <a:rPr spc="-5" dirty="0"/>
              <a:t>a</a:t>
            </a:r>
            <a:r>
              <a:rPr spc="25" dirty="0"/>
              <a:t> </a:t>
            </a:r>
            <a:r>
              <a:rPr spc="-5" dirty="0"/>
              <a:t>sphere</a:t>
            </a:r>
            <a:r>
              <a:rPr spc="10" dirty="0"/>
              <a:t> </a:t>
            </a:r>
            <a:r>
              <a:rPr spc="-5" dirty="0"/>
              <a:t>surrounding</a:t>
            </a:r>
            <a:r>
              <a:rPr spc="20" dirty="0"/>
              <a:t> </a:t>
            </a:r>
            <a:r>
              <a:rPr spc="-5" dirty="0"/>
              <a:t>the</a:t>
            </a:r>
            <a:r>
              <a:rPr spc="10" dirty="0"/>
              <a:t> </a:t>
            </a:r>
            <a:r>
              <a:rPr spc="-5" dirty="0"/>
              <a:t>black</a:t>
            </a:r>
            <a:r>
              <a:rPr spc="5" dirty="0"/>
              <a:t> </a:t>
            </a:r>
            <a:r>
              <a:rPr spc="-5" dirty="0"/>
              <a:t>hole</a:t>
            </a:r>
            <a:r>
              <a:rPr spc="20" dirty="0"/>
              <a:t> </a:t>
            </a:r>
            <a:r>
              <a:rPr spc="-5" dirty="0"/>
              <a:t>that</a:t>
            </a:r>
            <a:r>
              <a:rPr spc="20" dirty="0"/>
              <a:t> </a:t>
            </a:r>
            <a:r>
              <a:rPr spc="-5" dirty="0"/>
              <a:t>marks</a:t>
            </a:r>
            <a:r>
              <a:rPr spc="25" dirty="0"/>
              <a:t> </a:t>
            </a:r>
            <a:r>
              <a:rPr spc="-5" dirty="0"/>
              <a:t>where</a:t>
            </a:r>
            <a:r>
              <a:rPr spc="30" dirty="0"/>
              <a:t> </a:t>
            </a:r>
            <a:r>
              <a:rPr spc="-5" dirty="0"/>
              <a:t>the</a:t>
            </a:r>
            <a:r>
              <a:rPr spc="75" dirty="0"/>
              <a:t> </a:t>
            </a:r>
            <a:r>
              <a:rPr b="1" spc="-5" dirty="0">
                <a:latin typeface="Arial"/>
                <a:cs typeface="Arial"/>
              </a:rPr>
              <a:t>escape</a:t>
            </a:r>
            <a:r>
              <a:rPr b="1" spc="25" dirty="0">
                <a:latin typeface="Arial"/>
                <a:cs typeface="Arial"/>
              </a:rPr>
              <a:t> </a:t>
            </a:r>
            <a:r>
              <a:rPr b="1" spc="-5" dirty="0">
                <a:latin typeface="Arial"/>
                <a:cs typeface="Arial"/>
              </a:rPr>
              <a:t>velocity </a:t>
            </a:r>
            <a:r>
              <a:rPr b="1" spc="-595" dirty="0">
                <a:latin typeface="Arial"/>
                <a:cs typeface="Arial"/>
              </a:rPr>
              <a:t> </a:t>
            </a:r>
            <a:r>
              <a:rPr b="1" spc="-5" dirty="0">
                <a:latin typeface="Arial"/>
                <a:cs typeface="Arial"/>
              </a:rPr>
              <a:t>is</a:t>
            </a:r>
            <a:r>
              <a:rPr b="1" dirty="0">
                <a:latin typeface="Arial"/>
                <a:cs typeface="Arial"/>
              </a:rPr>
              <a:t> </a:t>
            </a:r>
            <a:r>
              <a:rPr b="1" spc="-5" dirty="0">
                <a:latin typeface="Arial"/>
                <a:cs typeface="Arial"/>
              </a:rPr>
              <a:t>equal</a:t>
            </a:r>
            <a:r>
              <a:rPr b="1" spc="15" dirty="0">
                <a:latin typeface="Arial"/>
                <a:cs typeface="Arial"/>
              </a:rPr>
              <a:t> </a:t>
            </a:r>
            <a:r>
              <a:rPr b="1" spc="-5" dirty="0">
                <a:latin typeface="Arial"/>
                <a:cs typeface="Arial"/>
              </a:rPr>
              <a:t>to</a:t>
            </a:r>
            <a:r>
              <a:rPr b="1" spc="15" dirty="0">
                <a:latin typeface="Arial"/>
                <a:cs typeface="Arial"/>
              </a:rPr>
              <a:t> </a:t>
            </a:r>
            <a:r>
              <a:rPr b="1" spc="-5" dirty="0">
                <a:latin typeface="Arial"/>
                <a:cs typeface="Arial"/>
              </a:rPr>
              <a:t>the</a:t>
            </a:r>
            <a:r>
              <a:rPr b="1" spc="30" dirty="0">
                <a:latin typeface="Arial"/>
                <a:cs typeface="Arial"/>
              </a:rPr>
              <a:t> </a:t>
            </a:r>
            <a:r>
              <a:rPr b="1" spc="-5" dirty="0">
                <a:latin typeface="Arial"/>
                <a:cs typeface="Arial"/>
              </a:rPr>
              <a:t>speed</a:t>
            </a:r>
            <a:r>
              <a:rPr b="1" spc="25" dirty="0">
                <a:latin typeface="Arial"/>
                <a:cs typeface="Arial"/>
              </a:rPr>
              <a:t> </a:t>
            </a:r>
            <a:r>
              <a:rPr b="1" spc="-5" dirty="0">
                <a:latin typeface="Arial"/>
                <a:cs typeface="Arial"/>
              </a:rPr>
              <a:t>of</a:t>
            </a:r>
            <a:r>
              <a:rPr b="1" spc="15" dirty="0">
                <a:latin typeface="Arial"/>
                <a:cs typeface="Arial"/>
              </a:rPr>
              <a:t> </a:t>
            </a:r>
            <a:r>
              <a:rPr b="1" dirty="0">
                <a:latin typeface="Arial"/>
                <a:cs typeface="Arial"/>
              </a:rPr>
              <a:t>light</a:t>
            </a:r>
            <a:r>
              <a:rPr dirty="0"/>
              <a:t>.</a:t>
            </a:r>
            <a:r>
              <a:rPr spc="15" dirty="0"/>
              <a:t> </a:t>
            </a:r>
            <a:r>
              <a:rPr spc="-5" dirty="0"/>
              <a:t>Its</a:t>
            </a:r>
            <a:r>
              <a:rPr spc="10" dirty="0"/>
              <a:t> </a:t>
            </a:r>
            <a:r>
              <a:rPr spc="-5" dirty="0"/>
              <a:t>radius</a:t>
            </a:r>
            <a:r>
              <a:rPr spc="10" dirty="0"/>
              <a:t> </a:t>
            </a:r>
            <a:r>
              <a:rPr spc="-5" dirty="0"/>
              <a:t>is</a:t>
            </a:r>
            <a:r>
              <a:rPr spc="10" dirty="0"/>
              <a:t> </a:t>
            </a:r>
            <a:r>
              <a:rPr spc="-5" dirty="0"/>
              <a:t>the</a:t>
            </a:r>
            <a:r>
              <a:rPr spc="30" dirty="0"/>
              <a:t> </a:t>
            </a:r>
            <a:r>
              <a:rPr b="1" spc="-5" dirty="0">
                <a:latin typeface="Arial"/>
                <a:cs typeface="Arial"/>
              </a:rPr>
              <a:t>Schwarzschild</a:t>
            </a:r>
            <a:r>
              <a:rPr b="1" spc="5" dirty="0">
                <a:latin typeface="Arial"/>
                <a:cs typeface="Arial"/>
              </a:rPr>
              <a:t> </a:t>
            </a:r>
            <a:r>
              <a:rPr b="1" spc="-5" dirty="0">
                <a:latin typeface="Arial"/>
                <a:cs typeface="Arial"/>
              </a:rPr>
              <a:t>radius</a:t>
            </a:r>
            <a:r>
              <a:rPr b="1" spc="35" dirty="0">
                <a:latin typeface="Arial"/>
                <a:cs typeface="Arial"/>
              </a:rPr>
              <a:t> </a:t>
            </a:r>
            <a:r>
              <a:rPr spc="-5" dirty="0"/>
              <a:t>mentioned </a:t>
            </a:r>
            <a:r>
              <a:rPr dirty="0"/>
              <a:t> </a:t>
            </a:r>
            <a:r>
              <a:rPr spc="-5" dirty="0"/>
              <a:t>earlier.</a:t>
            </a:r>
          </a:p>
          <a:p>
            <a:pPr marL="699770">
              <a:lnSpc>
                <a:spcPct val="100000"/>
              </a:lnSpc>
              <a:spcBef>
                <a:spcPts val="505"/>
              </a:spcBef>
            </a:pPr>
            <a:r>
              <a:rPr spc="-5" dirty="0"/>
              <a:t>This</a:t>
            </a:r>
            <a:r>
              <a:rPr spc="10" dirty="0"/>
              <a:t> </a:t>
            </a:r>
            <a:r>
              <a:rPr spc="-5" dirty="0"/>
              <a:t>point</a:t>
            </a:r>
            <a:r>
              <a:rPr spc="5" dirty="0"/>
              <a:t> </a:t>
            </a:r>
            <a:r>
              <a:rPr dirty="0"/>
              <a:t>is </a:t>
            </a:r>
            <a:r>
              <a:rPr spc="-5" dirty="0"/>
              <a:t>called</a:t>
            </a:r>
            <a:r>
              <a:rPr spc="5" dirty="0"/>
              <a:t> </a:t>
            </a:r>
            <a:r>
              <a:rPr spc="-5" dirty="0"/>
              <a:t>the</a:t>
            </a:r>
            <a:r>
              <a:rPr spc="35" dirty="0"/>
              <a:t> </a:t>
            </a:r>
            <a:r>
              <a:rPr b="1" spc="-5" dirty="0">
                <a:latin typeface="Arial"/>
                <a:cs typeface="Arial"/>
              </a:rPr>
              <a:t>singularity</a:t>
            </a:r>
            <a:r>
              <a:rPr spc="-5" dirty="0"/>
              <a:t>.</a:t>
            </a:r>
            <a:r>
              <a:rPr spc="55" dirty="0"/>
              <a:t> </a:t>
            </a:r>
            <a:r>
              <a:rPr spc="-5" dirty="0"/>
              <a:t>It</a:t>
            </a:r>
            <a:r>
              <a:rPr spc="5" dirty="0"/>
              <a:t> </a:t>
            </a:r>
            <a:r>
              <a:rPr dirty="0"/>
              <a:t>is</a:t>
            </a:r>
            <a:r>
              <a:rPr spc="10" dirty="0"/>
              <a:t> </a:t>
            </a:r>
            <a:r>
              <a:rPr spc="-5" dirty="0"/>
              <a:t>vanishingly</a:t>
            </a:r>
            <a:r>
              <a:rPr spc="5" dirty="0"/>
              <a:t> </a:t>
            </a:r>
            <a:r>
              <a:rPr spc="-5" dirty="0"/>
              <a:t>small,</a:t>
            </a:r>
            <a:r>
              <a:rPr spc="5" dirty="0"/>
              <a:t> </a:t>
            </a:r>
            <a:r>
              <a:rPr dirty="0"/>
              <a:t>so</a:t>
            </a:r>
            <a:r>
              <a:rPr spc="5" dirty="0"/>
              <a:t> </a:t>
            </a:r>
            <a:r>
              <a:rPr dirty="0"/>
              <a:t>it</a:t>
            </a:r>
            <a:r>
              <a:rPr spc="5" dirty="0"/>
              <a:t> </a:t>
            </a:r>
            <a:r>
              <a:rPr spc="-5" dirty="0"/>
              <a:t>has</a:t>
            </a:r>
            <a:r>
              <a:rPr spc="10" dirty="0"/>
              <a:t> </a:t>
            </a:r>
            <a:r>
              <a:rPr spc="-5" dirty="0"/>
              <a:t>essentially an</a:t>
            </a:r>
          </a:p>
          <a:p>
            <a:pPr marL="233679" marR="5080">
              <a:lnSpc>
                <a:spcPct val="100000"/>
              </a:lnSpc>
              <a:tabLst>
                <a:tab pos="8830310" algn="l"/>
              </a:tabLst>
            </a:pPr>
            <a:r>
              <a:rPr spc="-5" dirty="0"/>
              <a:t>infinite density.</a:t>
            </a:r>
            <a:r>
              <a:rPr spc="15" dirty="0"/>
              <a:t> </a:t>
            </a:r>
            <a:r>
              <a:rPr spc="-5" dirty="0"/>
              <a:t>It’s</a:t>
            </a:r>
            <a:r>
              <a:rPr spc="5" dirty="0"/>
              <a:t> </a:t>
            </a:r>
            <a:r>
              <a:rPr spc="-5" dirty="0"/>
              <a:t>likely</a:t>
            </a:r>
            <a:r>
              <a:rPr spc="-10" dirty="0"/>
              <a:t> </a:t>
            </a:r>
            <a:r>
              <a:rPr spc="-5" dirty="0"/>
              <a:t>that</a:t>
            </a:r>
            <a:r>
              <a:rPr spc="20" dirty="0"/>
              <a:t> </a:t>
            </a:r>
            <a:r>
              <a:rPr spc="-5" dirty="0"/>
              <a:t>the</a:t>
            </a:r>
            <a:r>
              <a:rPr spc="10" dirty="0"/>
              <a:t> </a:t>
            </a:r>
            <a:r>
              <a:rPr spc="-5" dirty="0"/>
              <a:t>laws</a:t>
            </a:r>
            <a:r>
              <a:rPr dirty="0"/>
              <a:t> of</a:t>
            </a:r>
            <a:r>
              <a:rPr spc="10" dirty="0"/>
              <a:t> </a:t>
            </a:r>
            <a:r>
              <a:rPr spc="-5" dirty="0"/>
              <a:t>physics</a:t>
            </a:r>
            <a:r>
              <a:rPr spc="5" dirty="0"/>
              <a:t> </a:t>
            </a:r>
            <a:r>
              <a:rPr spc="-10" dirty="0"/>
              <a:t>break</a:t>
            </a:r>
            <a:r>
              <a:rPr spc="25" dirty="0"/>
              <a:t> </a:t>
            </a:r>
            <a:r>
              <a:rPr spc="-10" dirty="0"/>
              <a:t>down</a:t>
            </a:r>
            <a:r>
              <a:rPr spc="10" dirty="0"/>
              <a:t> </a:t>
            </a:r>
            <a:r>
              <a:rPr spc="-5" dirty="0"/>
              <a:t>at</a:t>
            </a:r>
            <a:r>
              <a:rPr spc="10" dirty="0"/>
              <a:t> </a:t>
            </a:r>
            <a:r>
              <a:rPr spc="-5" dirty="0"/>
              <a:t>the</a:t>
            </a:r>
            <a:r>
              <a:rPr spc="25" dirty="0"/>
              <a:t> </a:t>
            </a:r>
            <a:r>
              <a:rPr spc="-5" dirty="0"/>
              <a:t>singularity.</a:t>
            </a:r>
            <a:r>
              <a:rPr spc="5" dirty="0"/>
              <a:t> </a:t>
            </a:r>
            <a:r>
              <a:rPr spc="-5" dirty="0"/>
              <a:t>Scientists </a:t>
            </a:r>
            <a:r>
              <a:rPr spc="-600" dirty="0"/>
              <a:t> </a:t>
            </a:r>
            <a:r>
              <a:rPr spc="-5" dirty="0"/>
              <a:t>are</a:t>
            </a:r>
            <a:r>
              <a:rPr spc="25" dirty="0"/>
              <a:t> </a:t>
            </a:r>
            <a:r>
              <a:rPr spc="-5" dirty="0"/>
              <a:t>actively</a:t>
            </a:r>
            <a:r>
              <a:rPr spc="15" dirty="0"/>
              <a:t> </a:t>
            </a:r>
            <a:r>
              <a:rPr spc="-5" dirty="0"/>
              <a:t>engaged</a:t>
            </a:r>
            <a:r>
              <a:rPr spc="30" dirty="0"/>
              <a:t> </a:t>
            </a:r>
            <a:r>
              <a:rPr spc="-5" dirty="0"/>
              <a:t>in</a:t>
            </a:r>
            <a:r>
              <a:rPr spc="15" dirty="0"/>
              <a:t> </a:t>
            </a:r>
            <a:r>
              <a:rPr dirty="0"/>
              <a:t>research</a:t>
            </a:r>
            <a:r>
              <a:rPr spc="15" dirty="0"/>
              <a:t> </a:t>
            </a:r>
            <a:r>
              <a:rPr spc="-5" dirty="0"/>
              <a:t>to</a:t>
            </a:r>
            <a:r>
              <a:rPr spc="15" dirty="0"/>
              <a:t> </a:t>
            </a:r>
            <a:r>
              <a:rPr spc="-5" dirty="0"/>
              <a:t>better</a:t>
            </a:r>
            <a:r>
              <a:rPr spc="30" dirty="0"/>
              <a:t> </a:t>
            </a:r>
            <a:r>
              <a:rPr spc="-5" dirty="0"/>
              <a:t>understand</a:t>
            </a:r>
            <a:r>
              <a:rPr spc="25" dirty="0"/>
              <a:t> </a:t>
            </a:r>
            <a:r>
              <a:rPr spc="-5" dirty="0"/>
              <a:t>what</a:t>
            </a:r>
            <a:r>
              <a:rPr spc="30" dirty="0"/>
              <a:t> </a:t>
            </a:r>
            <a:r>
              <a:rPr spc="-5" dirty="0"/>
              <a:t>happens	at these </a:t>
            </a:r>
            <a:r>
              <a:rPr dirty="0"/>
              <a:t> </a:t>
            </a:r>
            <a:r>
              <a:rPr spc="-5" dirty="0"/>
              <a:t>singularities, as</a:t>
            </a:r>
            <a:r>
              <a:rPr spc="15" dirty="0"/>
              <a:t> </a:t>
            </a:r>
            <a:r>
              <a:rPr spc="-5" dirty="0"/>
              <a:t>well</a:t>
            </a:r>
            <a:r>
              <a:rPr spc="5" dirty="0"/>
              <a:t> </a:t>
            </a:r>
            <a:r>
              <a:rPr spc="-5" dirty="0"/>
              <a:t>as</a:t>
            </a:r>
            <a:r>
              <a:rPr spc="5" dirty="0"/>
              <a:t> </a:t>
            </a:r>
            <a:r>
              <a:rPr spc="-5" dirty="0"/>
              <a:t>how</a:t>
            </a:r>
            <a:r>
              <a:rPr spc="20" dirty="0"/>
              <a:t> </a:t>
            </a:r>
            <a:r>
              <a:rPr spc="-5" dirty="0"/>
              <a:t>to</a:t>
            </a:r>
            <a:r>
              <a:rPr spc="5" dirty="0"/>
              <a:t> </a:t>
            </a:r>
            <a:r>
              <a:rPr spc="-5" dirty="0"/>
              <a:t>develop</a:t>
            </a:r>
            <a:r>
              <a:rPr spc="20" dirty="0"/>
              <a:t> </a:t>
            </a:r>
            <a:r>
              <a:rPr spc="-5" dirty="0"/>
              <a:t>a</a:t>
            </a:r>
            <a:r>
              <a:rPr spc="5" dirty="0"/>
              <a:t> </a:t>
            </a:r>
            <a:r>
              <a:rPr spc="-5" dirty="0"/>
              <a:t>full</a:t>
            </a:r>
            <a:r>
              <a:rPr dirty="0"/>
              <a:t> </a:t>
            </a:r>
            <a:r>
              <a:rPr spc="-5" dirty="0"/>
              <a:t>theory</a:t>
            </a:r>
            <a:r>
              <a:rPr spc="30" dirty="0"/>
              <a:t> </a:t>
            </a:r>
            <a:r>
              <a:rPr spc="-5" dirty="0"/>
              <a:t>that</a:t>
            </a:r>
            <a:r>
              <a:rPr spc="5" dirty="0"/>
              <a:t> </a:t>
            </a:r>
            <a:r>
              <a:rPr spc="-5" dirty="0"/>
              <a:t>better</a:t>
            </a:r>
            <a:r>
              <a:rPr spc="20" dirty="0"/>
              <a:t> </a:t>
            </a:r>
            <a:r>
              <a:rPr spc="-5" dirty="0"/>
              <a:t>describes</a:t>
            </a:r>
            <a:r>
              <a:rPr dirty="0"/>
              <a:t> </a:t>
            </a:r>
            <a:r>
              <a:rPr spc="-5" dirty="0"/>
              <a:t>what</a:t>
            </a:r>
            <a:r>
              <a:rPr spc="25" dirty="0"/>
              <a:t> </a:t>
            </a:r>
            <a:r>
              <a:rPr spc="-5" dirty="0"/>
              <a:t>happens </a:t>
            </a:r>
            <a:r>
              <a:rPr dirty="0"/>
              <a:t> </a:t>
            </a:r>
            <a:r>
              <a:rPr spc="-5" dirty="0"/>
              <a:t>at</a:t>
            </a:r>
            <a:r>
              <a:rPr spc="-10" dirty="0"/>
              <a:t> </a:t>
            </a:r>
            <a:r>
              <a:rPr spc="-5" dirty="0"/>
              <a:t>the</a:t>
            </a:r>
            <a:r>
              <a:rPr dirty="0"/>
              <a:t> </a:t>
            </a:r>
            <a:r>
              <a:rPr spc="-5" dirty="0"/>
              <a:t>centre</a:t>
            </a:r>
            <a:r>
              <a:rPr spc="15" dirty="0"/>
              <a:t> </a:t>
            </a:r>
            <a:r>
              <a:rPr spc="-5" dirty="0"/>
              <a:t>of a</a:t>
            </a:r>
            <a:r>
              <a:rPr spc="5" dirty="0"/>
              <a:t> </a:t>
            </a:r>
            <a:r>
              <a:rPr spc="-5" dirty="0"/>
              <a:t>black hole.</a:t>
            </a:r>
          </a:p>
        </p:txBody>
      </p:sp>
      <p:sp>
        <p:nvSpPr>
          <p:cNvPr id="5" name="object 5"/>
          <p:cNvSpPr txBox="1">
            <a:spLocks noGrp="1"/>
          </p:cNvSpPr>
          <p:nvPr>
            <p:ph type="title"/>
          </p:nvPr>
        </p:nvSpPr>
        <p:spPr>
          <a:xfrm>
            <a:off x="1742058" y="0"/>
            <a:ext cx="8709025" cy="1717039"/>
          </a:xfrm>
          <a:prstGeom prst="rect">
            <a:avLst/>
          </a:prstGeom>
        </p:spPr>
        <p:txBody>
          <a:bodyPr vert="horz" wrap="square" lIns="0" tIns="12065" rIns="0" bIns="0" rtlCol="0">
            <a:spAutoFit/>
          </a:bodyPr>
          <a:lstStyle/>
          <a:p>
            <a:pPr marL="3395979" marR="5080" indent="-3383915">
              <a:lnSpc>
                <a:spcPct val="100000"/>
              </a:lnSpc>
              <a:spcBef>
                <a:spcPts val="95"/>
              </a:spcBef>
              <a:tabLst>
                <a:tab pos="5721985" algn="l"/>
                <a:tab pos="6388100" algn="l"/>
              </a:tabLst>
            </a:pPr>
            <a:r>
              <a:rPr sz="5550" spc="-5" dirty="0"/>
              <a:t>STRUCTURE</a:t>
            </a:r>
            <a:r>
              <a:rPr sz="5550" spc="-30" dirty="0"/>
              <a:t> </a:t>
            </a:r>
            <a:r>
              <a:rPr sz="5550" spc="-5" dirty="0"/>
              <a:t>OF</a:t>
            </a:r>
            <a:r>
              <a:rPr sz="5550" dirty="0"/>
              <a:t>	</a:t>
            </a:r>
            <a:r>
              <a:rPr sz="5550" spc="-5" dirty="0"/>
              <a:t>A</a:t>
            </a:r>
            <a:r>
              <a:rPr sz="5550" dirty="0"/>
              <a:t>	</a:t>
            </a:r>
            <a:r>
              <a:rPr sz="5550" spc="-25" dirty="0"/>
              <a:t>B</a:t>
            </a:r>
            <a:r>
              <a:rPr sz="5550" spc="-5" dirty="0"/>
              <a:t>LACK </a:t>
            </a:r>
            <a:r>
              <a:rPr sz="5550" u="none" spc="-5" dirty="0"/>
              <a:t> </a:t>
            </a:r>
            <a:r>
              <a:rPr sz="5550" spc="-5" dirty="0"/>
              <a:t>HOLE</a:t>
            </a:r>
            <a:endParaRPr sz="555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7091" y="745997"/>
            <a:ext cx="8959215" cy="879475"/>
          </a:xfrm>
          <a:prstGeom prst="rect">
            <a:avLst/>
          </a:prstGeom>
        </p:spPr>
        <p:txBody>
          <a:bodyPr vert="horz" wrap="square" lIns="0" tIns="13335" rIns="0" bIns="0" rtlCol="0">
            <a:spAutoFit/>
          </a:bodyPr>
          <a:lstStyle/>
          <a:p>
            <a:pPr marL="12700">
              <a:lnSpc>
                <a:spcPct val="100000"/>
              </a:lnSpc>
              <a:spcBef>
                <a:spcPts val="105"/>
              </a:spcBef>
            </a:pPr>
            <a:r>
              <a:rPr spc="-5" dirty="0"/>
              <a:t>DEATH</a:t>
            </a:r>
            <a:r>
              <a:rPr dirty="0"/>
              <a:t> OF</a:t>
            </a:r>
            <a:r>
              <a:rPr spc="-25" dirty="0"/>
              <a:t> </a:t>
            </a:r>
            <a:r>
              <a:rPr dirty="0"/>
              <a:t>A</a:t>
            </a:r>
            <a:r>
              <a:rPr spc="-15" dirty="0"/>
              <a:t> </a:t>
            </a:r>
            <a:r>
              <a:rPr spc="-5" dirty="0"/>
              <a:t>BLACK</a:t>
            </a:r>
            <a:r>
              <a:rPr spc="-10" dirty="0"/>
              <a:t> </a:t>
            </a:r>
            <a:r>
              <a:rPr dirty="0"/>
              <a:t>HOLE</a:t>
            </a:r>
          </a:p>
        </p:txBody>
      </p:sp>
      <p:sp>
        <p:nvSpPr>
          <p:cNvPr id="3" name="object 3"/>
          <p:cNvSpPr txBox="1"/>
          <p:nvPr/>
        </p:nvSpPr>
        <p:spPr>
          <a:xfrm>
            <a:off x="585622" y="3236163"/>
            <a:ext cx="10975975" cy="1441450"/>
          </a:xfrm>
          <a:prstGeom prst="rect">
            <a:avLst/>
          </a:prstGeom>
        </p:spPr>
        <p:txBody>
          <a:bodyPr vert="horz" wrap="square" lIns="0" tIns="13335" rIns="0" bIns="0" rtlCol="0">
            <a:spAutoFit/>
          </a:bodyPr>
          <a:lstStyle/>
          <a:p>
            <a:pPr marL="332105" marR="5080" indent="-320040">
              <a:lnSpc>
                <a:spcPct val="100000"/>
              </a:lnSpc>
              <a:spcBef>
                <a:spcPts val="105"/>
              </a:spcBef>
              <a:buChar char="•"/>
              <a:tabLst>
                <a:tab pos="332105" algn="l"/>
                <a:tab pos="332740" algn="l"/>
              </a:tabLst>
            </a:pPr>
            <a:r>
              <a:rPr sz="2900" dirty="0">
                <a:solidFill>
                  <a:srgbClr val="FFFFFF"/>
                </a:solidFill>
                <a:latin typeface="Arial MT"/>
                <a:cs typeface="Arial MT"/>
              </a:rPr>
              <a:t>Yes, black holes do die, and they do </a:t>
            </a:r>
            <a:r>
              <a:rPr sz="2900" spc="-5" dirty="0">
                <a:solidFill>
                  <a:srgbClr val="FFFFFF"/>
                </a:solidFill>
                <a:latin typeface="Arial MT"/>
                <a:cs typeface="Arial MT"/>
              </a:rPr>
              <a:t>so </a:t>
            </a:r>
            <a:r>
              <a:rPr sz="2900" dirty="0">
                <a:solidFill>
                  <a:srgbClr val="FFFFFF"/>
                </a:solidFill>
                <a:latin typeface="Arial MT"/>
                <a:cs typeface="Arial MT"/>
              </a:rPr>
              <a:t>when the theories of the </a:t>
            </a:r>
            <a:r>
              <a:rPr sz="2900" spc="5" dirty="0">
                <a:solidFill>
                  <a:srgbClr val="FFFFFF"/>
                </a:solidFill>
                <a:latin typeface="Arial MT"/>
                <a:cs typeface="Arial MT"/>
              </a:rPr>
              <a:t> </a:t>
            </a:r>
            <a:r>
              <a:rPr sz="2900" dirty="0">
                <a:solidFill>
                  <a:srgbClr val="FFFFFF"/>
                </a:solidFill>
                <a:latin typeface="Arial MT"/>
                <a:cs typeface="Arial MT"/>
              </a:rPr>
              <a:t>extremely</a:t>
            </a:r>
            <a:r>
              <a:rPr sz="2900" spc="-40" dirty="0">
                <a:solidFill>
                  <a:srgbClr val="FFFFFF"/>
                </a:solidFill>
                <a:latin typeface="Arial MT"/>
                <a:cs typeface="Arial MT"/>
              </a:rPr>
              <a:t> </a:t>
            </a:r>
            <a:r>
              <a:rPr sz="2900" dirty="0">
                <a:solidFill>
                  <a:srgbClr val="FFFFFF"/>
                </a:solidFill>
                <a:latin typeface="Arial MT"/>
                <a:cs typeface="Arial MT"/>
              </a:rPr>
              <a:t>large</a:t>
            </a:r>
            <a:r>
              <a:rPr sz="2900" spc="-30" dirty="0">
                <a:solidFill>
                  <a:srgbClr val="FFFFFF"/>
                </a:solidFill>
                <a:latin typeface="Arial MT"/>
                <a:cs typeface="Arial MT"/>
              </a:rPr>
              <a:t> </a:t>
            </a:r>
            <a:r>
              <a:rPr sz="2900" dirty="0">
                <a:solidFill>
                  <a:srgbClr val="FFFFFF"/>
                </a:solidFill>
                <a:latin typeface="Arial MT"/>
                <a:cs typeface="Arial MT"/>
              </a:rPr>
              <a:t>come</a:t>
            </a:r>
            <a:r>
              <a:rPr sz="2900" spc="-30" dirty="0">
                <a:solidFill>
                  <a:srgbClr val="FFFFFF"/>
                </a:solidFill>
                <a:latin typeface="Arial MT"/>
                <a:cs typeface="Arial MT"/>
              </a:rPr>
              <a:t> </a:t>
            </a:r>
            <a:r>
              <a:rPr sz="2900" dirty="0">
                <a:solidFill>
                  <a:srgbClr val="FFFFFF"/>
                </a:solidFill>
                <a:latin typeface="Arial MT"/>
                <a:cs typeface="Arial MT"/>
              </a:rPr>
              <a:t>together</a:t>
            </a:r>
            <a:r>
              <a:rPr sz="2900" spc="-50" dirty="0">
                <a:solidFill>
                  <a:srgbClr val="FFFFFF"/>
                </a:solidFill>
                <a:latin typeface="Arial MT"/>
                <a:cs typeface="Arial MT"/>
              </a:rPr>
              <a:t> </a:t>
            </a:r>
            <a:r>
              <a:rPr sz="2900" dirty="0">
                <a:solidFill>
                  <a:srgbClr val="FFFFFF"/>
                </a:solidFill>
                <a:latin typeface="Arial MT"/>
                <a:cs typeface="Arial MT"/>
              </a:rPr>
              <a:t>with</a:t>
            </a:r>
            <a:r>
              <a:rPr sz="2900" spc="5" dirty="0">
                <a:solidFill>
                  <a:srgbClr val="FFFFFF"/>
                </a:solidFill>
                <a:latin typeface="Arial MT"/>
                <a:cs typeface="Arial MT"/>
              </a:rPr>
              <a:t> </a:t>
            </a:r>
            <a:r>
              <a:rPr sz="2900" spc="-5" dirty="0">
                <a:solidFill>
                  <a:srgbClr val="FFFFFF"/>
                </a:solidFill>
                <a:latin typeface="Arial MT"/>
                <a:cs typeface="Arial MT"/>
              </a:rPr>
              <a:t>the</a:t>
            </a:r>
            <a:r>
              <a:rPr sz="2900" spc="-15" dirty="0">
                <a:solidFill>
                  <a:srgbClr val="FFFFFF"/>
                </a:solidFill>
                <a:latin typeface="Arial MT"/>
                <a:cs typeface="Arial MT"/>
              </a:rPr>
              <a:t> </a:t>
            </a:r>
            <a:r>
              <a:rPr sz="2900" dirty="0">
                <a:solidFill>
                  <a:srgbClr val="FFFFFF"/>
                </a:solidFill>
                <a:latin typeface="Arial MT"/>
                <a:cs typeface="Arial MT"/>
              </a:rPr>
              <a:t>theories</a:t>
            </a:r>
            <a:r>
              <a:rPr sz="2900" spc="-50" dirty="0">
                <a:solidFill>
                  <a:srgbClr val="FFFFFF"/>
                </a:solidFill>
                <a:latin typeface="Arial MT"/>
                <a:cs typeface="Arial MT"/>
              </a:rPr>
              <a:t> </a:t>
            </a:r>
            <a:r>
              <a:rPr sz="2900" dirty="0">
                <a:solidFill>
                  <a:srgbClr val="FFFFFF"/>
                </a:solidFill>
                <a:latin typeface="Arial MT"/>
                <a:cs typeface="Arial MT"/>
              </a:rPr>
              <a:t>of</a:t>
            </a:r>
            <a:r>
              <a:rPr sz="2900" spc="-10" dirty="0">
                <a:solidFill>
                  <a:srgbClr val="FFFFFF"/>
                </a:solidFill>
                <a:latin typeface="Arial MT"/>
                <a:cs typeface="Arial MT"/>
              </a:rPr>
              <a:t> </a:t>
            </a:r>
            <a:r>
              <a:rPr sz="2900" dirty="0">
                <a:solidFill>
                  <a:srgbClr val="FFFFFF"/>
                </a:solidFill>
                <a:latin typeface="Arial MT"/>
                <a:cs typeface="Arial MT"/>
              </a:rPr>
              <a:t>the</a:t>
            </a:r>
            <a:r>
              <a:rPr sz="2900" spc="-15" dirty="0">
                <a:solidFill>
                  <a:srgbClr val="FFFFFF"/>
                </a:solidFill>
                <a:latin typeface="Arial MT"/>
                <a:cs typeface="Arial MT"/>
              </a:rPr>
              <a:t> </a:t>
            </a:r>
            <a:r>
              <a:rPr sz="2900" dirty="0">
                <a:solidFill>
                  <a:srgbClr val="FFFFFF"/>
                </a:solidFill>
                <a:latin typeface="Arial MT"/>
                <a:cs typeface="Arial MT"/>
              </a:rPr>
              <a:t>very</a:t>
            </a:r>
            <a:r>
              <a:rPr sz="2900" spc="-20" dirty="0">
                <a:solidFill>
                  <a:srgbClr val="FFFFFF"/>
                </a:solidFill>
                <a:latin typeface="Arial MT"/>
                <a:cs typeface="Arial MT"/>
              </a:rPr>
              <a:t> </a:t>
            </a:r>
            <a:r>
              <a:rPr sz="2900" dirty="0">
                <a:solidFill>
                  <a:srgbClr val="FFFFFF"/>
                </a:solidFill>
                <a:latin typeface="Arial MT"/>
                <a:cs typeface="Arial MT"/>
              </a:rPr>
              <a:t>small.</a:t>
            </a:r>
            <a:endParaRPr sz="2900">
              <a:latin typeface="Arial MT"/>
              <a:cs typeface="Arial MT"/>
            </a:endParaRPr>
          </a:p>
          <a:p>
            <a:pPr marL="332740" indent="-320040">
              <a:lnSpc>
                <a:spcPct val="100000"/>
              </a:lnSpc>
              <a:spcBef>
                <a:spcPts val="700"/>
              </a:spcBef>
              <a:buChar char="•"/>
              <a:tabLst>
                <a:tab pos="332105" algn="l"/>
                <a:tab pos="332740" algn="l"/>
              </a:tabLst>
            </a:pPr>
            <a:r>
              <a:rPr sz="2900" dirty="0">
                <a:solidFill>
                  <a:srgbClr val="FFFFFF"/>
                </a:solidFill>
                <a:latin typeface="Arial MT"/>
                <a:cs typeface="Arial MT"/>
              </a:rPr>
              <a:t>They</a:t>
            </a:r>
            <a:r>
              <a:rPr sz="2900" spc="-30" dirty="0">
                <a:solidFill>
                  <a:srgbClr val="FFFFFF"/>
                </a:solidFill>
                <a:latin typeface="Arial MT"/>
                <a:cs typeface="Arial MT"/>
              </a:rPr>
              <a:t> </a:t>
            </a:r>
            <a:r>
              <a:rPr sz="2900" dirty="0">
                <a:solidFill>
                  <a:srgbClr val="FFFFFF"/>
                </a:solidFill>
                <a:latin typeface="Arial MT"/>
                <a:cs typeface="Arial MT"/>
              </a:rPr>
              <a:t>do</a:t>
            </a:r>
            <a:r>
              <a:rPr sz="2900" spc="-10" dirty="0">
                <a:solidFill>
                  <a:srgbClr val="FFFFFF"/>
                </a:solidFill>
                <a:latin typeface="Arial MT"/>
                <a:cs typeface="Arial MT"/>
              </a:rPr>
              <a:t> </a:t>
            </a:r>
            <a:r>
              <a:rPr sz="2900" dirty="0">
                <a:solidFill>
                  <a:srgbClr val="FFFFFF"/>
                </a:solidFill>
                <a:latin typeface="Arial MT"/>
                <a:cs typeface="Arial MT"/>
              </a:rPr>
              <a:t>so</a:t>
            </a:r>
            <a:r>
              <a:rPr sz="2900" spc="-25" dirty="0">
                <a:solidFill>
                  <a:srgbClr val="FFFFFF"/>
                </a:solidFill>
                <a:latin typeface="Arial MT"/>
                <a:cs typeface="Arial MT"/>
              </a:rPr>
              <a:t> </a:t>
            </a:r>
            <a:r>
              <a:rPr sz="2900" dirty="0">
                <a:solidFill>
                  <a:srgbClr val="FFFFFF"/>
                </a:solidFill>
                <a:latin typeface="Arial MT"/>
                <a:cs typeface="Arial MT"/>
              </a:rPr>
              <a:t>slowly</a:t>
            </a:r>
            <a:r>
              <a:rPr sz="2900" spc="-5" dirty="0">
                <a:solidFill>
                  <a:srgbClr val="FFFFFF"/>
                </a:solidFill>
                <a:latin typeface="Arial MT"/>
                <a:cs typeface="Arial MT"/>
              </a:rPr>
              <a:t> </a:t>
            </a:r>
            <a:r>
              <a:rPr sz="2900" dirty="0">
                <a:solidFill>
                  <a:srgbClr val="FFFFFF"/>
                </a:solidFill>
                <a:latin typeface="Arial MT"/>
                <a:cs typeface="Arial MT"/>
              </a:rPr>
              <a:t>,</a:t>
            </a:r>
            <a:r>
              <a:rPr sz="2900" spc="-20" dirty="0">
                <a:solidFill>
                  <a:srgbClr val="FFFFFF"/>
                </a:solidFill>
                <a:latin typeface="Arial MT"/>
                <a:cs typeface="Arial MT"/>
              </a:rPr>
              <a:t> </a:t>
            </a:r>
            <a:r>
              <a:rPr sz="2900" dirty="0">
                <a:solidFill>
                  <a:srgbClr val="FFFFFF"/>
                </a:solidFill>
                <a:latin typeface="Arial MT"/>
                <a:cs typeface="Arial MT"/>
              </a:rPr>
              <a:t>and</a:t>
            </a:r>
            <a:r>
              <a:rPr sz="2900" spc="-30" dirty="0">
                <a:solidFill>
                  <a:srgbClr val="FFFFFF"/>
                </a:solidFill>
                <a:latin typeface="Arial MT"/>
                <a:cs typeface="Arial MT"/>
              </a:rPr>
              <a:t> </a:t>
            </a:r>
            <a:r>
              <a:rPr sz="2900" dirty="0">
                <a:solidFill>
                  <a:srgbClr val="FFFFFF"/>
                </a:solidFill>
                <a:latin typeface="Arial MT"/>
                <a:cs typeface="Arial MT"/>
              </a:rPr>
              <a:t>then</a:t>
            </a:r>
            <a:r>
              <a:rPr sz="2900" spc="-35" dirty="0">
                <a:solidFill>
                  <a:srgbClr val="FFFFFF"/>
                </a:solidFill>
                <a:latin typeface="Arial MT"/>
                <a:cs typeface="Arial MT"/>
              </a:rPr>
              <a:t> </a:t>
            </a:r>
            <a:r>
              <a:rPr sz="2900" dirty="0">
                <a:solidFill>
                  <a:srgbClr val="FFFFFF"/>
                </a:solidFill>
                <a:latin typeface="Arial MT"/>
                <a:cs typeface="Arial MT"/>
              </a:rPr>
              <a:t>all</a:t>
            </a:r>
            <a:r>
              <a:rPr sz="2900" spc="-10" dirty="0">
                <a:solidFill>
                  <a:srgbClr val="FFFFFF"/>
                </a:solidFill>
                <a:latin typeface="Arial MT"/>
                <a:cs typeface="Arial MT"/>
              </a:rPr>
              <a:t> </a:t>
            </a:r>
            <a:r>
              <a:rPr sz="2900" dirty="0">
                <a:solidFill>
                  <a:srgbClr val="FFFFFF"/>
                </a:solidFill>
                <a:latin typeface="Arial MT"/>
                <a:cs typeface="Arial MT"/>
              </a:rPr>
              <a:t>at</a:t>
            </a:r>
            <a:r>
              <a:rPr sz="2900" spc="-15" dirty="0">
                <a:solidFill>
                  <a:srgbClr val="FFFFFF"/>
                </a:solidFill>
                <a:latin typeface="Arial MT"/>
                <a:cs typeface="Arial MT"/>
              </a:rPr>
              <a:t> </a:t>
            </a:r>
            <a:r>
              <a:rPr sz="2900" dirty="0">
                <a:solidFill>
                  <a:srgbClr val="FFFFFF"/>
                </a:solidFill>
                <a:latin typeface="Arial MT"/>
                <a:cs typeface="Arial MT"/>
              </a:rPr>
              <a:t>once.</a:t>
            </a:r>
            <a:endParaRPr sz="2900">
              <a:latin typeface="Arial MT"/>
              <a:cs typeface="Arial M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3618" y="2376932"/>
            <a:ext cx="11010265" cy="3148330"/>
          </a:xfrm>
          <a:prstGeom prst="rect">
            <a:avLst/>
          </a:prstGeom>
        </p:spPr>
        <p:txBody>
          <a:bodyPr vert="horz" wrap="square" lIns="0" tIns="12700" rIns="0" bIns="0" rtlCol="0">
            <a:spAutoFit/>
          </a:bodyPr>
          <a:lstStyle/>
          <a:p>
            <a:pPr marL="297180" marR="223520" indent="-285115">
              <a:lnSpc>
                <a:spcPct val="99800"/>
              </a:lnSpc>
              <a:spcBef>
                <a:spcPts val="100"/>
              </a:spcBef>
              <a:buChar char="•"/>
              <a:tabLst>
                <a:tab pos="297180" algn="l"/>
                <a:tab pos="297815" algn="l"/>
              </a:tabLst>
            </a:pPr>
            <a:r>
              <a:rPr sz="2850" spc="-5" dirty="0">
                <a:solidFill>
                  <a:srgbClr val="FFFFFF"/>
                </a:solidFill>
                <a:latin typeface="Arial MT"/>
                <a:cs typeface="Arial MT"/>
              </a:rPr>
              <a:t>Framed English physicist Stephen Hawking theorised that </a:t>
            </a:r>
            <a:r>
              <a:rPr sz="2850" dirty="0">
                <a:solidFill>
                  <a:srgbClr val="FFFFFF"/>
                </a:solidFill>
                <a:latin typeface="Arial MT"/>
                <a:cs typeface="Arial MT"/>
              </a:rPr>
              <a:t> </a:t>
            </a:r>
            <a:r>
              <a:rPr sz="2850" spc="-5" dirty="0">
                <a:solidFill>
                  <a:srgbClr val="FFFFFF"/>
                </a:solidFill>
                <a:latin typeface="Arial MT"/>
                <a:cs typeface="Arial MT"/>
              </a:rPr>
              <a:t>something different happens around a black hole. The idea is that </a:t>
            </a:r>
            <a:r>
              <a:rPr sz="2850" spc="-780" dirty="0">
                <a:solidFill>
                  <a:srgbClr val="FFFFFF"/>
                </a:solidFill>
                <a:latin typeface="Arial MT"/>
                <a:cs typeface="Arial MT"/>
              </a:rPr>
              <a:t> </a:t>
            </a:r>
            <a:r>
              <a:rPr sz="2850" spc="-5" dirty="0">
                <a:solidFill>
                  <a:srgbClr val="FFFFFF"/>
                </a:solidFill>
                <a:latin typeface="Arial MT"/>
                <a:cs typeface="Arial MT"/>
              </a:rPr>
              <a:t>particles</a:t>
            </a:r>
            <a:r>
              <a:rPr sz="2850" spc="-30" dirty="0">
                <a:solidFill>
                  <a:srgbClr val="FFFFFF"/>
                </a:solidFill>
                <a:latin typeface="Arial MT"/>
                <a:cs typeface="Arial MT"/>
              </a:rPr>
              <a:t> </a:t>
            </a:r>
            <a:r>
              <a:rPr sz="2850" spc="-5" dirty="0">
                <a:solidFill>
                  <a:srgbClr val="FFFFFF"/>
                </a:solidFill>
                <a:latin typeface="Arial MT"/>
                <a:cs typeface="Arial MT"/>
              </a:rPr>
              <a:t>and</a:t>
            </a:r>
            <a:r>
              <a:rPr sz="2850" spc="-25" dirty="0">
                <a:solidFill>
                  <a:srgbClr val="FFFFFF"/>
                </a:solidFill>
                <a:latin typeface="Arial MT"/>
                <a:cs typeface="Arial MT"/>
              </a:rPr>
              <a:t> </a:t>
            </a:r>
            <a:r>
              <a:rPr sz="2850" spc="-5" dirty="0">
                <a:solidFill>
                  <a:srgbClr val="FFFFFF"/>
                </a:solidFill>
                <a:latin typeface="Arial MT"/>
                <a:cs typeface="Arial MT"/>
              </a:rPr>
              <a:t>antiparticles</a:t>
            </a:r>
            <a:r>
              <a:rPr sz="2850" spc="-40" dirty="0">
                <a:solidFill>
                  <a:srgbClr val="FFFFFF"/>
                </a:solidFill>
                <a:latin typeface="Arial MT"/>
                <a:cs typeface="Arial MT"/>
              </a:rPr>
              <a:t> </a:t>
            </a:r>
            <a:r>
              <a:rPr sz="2850" spc="-5" dirty="0">
                <a:solidFill>
                  <a:srgbClr val="FFFFFF"/>
                </a:solidFill>
                <a:latin typeface="Arial MT"/>
                <a:cs typeface="Arial MT"/>
              </a:rPr>
              <a:t>may not</a:t>
            </a:r>
            <a:r>
              <a:rPr sz="2850" spc="-20" dirty="0">
                <a:solidFill>
                  <a:srgbClr val="FFFFFF"/>
                </a:solidFill>
                <a:latin typeface="Arial MT"/>
                <a:cs typeface="Arial MT"/>
              </a:rPr>
              <a:t> </a:t>
            </a:r>
            <a:r>
              <a:rPr sz="2850" spc="-5" dirty="0">
                <a:solidFill>
                  <a:srgbClr val="FFFFFF"/>
                </a:solidFill>
                <a:latin typeface="Arial MT"/>
                <a:cs typeface="Arial MT"/>
              </a:rPr>
              <a:t>be</a:t>
            </a:r>
            <a:r>
              <a:rPr sz="2850" spc="-15" dirty="0">
                <a:solidFill>
                  <a:srgbClr val="FFFFFF"/>
                </a:solidFill>
                <a:latin typeface="Arial MT"/>
                <a:cs typeface="Arial MT"/>
              </a:rPr>
              <a:t> </a:t>
            </a:r>
            <a:r>
              <a:rPr sz="2850" spc="-5" dirty="0">
                <a:solidFill>
                  <a:srgbClr val="FFFFFF"/>
                </a:solidFill>
                <a:latin typeface="Arial MT"/>
                <a:cs typeface="Arial MT"/>
              </a:rPr>
              <a:t>able</a:t>
            </a:r>
            <a:r>
              <a:rPr sz="2850" spc="-35" dirty="0">
                <a:solidFill>
                  <a:srgbClr val="FFFFFF"/>
                </a:solidFill>
                <a:latin typeface="Arial MT"/>
                <a:cs typeface="Arial MT"/>
              </a:rPr>
              <a:t> </a:t>
            </a:r>
            <a:r>
              <a:rPr sz="2850" spc="-5" dirty="0">
                <a:solidFill>
                  <a:srgbClr val="FFFFFF"/>
                </a:solidFill>
                <a:latin typeface="Arial MT"/>
                <a:cs typeface="Arial MT"/>
              </a:rPr>
              <a:t>to</a:t>
            </a:r>
            <a:r>
              <a:rPr sz="2850" dirty="0">
                <a:solidFill>
                  <a:srgbClr val="FFFFFF"/>
                </a:solidFill>
                <a:latin typeface="Arial MT"/>
                <a:cs typeface="Arial MT"/>
              </a:rPr>
              <a:t> </a:t>
            </a:r>
            <a:r>
              <a:rPr sz="2850" spc="-5" dirty="0">
                <a:solidFill>
                  <a:srgbClr val="FFFFFF"/>
                </a:solidFill>
                <a:latin typeface="Arial MT"/>
                <a:cs typeface="Arial MT"/>
              </a:rPr>
              <a:t>automatically</a:t>
            </a:r>
            <a:r>
              <a:rPr sz="2850" spc="-25" dirty="0">
                <a:solidFill>
                  <a:srgbClr val="FFFFFF"/>
                </a:solidFill>
                <a:latin typeface="Arial MT"/>
                <a:cs typeface="Arial MT"/>
              </a:rPr>
              <a:t> </a:t>
            </a:r>
            <a:r>
              <a:rPr sz="2850" spc="-5" dirty="0">
                <a:solidFill>
                  <a:srgbClr val="FFFFFF"/>
                </a:solidFill>
                <a:latin typeface="Arial MT"/>
                <a:cs typeface="Arial MT"/>
              </a:rPr>
              <a:t>cancel </a:t>
            </a:r>
            <a:r>
              <a:rPr sz="2850" spc="-780" dirty="0">
                <a:solidFill>
                  <a:srgbClr val="FFFFFF"/>
                </a:solidFill>
                <a:latin typeface="Arial MT"/>
                <a:cs typeface="Arial MT"/>
              </a:rPr>
              <a:t> </a:t>
            </a:r>
            <a:r>
              <a:rPr sz="2850" spc="-5" dirty="0">
                <a:solidFill>
                  <a:srgbClr val="FFFFFF"/>
                </a:solidFill>
                <a:latin typeface="Arial MT"/>
                <a:cs typeface="Arial MT"/>
              </a:rPr>
              <a:t>each other </a:t>
            </a:r>
            <a:r>
              <a:rPr sz="2850" spc="-10" dirty="0">
                <a:solidFill>
                  <a:srgbClr val="FFFFFF"/>
                </a:solidFill>
                <a:latin typeface="Arial MT"/>
                <a:cs typeface="Arial MT"/>
              </a:rPr>
              <a:t>out </a:t>
            </a:r>
            <a:r>
              <a:rPr sz="2850" spc="-5" dirty="0">
                <a:solidFill>
                  <a:srgbClr val="FFFFFF"/>
                </a:solidFill>
                <a:latin typeface="Arial MT"/>
                <a:cs typeface="Arial MT"/>
              </a:rPr>
              <a:t>because the black </a:t>
            </a:r>
            <a:r>
              <a:rPr sz="2850" spc="-10" dirty="0">
                <a:solidFill>
                  <a:srgbClr val="FFFFFF"/>
                </a:solidFill>
                <a:latin typeface="Arial MT"/>
                <a:cs typeface="Arial MT"/>
              </a:rPr>
              <a:t>hole’s gravity </a:t>
            </a:r>
            <a:r>
              <a:rPr sz="2850" spc="-5" dirty="0">
                <a:solidFill>
                  <a:srgbClr val="FFFFFF"/>
                </a:solidFill>
                <a:latin typeface="Arial MT"/>
                <a:cs typeface="Arial MT"/>
              </a:rPr>
              <a:t>pulls the </a:t>
            </a:r>
            <a:r>
              <a:rPr sz="2850" spc="-10" dirty="0">
                <a:solidFill>
                  <a:srgbClr val="FFFFFF"/>
                </a:solidFill>
                <a:latin typeface="Arial MT"/>
                <a:cs typeface="Arial MT"/>
              </a:rPr>
              <a:t>negative </a:t>
            </a:r>
            <a:r>
              <a:rPr sz="2850" spc="-780" dirty="0">
                <a:solidFill>
                  <a:srgbClr val="FFFFFF"/>
                </a:solidFill>
                <a:latin typeface="Arial MT"/>
                <a:cs typeface="Arial MT"/>
              </a:rPr>
              <a:t> </a:t>
            </a:r>
            <a:r>
              <a:rPr sz="2850" spc="-5" dirty="0">
                <a:solidFill>
                  <a:srgbClr val="FFFFFF"/>
                </a:solidFill>
                <a:latin typeface="Arial MT"/>
                <a:cs typeface="Arial MT"/>
              </a:rPr>
              <a:t>antiparticle</a:t>
            </a:r>
            <a:r>
              <a:rPr sz="2850" spc="-50" dirty="0">
                <a:solidFill>
                  <a:srgbClr val="FFFFFF"/>
                </a:solidFill>
                <a:latin typeface="Arial MT"/>
                <a:cs typeface="Arial MT"/>
              </a:rPr>
              <a:t> </a:t>
            </a:r>
            <a:r>
              <a:rPr sz="2850" spc="-5" dirty="0">
                <a:solidFill>
                  <a:srgbClr val="FFFFFF"/>
                </a:solidFill>
                <a:latin typeface="Arial MT"/>
                <a:cs typeface="Arial MT"/>
              </a:rPr>
              <a:t>into</a:t>
            </a:r>
            <a:r>
              <a:rPr sz="2850" spc="-25" dirty="0">
                <a:solidFill>
                  <a:srgbClr val="FFFFFF"/>
                </a:solidFill>
                <a:latin typeface="Arial MT"/>
                <a:cs typeface="Arial MT"/>
              </a:rPr>
              <a:t> </a:t>
            </a:r>
            <a:r>
              <a:rPr sz="2850" spc="-5" dirty="0">
                <a:solidFill>
                  <a:srgbClr val="FFFFFF"/>
                </a:solidFill>
                <a:latin typeface="Arial MT"/>
                <a:cs typeface="Arial MT"/>
              </a:rPr>
              <a:t>black</a:t>
            </a:r>
            <a:r>
              <a:rPr sz="2850" spc="-20" dirty="0">
                <a:solidFill>
                  <a:srgbClr val="FFFFFF"/>
                </a:solidFill>
                <a:latin typeface="Arial MT"/>
                <a:cs typeface="Arial MT"/>
              </a:rPr>
              <a:t> </a:t>
            </a:r>
            <a:r>
              <a:rPr sz="2850" spc="-5" dirty="0">
                <a:solidFill>
                  <a:srgbClr val="FFFFFF"/>
                </a:solidFill>
                <a:latin typeface="Arial MT"/>
                <a:cs typeface="Arial MT"/>
              </a:rPr>
              <a:t>hole-oblivion.</a:t>
            </a:r>
            <a:endParaRPr sz="2850">
              <a:latin typeface="Arial MT"/>
              <a:cs typeface="Arial MT"/>
            </a:endParaRPr>
          </a:p>
          <a:p>
            <a:pPr marL="297180" marR="5080" indent="-285115">
              <a:lnSpc>
                <a:spcPct val="100000"/>
              </a:lnSpc>
              <a:spcBef>
                <a:spcPts val="695"/>
              </a:spcBef>
              <a:buClr>
                <a:srgbClr val="FFFFFF"/>
              </a:buClr>
              <a:buFont typeface="Arial MT"/>
              <a:buChar char="•"/>
              <a:tabLst>
                <a:tab pos="398145" algn="l"/>
                <a:tab pos="398780" algn="l"/>
              </a:tabLst>
            </a:pPr>
            <a:r>
              <a:rPr dirty="0"/>
              <a:t>	</a:t>
            </a:r>
            <a:r>
              <a:rPr sz="2850" spc="-5" dirty="0">
                <a:solidFill>
                  <a:srgbClr val="FFFFFF"/>
                </a:solidFill>
                <a:latin typeface="Arial MT"/>
                <a:cs typeface="Arial MT"/>
              </a:rPr>
              <a:t>This</a:t>
            </a:r>
            <a:r>
              <a:rPr sz="2850" spc="-10" dirty="0">
                <a:solidFill>
                  <a:srgbClr val="FFFFFF"/>
                </a:solidFill>
                <a:latin typeface="Arial MT"/>
                <a:cs typeface="Arial MT"/>
              </a:rPr>
              <a:t> </a:t>
            </a:r>
            <a:r>
              <a:rPr sz="2850" spc="-5" dirty="0">
                <a:solidFill>
                  <a:srgbClr val="FFFFFF"/>
                </a:solidFill>
                <a:latin typeface="Arial MT"/>
                <a:cs typeface="Arial MT"/>
              </a:rPr>
              <a:t>process</a:t>
            </a:r>
            <a:r>
              <a:rPr sz="2850" spc="-20" dirty="0">
                <a:solidFill>
                  <a:srgbClr val="FFFFFF"/>
                </a:solidFill>
                <a:latin typeface="Arial MT"/>
                <a:cs typeface="Arial MT"/>
              </a:rPr>
              <a:t> </a:t>
            </a:r>
            <a:r>
              <a:rPr sz="2850" spc="-5" dirty="0">
                <a:solidFill>
                  <a:srgbClr val="FFFFFF"/>
                </a:solidFill>
                <a:latin typeface="Arial MT"/>
                <a:cs typeface="Arial MT"/>
              </a:rPr>
              <a:t>leaves</a:t>
            </a:r>
            <a:r>
              <a:rPr sz="2850" spc="-20" dirty="0">
                <a:solidFill>
                  <a:srgbClr val="FFFFFF"/>
                </a:solidFill>
                <a:latin typeface="Arial MT"/>
                <a:cs typeface="Arial MT"/>
              </a:rPr>
              <a:t> </a:t>
            </a:r>
            <a:r>
              <a:rPr sz="2850" spc="-5" dirty="0">
                <a:solidFill>
                  <a:srgbClr val="FFFFFF"/>
                </a:solidFill>
                <a:latin typeface="Arial MT"/>
                <a:cs typeface="Arial MT"/>
              </a:rPr>
              <a:t>the</a:t>
            </a:r>
            <a:r>
              <a:rPr sz="2850" spc="-15" dirty="0">
                <a:solidFill>
                  <a:srgbClr val="FFFFFF"/>
                </a:solidFill>
                <a:latin typeface="Arial MT"/>
                <a:cs typeface="Arial MT"/>
              </a:rPr>
              <a:t> </a:t>
            </a:r>
            <a:r>
              <a:rPr sz="2850" spc="-5" dirty="0">
                <a:solidFill>
                  <a:srgbClr val="FFFFFF"/>
                </a:solidFill>
                <a:latin typeface="Arial MT"/>
                <a:cs typeface="Arial MT"/>
              </a:rPr>
              <a:t>positive</a:t>
            </a:r>
            <a:r>
              <a:rPr sz="2850" spc="-40" dirty="0">
                <a:solidFill>
                  <a:srgbClr val="FFFFFF"/>
                </a:solidFill>
                <a:latin typeface="Arial MT"/>
                <a:cs typeface="Arial MT"/>
              </a:rPr>
              <a:t> </a:t>
            </a:r>
            <a:r>
              <a:rPr sz="2850" spc="-5" dirty="0">
                <a:solidFill>
                  <a:srgbClr val="FFFFFF"/>
                </a:solidFill>
                <a:latin typeface="Arial MT"/>
                <a:cs typeface="Arial MT"/>
              </a:rPr>
              <a:t>particle</a:t>
            </a:r>
            <a:r>
              <a:rPr sz="2850" spc="-10" dirty="0">
                <a:solidFill>
                  <a:srgbClr val="FFFFFF"/>
                </a:solidFill>
                <a:latin typeface="Arial MT"/>
                <a:cs typeface="Arial MT"/>
              </a:rPr>
              <a:t> </a:t>
            </a:r>
            <a:r>
              <a:rPr sz="2850" spc="-5" dirty="0">
                <a:solidFill>
                  <a:srgbClr val="FFFFFF"/>
                </a:solidFill>
                <a:latin typeface="Arial MT"/>
                <a:cs typeface="Arial MT"/>
              </a:rPr>
              <a:t>then,</a:t>
            </a:r>
            <a:r>
              <a:rPr sz="2850" spc="-35" dirty="0">
                <a:solidFill>
                  <a:srgbClr val="FFFFFF"/>
                </a:solidFill>
                <a:latin typeface="Arial MT"/>
                <a:cs typeface="Arial MT"/>
              </a:rPr>
              <a:t> </a:t>
            </a:r>
            <a:r>
              <a:rPr sz="2850" spc="-5" dirty="0">
                <a:solidFill>
                  <a:srgbClr val="FFFFFF"/>
                </a:solidFill>
                <a:latin typeface="Arial MT"/>
                <a:cs typeface="Arial MT"/>
              </a:rPr>
              <a:t>are</a:t>
            </a:r>
            <a:r>
              <a:rPr sz="2850" dirty="0">
                <a:solidFill>
                  <a:srgbClr val="FFFFFF"/>
                </a:solidFill>
                <a:latin typeface="Arial MT"/>
                <a:cs typeface="Arial MT"/>
              </a:rPr>
              <a:t> </a:t>
            </a:r>
            <a:r>
              <a:rPr sz="2850" spc="-5" dirty="0">
                <a:solidFill>
                  <a:srgbClr val="FFFFFF"/>
                </a:solidFill>
                <a:latin typeface="Arial MT"/>
                <a:cs typeface="Arial MT"/>
              </a:rPr>
              <a:t>emitted</a:t>
            </a:r>
            <a:r>
              <a:rPr sz="2850" spc="-35" dirty="0">
                <a:solidFill>
                  <a:srgbClr val="FFFFFF"/>
                </a:solidFill>
                <a:latin typeface="Arial MT"/>
                <a:cs typeface="Arial MT"/>
              </a:rPr>
              <a:t> </a:t>
            </a:r>
            <a:r>
              <a:rPr sz="2850" spc="-5" dirty="0">
                <a:solidFill>
                  <a:srgbClr val="FFFFFF"/>
                </a:solidFill>
                <a:latin typeface="Arial MT"/>
                <a:cs typeface="Arial MT"/>
              </a:rPr>
              <a:t>from</a:t>
            </a:r>
            <a:r>
              <a:rPr sz="2850" spc="-10" dirty="0">
                <a:solidFill>
                  <a:srgbClr val="FFFFFF"/>
                </a:solidFill>
                <a:latin typeface="Arial MT"/>
                <a:cs typeface="Arial MT"/>
              </a:rPr>
              <a:t> </a:t>
            </a:r>
            <a:r>
              <a:rPr sz="2850" spc="-5" dirty="0">
                <a:solidFill>
                  <a:srgbClr val="FFFFFF"/>
                </a:solidFill>
                <a:latin typeface="Arial MT"/>
                <a:cs typeface="Arial MT"/>
              </a:rPr>
              <a:t>the </a:t>
            </a:r>
            <a:r>
              <a:rPr sz="2850" spc="-775" dirty="0">
                <a:solidFill>
                  <a:srgbClr val="FFFFFF"/>
                </a:solidFill>
                <a:latin typeface="Arial MT"/>
                <a:cs typeface="Arial MT"/>
              </a:rPr>
              <a:t> </a:t>
            </a:r>
            <a:r>
              <a:rPr sz="2850" spc="-5" dirty="0">
                <a:solidFill>
                  <a:srgbClr val="FFFFFF"/>
                </a:solidFill>
                <a:latin typeface="Arial MT"/>
                <a:cs typeface="Arial MT"/>
              </a:rPr>
              <a:t>black</a:t>
            </a:r>
            <a:r>
              <a:rPr sz="2850" spc="-20" dirty="0">
                <a:solidFill>
                  <a:srgbClr val="FFFFFF"/>
                </a:solidFill>
                <a:latin typeface="Arial MT"/>
                <a:cs typeface="Arial MT"/>
              </a:rPr>
              <a:t> </a:t>
            </a:r>
            <a:r>
              <a:rPr sz="2850" spc="-5" dirty="0">
                <a:solidFill>
                  <a:srgbClr val="FFFFFF"/>
                </a:solidFill>
                <a:latin typeface="Arial MT"/>
                <a:cs typeface="Arial MT"/>
              </a:rPr>
              <a:t>hole.</a:t>
            </a:r>
            <a:r>
              <a:rPr sz="2850" spc="-35" dirty="0">
                <a:solidFill>
                  <a:srgbClr val="FFFFFF"/>
                </a:solidFill>
                <a:latin typeface="Arial MT"/>
                <a:cs typeface="Arial MT"/>
              </a:rPr>
              <a:t> </a:t>
            </a:r>
            <a:r>
              <a:rPr sz="2850" spc="-5" dirty="0">
                <a:solidFill>
                  <a:srgbClr val="FFFFFF"/>
                </a:solidFill>
                <a:latin typeface="Arial MT"/>
                <a:cs typeface="Arial MT"/>
              </a:rPr>
              <a:t>The</a:t>
            </a:r>
            <a:r>
              <a:rPr sz="2850" spc="-15" dirty="0">
                <a:solidFill>
                  <a:srgbClr val="FFFFFF"/>
                </a:solidFill>
                <a:latin typeface="Arial MT"/>
                <a:cs typeface="Arial MT"/>
              </a:rPr>
              <a:t> </a:t>
            </a:r>
            <a:r>
              <a:rPr sz="2850" spc="-10" dirty="0">
                <a:solidFill>
                  <a:srgbClr val="FFFFFF"/>
                </a:solidFill>
                <a:latin typeface="Arial MT"/>
                <a:cs typeface="Arial MT"/>
              </a:rPr>
              <a:t>phenomenon</a:t>
            </a:r>
            <a:r>
              <a:rPr sz="2850" spc="-45" dirty="0">
                <a:solidFill>
                  <a:srgbClr val="FFFFFF"/>
                </a:solidFill>
                <a:latin typeface="Arial MT"/>
                <a:cs typeface="Arial MT"/>
              </a:rPr>
              <a:t> </a:t>
            </a:r>
            <a:r>
              <a:rPr sz="2850" spc="-5" dirty="0">
                <a:solidFill>
                  <a:srgbClr val="FFFFFF"/>
                </a:solidFill>
                <a:latin typeface="Arial MT"/>
                <a:cs typeface="Arial MT"/>
              </a:rPr>
              <a:t>is</a:t>
            </a:r>
            <a:r>
              <a:rPr sz="2850" dirty="0">
                <a:solidFill>
                  <a:srgbClr val="FFFFFF"/>
                </a:solidFill>
                <a:latin typeface="Arial MT"/>
                <a:cs typeface="Arial MT"/>
              </a:rPr>
              <a:t> </a:t>
            </a:r>
            <a:r>
              <a:rPr sz="2850" spc="-5" dirty="0">
                <a:solidFill>
                  <a:srgbClr val="FFFFFF"/>
                </a:solidFill>
                <a:latin typeface="Arial MT"/>
                <a:cs typeface="Arial MT"/>
              </a:rPr>
              <a:t>called</a:t>
            </a:r>
            <a:r>
              <a:rPr sz="2850" spc="-10" dirty="0">
                <a:solidFill>
                  <a:srgbClr val="FFFFFF"/>
                </a:solidFill>
                <a:latin typeface="Arial MT"/>
                <a:cs typeface="Arial MT"/>
              </a:rPr>
              <a:t> </a:t>
            </a:r>
            <a:r>
              <a:rPr sz="2850" b="1" spc="-5" dirty="0">
                <a:solidFill>
                  <a:srgbClr val="FFFFFF"/>
                </a:solidFill>
                <a:latin typeface="Arial"/>
                <a:cs typeface="Arial"/>
              </a:rPr>
              <a:t>Hawking</a:t>
            </a:r>
            <a:r>
              <a:rPr sz="2850" b="1" spc="-20" dirty="0">
                <a:solidFill>
                  <a:srgbClr val="FFFFFF"/>
                </a:solidFill>
                <a:latin typeface="Arial"/>
                <a:cs typeface="Arial"/>
              </a:rPr>
              <a:t> </a:t>
            </a:r>
            <a:r>
              <a:rPr sz="2850" b="1" spc="-5" dirty="0">
                <a:solidFill>
                  <a:srgbClr val="FFFFFF"/>
                </a:solidFill>
                <a:latin typeface="Arial"/>
                <a:cs typeface="Arial"/>
              </a:rPr>
              <a:t>Radiation</a:t>
            </a:r>
            <a:r>
              <a:rPr sz="2850" spc="-5" dirty="0">
                <a:solidFill>
                  <a:srgbClr val="FFFFFF"/>
                </a:solidFill>
                <a:latin typeface="Arial MT"/>
                <a:cs typeface="Arial MT"/>
              </a:rPr>
              <a:t>.</a:t>
            </a:r>
            <a:endParaRPr sz="2850">
              <a:latin typeface="Arial MT"/>
              <a:cs typeface="Arial MT"/>
            </a:endParaRPr>
          </a:p>
        </p:txBody>
      </p:sp>
      <p:sp>
        <p:nvSpPr>
          <p:cNvPr id="3" name="object 3"/>
          <p:cNvSpPr txBox="1">
            <a:spLocks noGrp="1"/>
          </p:cNvSpPr>
          <p:nvPr>
            <p:ph type="title"/>
          </p:nvPr>
        </p:nvSpPr>
        <p:spPr>
          <a:xfrm>
            <a:off x="1617091" y="745997"/>
            <a:ext cx="8959215" cy="879475"/>
          </a:xfrm>
          <a:prstGeom prst="rect">
            <a:avLst/>
          </a:prstGeom>
        </p:spPr>
        <p:txBody>
          <a:bodyPr vert="horz" wrap="square" lIns="0" tIns="13335" rIns="0" bIns="0" rtlCol="0">
            <a:spAutoFit/>
          </a:bodyPr>
          <a:lstStyle/>
          <a:p>
            <a:pPr marL="12700">
              <a:lnSpc>
                <a:spcPct val="100000"/>
              </a:lnSpc>
              <a:spcBef>
                <a:spcPts val="105"/>
              </a:spcBef>
            </a:pPr>
            <a:r>
              <a:rPr spc="-5" dirty="0"/>
              <a:t>DEATH</a:t>
            </a:r>
            <a:r>
              <a:rPr dirty="0"/>
              <a:t> OF</a:t>
            </a:r>
            <a:r>
              <a:rPr spc="-25" dirty="0"/>
              <a:t> </a:t>
            </a:r>
            <a:r>
              <a:rPr dirty="0"/>
              <a:t>A</a:t>
            </a:r>
            <a:r>
              <a:rPr spc="-15" dirty="0"/>
              <a:t> </a:t>
            </a:r>
            <a:r>
              <a:rPr spc="-5" dirty="0"/>
              <a:t>BLACK</a:t>
            </a:r>
            <a:r>
              <a:rPr spc="-10" dirty="0"/>
              <a:t> </a:t>
            </a:r>
            <a:r>
              <a:rPr dirty="0"/>
              <a:t>HOLE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0455" y="1149096"/>
            <a:ext cx="6079236" cy="4559808"/>
          </a:xfrm>
          <a:prstGeom prst="rect">
            <a:avLst/>
          </a:prstGeom>
        </p:spPr>
      </p:pic>
      <p:pic>
        <p:nvPicPr>
          <p:cNvPr id="3" name="object 3"/>
          <p:cNvPicPr/>
          <p:nvPr/>
        </p:nvPicPr>
        <p:blipFill>
          <a:blip r:embed="rId3" cstate="print"/>
          <a:stretch>
            <a:fillRect/>
          </a:stretch>
        </p:blipFill>
        <p:spPr>
          <a:xfrm>
            <a:off x="7345680" y="1316736"/>
            <a:ext cx="4226052" cy="4224528"/>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5083" y="2239772"/>
            <a:ext cx="10903585" cy="3762375"/>
          </a:xfrm>
          <a:prstGeom prst="rect">
            <a:avLst/>
          </a:prstGeom>
        </p:spPr>
        <p:txBody>
          <a:bodyPr vert="horz" wrap="square" lIns="0" tIns="10795" rIns="0" bIns="0" rtlCol="0">
            <a:spAutoFit/>
          </a:bodyPr>
          <a:lstStyle/>
          <a:p>
            <a:pPr marL="279400" marR="5080" indent="-267335">
              <a:lnSpc>
                <a:spcPct val="100800"/>
              </a:lnSpc>
              <a:spcBef>
                <a:spcPts val="85"/>
              </a:spcBef>
              <a:buClr>
                <a:srgbClr val="FFFFFF"/>
              </a:buClr>
              <a:buFont typeface="Arial MT"/>
              <a:buChar char="•"/>
              <a:tabLst>
                <a:tab pos="654050" algn="l"/>
                <a:tab pos="654685" algn="l"/>
              </a:tabLst>
            </a:pPr>
            <a:r>
              <a:rPr dirty="0"/>
              <a:t>	</a:t>
            </a:r>
            <a:r>
              <a:rPr sz="2650" spc="5" dirty="0">
                <a:solidFill>
                  <a:srgbClr val="FFFFFF"/>
                </a:solidFill>
                <a:latin typeface="Arial MT"/>
                <a:cs typeface="Arial MT"/>
              </a:rPr>
              <a:t>But</a:t>
            </a:r>
            <a:r>
              <a:rPr sz="2650" spc="-5" dirty="0">
                <a:solidFill>
                  <a:srgbClr val="FFFFFF"/>
                </a:solidFill>
                <a:latin typeface="Arial MT"/>
                <a:cs typeface="Arial MT"/>
              </a:rPr>
              <a:t> </a:t>
            </a:r>
            <a:r>
              <a:rPr sz="2650" spc="5" dirty="0">
                <a:solidFill>
                  <a:srgbClr val="FFFFFF"/>
                </a:solidFill>
                <a:latin typeface="Arial MT"/>
                <a:cs typeface="Arial MT"/>
              </a:rPr>
              <a:t>that’s </a:t>
            </a:r>
            <a:r>
              <a:rPr sz="2650" dirty="0">
                <a:solidFill>
                  <a:srgbClr val="FFFFFF"/>
                </a:solidFill>
                <a:latin typeface="Arial MT"/>
                <a:cs typeface="Arial MT"/>
              </a:rPr>
              <a:t>not</a:t>
            </a:r>
            <a:r>
              <a:rPr sz="2650" spc="5" dirty="0">
                <a:solidFill>
                  <a:srgbClr val="FFFFFF"/>
                </a:solidFill>
                <a:latin typeface="Arial MT"/>
                <a:cs typeface="Arial MT"/>
              </a:rPr>
              <a:t> the</a:t>
            </a:r>
            <a:r>
              <a:rPr sz="2650" spc="10" dirty="0">
                <a:solidFill>
                  <a:srgbClr val="FFFFFF"/>
                </a:solidFill>
                <a:latin typeface="Arial MT"/>
                <a:cs typeface="Arial MT"/>
              </a:rPr>
              <a:t> </a:t>
            </a:r>
            <a:r>
              <a:rPr sz="2650" dirty="0">
                <a:solidFill>
                  <a:srgbClr val="FFFFFF"/>
                </a:solidFill>
                <a:latin typeface="Arial MT"/>
                <a:cs typeface="Arial MT"/>
              </a:rPr>
              <a:t>end.</a:t>
            </a:r>
            <a:r>
              <a:rPr sz="2650" spc="25" dirty="0">
                <a:solidFill>
                  <a:srgbClr val="FFFFFF"/>
                </a:solidFill>
                <a:latin typeface="Arial MT"/>
                <a:cs typeface="Arial MT"/>
              </a:rPr>
              <a:t> </a:t>
            </a:r>
            <a:r>
              <a:rPr sz="2650" spc="5" dirty="0">
                <a:solidFill>
                  <a:srgbClr val="FFFFFF"/>
                </a:solidFill>
                <a:latin typeface="Arial MT"/>
                <a:cs typeface="Arial MT"/>
              </a:rPr>
              <a:t>After</a:t>
            </a:r>
            <a:r>
              <a:rPr sz="2650" spc="-5" dirty="0">
                <a:solidFill>
                  <a:srgbClr val="FFFFFF"/>
                </a:solidFill>
                <a:latin typeface="Arial MT"/>
                <a:cs typeface="Arial MT"/>
              </a:rPr>
              <a:t> </a:t>
            </a:r>
            <a:r>
              <a:rPr sz="2650" spc="5" dirty="0">
                <a:solidFill>
                  <a:srgbClr val="FFFFFF"/>
                </a:solidFill>
                <a:latin typeface="Arial MT"/>
                <a:cs typeface="Arial MT"/>
              </a:rPr>
              <a:t>a</a:t>
            </a:r>
            <a:r>
              <a:rPr sz="2650" spc="-10" dirty="0">
                <a:solidFill>
                  <a:srgbClr val="FFFFFF"/>
                </a:solidFill>
                <a:latin typeface="Arial MT"/>
                <a:cs typeface="Arial MT"/>
              </a:rPr>
              <a:t> </a:t>
            </a:r>
            <a:r>
              <a:rPr sz="2650" dirty="0">
                <a:solidFill>
                  <a:srgbClr val="FFFFFF"/>
                </a:solidFill>
                <a:latin typeface="Arial MT"/>
                <a:cs typeface="Arial MT"/>
              </a:rPr>
              <a:t>long</a:t>
            </a:r>
            <a:r>
              <a:rPr sz="2650" spc="30" dirty="0">
                <a:solidFill>
                  <a:srgbClr val="FFFFFF"/>
                </a:solidFill>
                <a:latin typeface="Arial MT"/>
                <a:cs typeface="Arial MT"/>
              </a:rPr>
              <a:t> </a:t>
            </a:r>
            <a:r>
              <a:rPr sz="2650" spc="5" dirty="0">
                <a:solidFill>
                  <a:srgbClr val="FFFFFF"/>
                </a:solidFill>
                <a:latin typeface="Arial MT"/>
                <a:cs typeface="Arial MT"/>
              </a:rPr>
              <a:t>time,</a:t>
            </a:r>
            <a:r>
              <a:rPr sz="2650" spc="-10" dirty="0">
                <a:solidFill>
                  <a:srgbClr val="FFFFFF"/>
                </a:solidFill>
                <a:latin typeface="Arial MT"/>
                <a:cs typeface="Arial MT"/>
              </a:rPr>
              <a:t> </a:t>
            </a:r>
            <a:r>
              <a:rPr sz="2650" spc="5" dirty="0">
                <a:solidFill>
                  <a:srgbClr val="FFFFFF"/>
                </a:solidFill>
                <a:latin typeface="Arial MT"/>
                <a:cs typeface="Arial MT"/>
              </a:rPr>
              <a:t>the</a:t>
            </a:r>
            <a:r>
              <a:rPr sz="2650" spc="10" dirty="0">
                <a:solidFill>
                  <a:srgbClr val="FFFFFF"/>
                </a:solidFill>
                <a:latin typeface="Arial MT"/>
                <a:cs typeface="Arial MT"/>
              </a:rPr>
              <a:t> </a:t>
            </a:r>
            <a:r>
              <a:rPr sz="2650" dirty="0">
                <a:solidFill>
                  <a:srgbClr val="FFFFFF"/>
                </a:solidFill>
                <a:latin typeface="Arial MT"/>
                <a:cs typeface="Arial MT"/>
              </a:rPr>
              <a:t>black</a:t>
            </a:r>
            <a:r>
              <a:rPr sz="2650" spc="30" dirty="0">
                <a:solidFill>
                  <a:srgbClr val="FFFFFF"/>
                </a:solidFill>
                <a:latin typeface="Arial MT"/>
                <a:cs typeface="Arial MT"/>
              </a:rPr>
              <a:t> </a:t>
            </a:r>
            <a:r>
              <a:rPr sz="2650" dirty="0">
                <a:solidFill>
                  <a:srgbClr val="FFFFFF"/>
                </a:solidFill>
                <a:latin typeface="Arial MT"/>
                <a:cs typeface="Arial MT"/>
              </a:rPr>
              <a:t>hole</a:t>
            </a:r>
            <a:r>
              <a:rPr sz="2650" spc="15" dirty="0">
                <a:solidFill>
                  <a:srgbClr val="FFFFFF"/>
                </a:solidFill>
                <a:latin typeface="Arial MT"/>
                <a:cs typeface="Arial MT"/>
              </a:rPr>
              <a:t> </a:t>
            </a:r>
            <a:r>
              <a:rPr sz="2650" dirty="0">
                <a:solidFill>
                  <a:srgbClr val="FFFFFF"/>
                </a:solidFill>
                <a:latin typeface="Arial MT"/>
                <a:cs typeface="Arial MT"/>
              </a:rPr>
              <a:t>would</a:t>
            </a:r>
            <a:r>
              <a:rPr sz="2650" spc="30" dirty="0">
                <a:solidFill>
                  <a:srgbClr val="FFFFFF"/>
                </a:solidFill>
                <a:latin typeface="Arial MT"/>
                <a:cs typeface="Arial MT"/>
              </a:rPr>
              <a:t> </a:t>
            </a:r>
            <a:r>
              <a:rPr sz="2650" dirty="0">
                <a:solidFill>
                  <a:srgbClr val="FFFFFF"/>
                </a:solidFill>
                <a:latin typeface="Arial MT"/>
                <a:cs typeface="Arial MT"/>
              </a:rPr>
              <a:t>lose </a:t>
            </a:r>
            <a:r>
              <a:rPr sz="2650" spc="5" dirty="0">
                <a:solidFill>
                  <a:srgbClr val="FFFFFF"/>
                </a:solidFill>
                <a:latin typeface="Arial MT"/>
                <a:cs typeface="Arial MT"/>
              </a:rPr>
              <a:t> mass</a:t>
            </a:r>
            <a:r>
              <a:rPr sz="2650" spc="25" dirty="0">
                <a:solidFill>
                  <a:srgbClr val="FFFFFF"/>
                </a:solidFill>
                <a:latin typeface="Arial MT"/>
                <a:cs typeface="Arial MT"/>
              </a:rPr>
              <a:t> </a:t>
            </a:r>
            <a:r>
              <a:rPr sz="2650" dirty="0">
                <a:solidFill>
                  <a:srgbClr val="FFFFFF"/>
                </a:solidFill>
                <a:latin typeface="Arial MT"/>
                <a:cs typeface="Arial MT"/>
              </a:rPr>
              <a:t>due</a:t>
            </a:r>
            <a:r>
              <a:rPr sz="2650" spc="25" dirty="0">
                <a:solidFill>
                  <a:srgbClr val="FFFFFF"/>
                </a:solidFill>
                <a:latin typeface="Arial MT"/>
                <a:cs typeface="Arial MT"/>
              </a:rPr>
              <a:t> </a:t>
            </a:r>
            <a:r>
              <a:rPr sz="2650" spc="5" dirty="0">
                <a:solidFill>
                  <a:srgbClr val="FFFFFF"/>
                </a:solidFill>
                <a:latin typeface="Arial MT"/>
                <a:cs typeface="Arial MT"/>
              </a:rPr>
              <a:t>to</a:t>
            </a:r>
            <a:r>
              <a:rPr sz="2650" spc="10" dirty="0">
                <a:solidFill>
                  <a:srgbClr val="FFFFFF"/>
                </a:solidFill>
                <a:latin typeface="Arial MT"/>
                <a:cs typeface="Arial MT"/>
              </a:rPr>
              <a:t> </a:t>
            </a:r>
            <a:r>
              <a:rPr sz="2650" dirty="0">
                <a:solidFill>
                  <a:srgbClr val="FFFFFF"/>
                </a:solidFill>
                <a:latin typeface="Arial MT"/>
                <a:cs typeface="Arial MT"/>
              </a:rPr>
              <a:t>gradual</a:t>
            </a:r>
            <a:r>
              <a:rPr sz="2650" spc="45" dirty="0">
                <a:solidFill>
                  <a:srgbClr val="FFFFFF"/>
                </a:solidFill>
                <a:latin typeface="Arial MT"/>
                <a:cs typeface="Arial MT"/>
              </a:rPr>
              <a:t> </a:t>
            </a:r>
            <a:r>
              <a:rPr sz="2650" dirty="0">
                <a:solidFill>
                  <a:srgbClr val="FFFFFF"/>
                </a:solidFill>
                <a:latin typeface="Arial MT"/>
                <a:cs typeface="Arial MT"/>
              </a:rPr>
              <a:t>addition</a:t>
            </a:r>
            <a:r>
              <a:rPr sz="2650" spc="40" dirty="0">
                <a:solidFill>
                  <a:srgbClr val="FFFFFF"/>
                </a:solidFill>
                <a:latin typeface="Arial MT"/>
                <a:cs typeface="Arial MT"/>
              </a:rPr>
              <a:t> </a:t>
            </a:r>
            <a:r>
              <a:rPr sz="2650" spc="5" dirty="0">
                <a:solidFill>
                  <a:srgbClr val="FFFFFF"/>
                </a:solidFill>
                <a:latin typeface="Arial MT"/>
                <a:cs typeface="Arial MT"/>
              </a:rPr>
              <a:t>of</a:t>
            </a:r>
            <a:r>
              <a:rPr sz="2650" spc="10" dirty="0">
                <a:solidFill>
                  <a:srgbClr val="FFFFFF"/>
                </a:solidFill>
                <a:latin typeface="Arial MT"/>
                <a:cs typeface="Arial MT"/>
              </a:rPr>
              <a:t> </a:t>
            </a:r>
            <a:r>
              <a:rPr sz="2650" dirty="0">
                <a:solidFill>
                  <a:srgbClr val="FFFFFF"/>
                </a:solidFill>
                <a:latin typeface="Arial MT"/>
                <a:cs typeface="Arial MT"/>
              </a:rPr>
              <a:t>antiparticles.</a:t>
            </a:r>
            <a:r>
              <a:rPr sz="2650" spc="45" dirty="0">
                <a:solidFill>
                  <a:srgbClr val="FFFFFF"/>
                </a:solidFill>
                <a:latin typeface="Arial MT"/>
                <a:cs typeface="Arial MT"/>
              </a:rPr>
              <a:t> </a:t>
            </a:r>
            <a:r>
              <a:rPr sz="2650" spc="5" dirty="0">
                <a:solidFill>
                  <a:srgbClr val="FFFFFF"/>
                </a:solidFill>
                <a:latin typeface="Arial MT"/>
                <a:cs typeface="Arial MT"/>
              </a:rPr>
              <a:t>As</a:t>
            </a:r>
            <a:r>
              <a:rPr sz="2650" spc="10" dirty="0">
                <a:solidFill>
                  <a:srgbClr val="FFFFFF"/>
                </a:solidFill>
                <a:latin typeface="Arial MT"/>
                <a:cs typeface="Arial MT"/>
              </a:rPr>
              <a:t> </a:t>
            </a:r>
            <a:r>
              <a:rPr sz="2650" dirty="0">
                <a:solidFill>
                  <a:srgbClr val="FFFFFF"/>
                </a:solidFill>
                <a:latin typeface="Arial MT"/>
                <a:cs typeface="Arial MT"/>
              </a:rPr>
              <a:t>Hawking</a:t>
            </a:r>
            <a:r>
              <a:rPr sz="2650" spc="25" dirty="0">
                <a:solidFill>
                  <a:srgbClr val="FFFFFF"/>
                </a:solidFill>
                <a:latin typeface="Arial MT"/>
                <a:cs typeface="Arial MT"/>
              </a:rPr>
              <a:t> </a:t>
            </a:r>
            <a:r>
              <a:rPr sz="2650" spc="5" dirty="0">
                <a:solidFill>
                  <a:srgbClr val="FFFFFF"/>
                </a:solidFill>
                <a:latin typeface="Arial MT"/>
                <a:cs typeface="Arial MT"/>
              </a:rPr>
              <a:t>says,</a:t>
            </a:r>
            <a:r>
              <a:rPr sz="2650" spc="35" dirty="0">
                <a:solidFill>
                  <a:srgbClr val="FFFFFF"/>
                </a:solidFill>
                <a:latin typeface="Arial MT"/>
                <a:cs typeface="Arial MT"/>
              </a:rPr>
              <a:t> </a:t>
            </a:r>
            <a:r>
              <a:rPr sz="2650" spc="5" dirty="0">
                <a:solidFill>
                  <a:srgbClr val="FFFFFF"/>
                </a:solidFill>
                <a:latin typeface="Arial MT"/>
                <a:cs typeface="Arial MT"/>
              </a:rPr>
              <a:t>the </a:t>
            </a:r>
            <a:r>
              <a:rPr sz="2650" spc="10" dirty="0">
                <a:solidFill>
                  <a:srgbClr val="FFFFFF"/>
                </a:solidFill>
                <a:latin typeface="Arial MT"/>
                <a:cs typeface="Arial MT"/>
              </a:rPr>
              <a:t> </a:t>
            </a:r>
            <a:r>
              <a:rPr sz="2650" dirty="0">
                <a:solidFill>
                  <a:srgbClr val="FFFFFF"/>
                </a:solidFill>
                <a:latin typeface="Arial MT"/>
                <a:cs typeface="Arial MT"/>
              </a:rPr>
              <a:t>black</a:t>
            </a:r>
            <a:r>
              <a:rPr sz="2650" spc="25" dirty="0">
                <a:solidFill>
                  <a:srgbClr val="FFFFFF"/>
                </a:solidFill>
                <a:latin typeface="Arial MT"/>
                <a:cs typeface="Arial MT"/>
              </a:rPr>
              <a:t> </a:t>
            </a:r>
            <a:r>
              <a:rPr sz="2650" dirty="0">
                <a:solidFill>
                  <a:srgbClr val="FFFFFF"/>
                </a:solidFill>
                <a:latin typeface="Arial MT"/>
                <a:cs typeface="Arial MT"/>
              </a:rPr>
              <a:t>holes</a:t>
            </a:r>
            <a:r>
              <a:rPr sz="2650" spc="50" dirty="0">
                <a:solidFill>
                  <a:srgbClr val="FFFFFF"/>
                </a:solidFill>
                <a:latin typeface="Arial MT"/>
                <a:cs typeface="Arial MT"/>
              </a:rPr>
              <a:t> </a:t>
            </a:r>
            <a:r>
              <a:rPr sz="2650" dirty="0">
                <a:solidFill>
                  <a:srgbClr val="FFFFFF"/>
                </a:solidFill>
                <a:latin typeface="Arial MT"/>
                <a:cs typeface="Arial MT"/>
              </a:rPr>
              <a:t>would</a:t>
            </a:r>
            <a:r>
              <a:rPr sz="2650" spc="45" dirty="0">
                <a:solidFill>
                  <a:srgbClr val="FFFFFF"/>
                </a:solidFill>
                <a:latin typeface="Arial MT"/>
                <a:cs typeface="Arial MT"/>
              </a:rPr>
              <a:t> </a:t>
            </a:r>
            <a:r>
              <a:rPr sz="2650" b="1" dirty="0">
                <a:solidFill>
                  <a:srgbClr val="FFFFFF"/>
                </a:solidFill>
                <a:latin typeface="Arial"/>
                <a:cs typeface="Arial"/>
              </a:rPr>
              <a:t>evaporate</a:t>
            </a:r>
            <a:r>
              <a:rPr sz="2650" dirty="0">
                <a:solidFill>
                  <a:srgbClr val="FFFFFF"/>
                </a:solidFill>
                <a:latin typeface="Arial MT"/>
                <a:cs typeface="Arial MT"/>
              </a:rPr>
              <a:t>.</a:t>
            </a:r>
            <a:r>
              <a:rPr sz="2650" spc="50" dirty="0">
                <a:solidFill>
                  <a:srgbClr val="FFFFFF"/>
                </a:solidFill>
                <a:latin typeface="Arial MT"/>
                <a:cs typeface="Arial MT"/>
              </a:rPr>
              <a:t> </a:t>
            </a:r>
            <a:r>
              <a:rPr sz="2650" dirty="0">
                <a:solidFill>
                  <a:srgbClr val="FFFFFF"/>
                </a:solidFill>
                <a:latin typeface="Arial MT"/>
                <a:cs typeface="Arial MT"/>
              </a:rPr>
              <a:t>During</a:t>
            </a:r>
            <a:r>
              <a:rPr sz="2650" spc="35" dirty="0">
                <a:solidFill>
                  <a:srgbClr val="FFFFFF"/>
                </a:solidFill>
                <a:latin typeface="Arial MT"/>
                <a:cs typeface="Arial MT"/>
              </a:rPr>
              <a:t> </a:t>
            </a:r>
            <a:r>
              <a:rPr sz="2650" spc="5" dirty="0">
                <a:solidFill>
                  <a:srgbClr val="FFFFFF"/>
                </a:solidFill>
                <a:latin typeface="Arial MT"/>
                <a:cs typeface="Arial MT"/>
              </a:rPr>
              <a:t>evaporation,</a:t>
            </a:r>
            <a:r>
              <a:rPr sz="2650" spc="65" dirty="0">
                <a:solidFill>
                  <a:srgbClr val="FFFFFF"/>
                </a:solidFill>
                <a:latin typeface="Arial MT"/>
                <a:cs typeface="Arial MT"/>
              </a:rPr>
              <a:t> </a:t>
            </a:r>
            <a:r>
              <a:rPr sz="2650" spc="5" dirty="0">
                <a:solidFill>
                  <a:srgbClr val="FFFFFF"/>
                </a:solidFill>
                <a:latin typeface="Arial MT"/>
                <a:cs typeface="Arial MT"/>
              </a:rPr>
              <a:t>the</a:t>
            </a:r>
            <a:r>
              <a:rPr sz="2650" spc="25" dirty="0">
                <a:solidFill>
                  <a:srgbClr val="FFFFFF"/>
                </a:solidFill>
                <a:latin typeface="Arial MT"/>
                <a:cs typeface="Arial MT"/>
              </a:rPr>
              <a:t> </a:t>
            </a:r>
            <a:r>
              <a:rPr sz="2650" dirty="0">
                <a:solidFill>
                  <a:srgbClr val="FFFFFF"/>
                </a:solidFill>
                <a:latin typeface="Arial MT"/>
                <a:cs typeface="Arial MT"/>
              </a:rPr>
              <a:t>black</a:t>
            </a:r>
            <a:r>
              <a:rPr sz="2650" spc="40" dirty="0">
                <a:solidFill>
                  <a:srgbClr val="FFFFFF"/>
                </a:solidFill>
                <a:latin typeface="Arial MT"/>
                <a:cs typeface="Arial MT"/>
              </a:rPr>
              <a:t> </a:t>
            </a:r>
            <a:r>
              <a:rPr sz="2650" dirty="0">
                <a:solidFill>
                  <a:srgbClr val="FFFFFF"/>
                </a:solidFill>
                <a:latin typeface="Arial MT"/>
                <a:cs typeface="Arial MT"/>
              </a:rPr>
              <a:t>hole</a:t>
            </a:r>
            <a:r>
              <a:rPr sz="2650" spc="30" dirty="0">
                <a:solidFill>
                  <a:srgbClr val="FFFFFF"/>
                </a:solidFill>
                <a:latin typeface="Arial MT"/>
                <a:cs typeface="Arial MT"/>
              </a:rPr>
              <a:t> </a:t>
            </a:r>
            <a:r>
              <a:rPr sz="2650" spc="5" dirty="0">
                <a:solidFill>
                  <a:srgbClr val="FFFFFF"/>
                </a:solidFill>
                <a:latin typeface="Arial MT"/>
                <a:cs typeface="Arial MT"/>
              </a:rPr>
              <a:t>emits </a:t>
            </a:r>
            <a:r>
              <a:rPr sz="2650" spc="-720" dirty="0">
                <a:solidFill>
                  <a:srgbClr val="FFFFFF"/>
                </a:solidFill>
                <a:latin typeface="Arial MT"/>
                <a:cs typeface="Arial MT"/>
              </a:rPr>
              <a:t> </a:t>
            </a:r>
            <a:r>
              <a:rPr sz="2650" dirty="0">
                <a:solidFill>
                  <a:srgbClr val="FFFFFF"/>
                </a:solidFill>
                <a:latin typeface="Arial MT"/>
                <a:cs typeface="Arial MT"/>
              </a:rPr>
              <a:t>energy</a:t>
            </a:r>
            <a:r>
              <a:rPr sz="2650" spc="50" dirty="0">
                <a:solidFill>
                  <a:srgbClr val="FFFFFF"/>
                </a:solidFill>
                <a:latin typeface="Arial MT"/>
                <a:cs typeface="Arial MT"/>
              </a:rPr>
              <a:t> </a:t>
            </a:r>
            <a:r>
              <a:rPr sz="2650" spc="5" dirty="0">
                <a:solidFill>
                  <a:srgbClr val="FFFFFF"/>
                </a:solidFill>
                <a:latin typeface="Arial MT"/>
                <a:cs typeface="Arial MT"/>
              </a:rPr>
              <a:t>in</a:t>
            </a:r>
            <a:r>
              <a:rPr sz="2650" spc="-5" dirty="0">
                <a:solidFill>
                  <a:srgbClr val="FFFFFF"/>
                </a:solidFill>
                <a:latin typeface="Arial MT"/>
                <a:cs typeface="Arial MT"/>
              </a:rPr>
              <a:t> </a:t>
            </a:r>
            <a:r>
              <a:rPr sz="2650" spc="5" dirty="0">
                <a:solidFill>
                  <a:srgbClr val="FFFFFF"/>
                </a:solidFill>
                <a:latin typeface="Arial MT"/>
                <a:cs typeface="Arial MT"/>
              </a:rPr>
              <a:t>the</a:t>
            </a:r>
            <a:r>
              <a:rPr sz="2650" spc="10" dirty="0">
                <a:solidFill>
                  <a:srgbClr val="FFFFFF"/>
                </a:solidFill>
                <a:latin typeface="Arial MT"/>
                <a:cs typeface="Arial MT"/>
              </a:rPr>
              <a:t> </a:t>
            </a:r>
            <a:r>
              <a:rPr sz="2650" spc="5" dirty="0">
                <a:solidFill>
                  <a:srgbClr val="FFFFFF"/>
                </a:solidFill>
                <a:latin typeface="Arial MT"/>
                <a:cs typeface="Arial MT"/>
              </a:rPr>
              <a:t>form</a:t>
            </a:r>
            <a:r>
              <a:rPr sz="2650" dirty="0">
                <a:solidFill>
                  <a:srgbClr val="FFFFFF"/>
                </a:solidFill>
                <a:latin typeface="Arial MT"/>
                <a:cs typeface="Arial MT"/>
              </a:rPr>
              <a:t> </a:t>
            </a:r>
            <a:r>
              <a:rPr sz="2650" spc="5" dirty="0">
                <a:solidFill>
                  <a:srgbClr val="FFFFFF"/>
                </a:solidFill>
                <a:latin typeface="Arial MT"/>
                <a:cs typeface="Arial MT"/>
              </a:rPr>
              <a:t>of</a:t>
            </a:r>
            <a:r>
              <a:rPr sz="2650" dirty="0">
                <a:solidFill>
                  <a:srgbClr val="FFFFFF"/>
                </a:solidFill>
                <a:latin typeface="Arial MT"/>
                <a:cs typeface="Arial MT"/>
              </a:rPr>
              <a:t> </a:t>
            </a:r>
            <a:r>
              <a:rPr sz="2650" spc="5" dirty="0">
                <a:solidFill>
                  <a:srgbClr val="FFFFFF"/>
                </a:solidFill>
                <a:latin typeface="Arial MT"/>
                <a:cs typeface="Arial MT"/>
              </a:rPr>
              <a:t>the </a:t>
            </a:r>
            <a:r>
              <a:rPr sz="2650" dirty="0">
                <a:solidFill>
                  <a:srgbClr val="FFFFFF"/>
                </a:solidFill>
                <a:latin typeface="Arial MT"/>
                <a:cs typeface="Arial MT"/>
              </a:rPr>
              <a:t>positive</a:t>
            </a:r>
            <a:r>
              <a:rPr sz="2650" spc="30" dirty="0">
                <a:solidFill>
                  <a:srgbClr val="FFFFFF"/>
                </a:solidFill>
                <a:latin typeface="Arial MT"/>
                <a:cs typeface="Arial MT"/>
              </a:rPr>
              <a:t> </a:t>
            </a:r>
            <a:r>
              <a:rPr sz="2650" dirty="0">
                <a:solidFill>
                  <a:srgbClr val="FFFFFF"/>
                </a:solidFill>
                <a:latin typeface="Arial MT"/>
                <a:cs typeface="Arial MT"/>
              </a:rPr>
              <a:t>particles</a:t>
            </a:r>
            <a:r>
              <a:rPr sz="2650" spc="25" dirty="0">
                <a:solidFill>
                  <a:srgbClr val="FFFFFF"/>
                </a:solidFill>
                <a:latin typeface="Arial MT"/>
                <a:cs typeface="Arial MT"/>
              </a:rPr>
              <a:t> </a:t>
            </a:r>
            <a:r>
              <a:rPr sz="2650" spc="5" dirty="0">
                <a:solidFill>
                  <a:srgbClr val="FFFFFF"/>
                </a:solidFill>
                <a:latin typeface="Arial MT"/>
                <a:cs typeface="Arial MT"/>
              </a:rPr>
              <a:t>that</a:t>
            </a:r>
            <a:r>
              <a:rPr sz="2650" dirty="0">
                <a:solidFill>
                  <a:srgbClr val="FFFFFF"/>
                </a:solidFill>
                <a:latin typeface="Arial MT"/>
                <a:cs typeface="Arial MT"/>
              </a:rPr>
              <a:t> escape.</a:t>
            </a:r>
            <a:endParaRPr sz="2650">
              <a:latin typeface="Arial MT"/>
              <a:cs typeface="Arial MT"/>
            </a:endParaRPr>
          </a:p>
          <a:p>
            <a:pPr marL="279400" marR="52705" indent="-267335">
              <a:lnSpc>
                <a:spcPct val="100800"/>
              </a:lnSpc>
              <a:spcBef>
                <a:spcPts val="590"/>
              </a:spcBef>
              <a:buChar char="•"/>
              <a:tabLst>
                <a:tab pos="279400" algn="l"/>
                <a:tab pos="280035" algn="l"/>
              </a:tabLst>
            </a:pPr>
            <a:r>
              <a:rPr sz="2650" spc="5" dirty="0">
                <a:solidFill>
                  <a:srgbClr val="FFFFFF"/>
                </a:solidFill>
                <a:latin typeface="Arial MT"/>
                <a:cs typeface="Arial MT"/>
              </a:rPr>
              <a:t>The</a:t>
            </a:r>
            <a:r>
              <a:rPr sz="2650" spc="10" dirty="0">
                <a:solidFill>
                  <a:srgbClr val="FFFFFF"/>
                </a:solidFill>
                <a:latin typeface="Arial MT"/>
                <a:cs typeface="Arial MT"/>
              </a:rPr>
              <a:t> </a:t>
            </a:r>
            <a:r>
              <a:rPr sz="2650" spc="5" dirty="0">
                <a:solidFill>
                  <a:srgbClr val="FFFFFF"/>
                </a:solidFill>
                <a:latin typeface="Arial MT"/>
                <a:cs typeface="Arial MT"/>
              </a:rPr>
              <a:t>more</a:t>
            </a:r>
            <a:r>
              <a:rPr sz="2650" spc="25" dirty="0">
                <a:solidFill>
                  <a:srgbClr val="FFFFFF"/>
                </a:solidFill>
                <a:latin typeface="Arial MT"/>
                <a:cs typeface="Arial MT"/>
              </a:rPr>
              <a:t> </a:t>
            </a:r>
            <a:r>
              <a:rPr sz="2650" spc="5" dirty="0">
                <a:solidFill>
                  <a:srgbClr val="FFFFFF"/>
                </a:solidFill>
                <a:latin typeface="Arial MT"/>
                <a:cs typeface="Arial MT"/>
              </a:rPr>
              <a:t>massive</a:t>
            </a:r>
            <a:r>
              <a:rPr sz="2650" spc="25" dirty="0">
                <a:solidFill>
                  <a:srgbClr val="FFFFFF"/>
                </a:solidFill>
                <a:latin typeface="Arial MT"/>
                <a:cs typeface="Arial MT"/>
              </a:rPr>
              <a:t> </a:t>
            </a:r>
            <a:r>
              <a:rPr sz="2650" spc="5" dirty="0">
                <a:solidFill>
                  <a:srgbClr val="FFFFFF"/>
                </a:solidFill>
                <a:latin typeface="Arial MT"/>
                <a:cs typeface="Arial MT"/>
              </a:rPr>
              <a:t>the</a:t>
            </a:r>
            <a:r>
              <a:rPr sz="2650" spc="10" dirty="0">
                <a:solidFill>
                  <a:srgbClr val="FFFFFF"/>
                </a:solidFill>
                <a:latin typeface="Arial MT"/>
                <a:cs typeface="Arial MT"/>
              </a:rPr>
              <a:t> </a:t>
            </a:r>
            <a:r>
              <a:rPr sz="2650" dirty="0">
                <a:solidFill>
                  <a:srgbClr val="FFFFFF"/>
                </a:solidFill>
                <a:latin typeface="Arial MT"/>
                <a:cs typeface="Arial MT"/>
              </a:rPr>
              <a:t>black</a:t>
            </a:r>
            <a:r>
              <a:rPr sz="2650" spc="25" dirty="0">
                <a:solidFill>
                  <a:srgbClr val="FFFFFF"/>
                </a:solidFill>
                <a:latin typeface="Arial MT"/>
                <a:cs typeface="Arial MT"/>
              </a:rPr>
              <a:t> </a:t>
            </a:r>
            <a:r>
              <a:rPr sz="2650" dirty="0">
                <a:solidFill>
                  <a:srgbClr val="FFFFFF"/>
                </a:solidFill>
                <a:latin typeface="Arial MT"/>
                <a:cs typeface="Arial MT"/>
              </a:rPr>
              <a:t>hole,</a:t>
            </a:r>
            <a:r>
              <a:rPr sz="2650" spc="30" dirty="0">
                <a:solidFill>
                  <a:srgbClr val="FFFFFF"/>
                </a:solidFill>
                <a:latin typeface="Arial MT"/>
                <a:cs typeface="Arial MT"/>
              </a:rPr>
              <a:t> </a:t>
            </a:r>
            <a:r>
              <a:rPr sz="2650" spc="5" dirty="0">
                <a:solidFill>
                  <a:srgbClr val="FFFFFF"/>
                </a:solidFill>
                <a:latin typeface="Arial MT"/>
                <a:cs typeface="Arial MT"/>
              </a:rPr>
              <a:t>the more</a:t>
            </a:r>
            <a:r>
              <a:rPr sz="2650" spc="20" dirty="0">
                <a:solidFill>
                  <a:srgbClr val="FFFFFF"/>
                </a:solidFill>
                <a:latin typeface="Arial MT"/>
                <a:cs typeface="Arial MT"/>
              </a:rPr>
              <a:t> </a:t>
            </a:r>
            <a:r>
              <a:rPr sz="2650" dirty="0">
                <a:solidFill>
                  <a:srgbClr val="FFFFFF"/>
                </a:solidFill>
                <a:latin typeface="Arial MT"/>
                <a:cs typeface="Arial MT"/>
              </a:rPr>
              <a:t>energy</a:t>
            </a:r>
            <a:r>
              <a:rPr sz="2650" spc="50" dirty="0">
                <a:solidFill>
                  <a:srgbClr val="FFFFFF"/>
                </a:solidFill>
                <a:latin typeface="Arial MT"/>
                <a:cs typeface="Arial MT"/>
              </a:rPr>
              <a:t> </a:t>
            </a:r>
            <a:r>
              <a:rPr sz="2650" dirty="0">
                <a:solidFill>
                  <a:srgbClr val="FFFFFF"/>
                </a:solidFill>
                <a:latin typeface="Arial MT"/>
                <a:cs typeface="Arial MT"/>
              </a:rPr>
              <a:t>would</a:t>
            </a:r>
            <a:r>
              <a:rPr sz="2650" spc="40" dirty="0">
                <a:solidFill>
                  <a:srgbClr val="FFFFFF"/>
                </a:solidFill>
                <a:latin typeface="Arial MT"/>
                <a:cs typeface="Arial MT"/>
              </a:rPr>
              <a:t> </a:t>
            </a:r>
            <a:r>
              <a:rPr sz="2650" spc="5" dirty="0">
                <a:solidFill>
                  <a:srgbClr val="FFFFFF"/>
                </a:solidFill>
                <a:latin typeface="Arial MT"/>
                <a:cs typeface="Arial MT"/>
              </a:rPr>
              <a:t>be</a:t>
            </a:r>
            <a:r>
              <a:rPr sz="2650" spc="10" dirty="0">
                <a:solidFill>
                  <a:srgbClr val="FFFFFF"/>
                </a:solidFill>
                <a:latin typeface="Arial MT"/>
                <a:cs typeface="Arial MT"/>
              </a:rPr>
              <a:t> </a:t>
            </a:r>
            <a:r>
              <a:rPr sz="2650" dirty="0">
                <a:solidFill>
                  <a:srgbClr val="FFFFFF"/>
                </a:solidFill>
                <a:latin typeface="Arial MT"/>
                <a:cs typeface="Arial MT"/>
              </a:rPr>
              <a:t>released. </a:t>
            </a:r>
            <a:r>
              <a:rPr sz="2650" spc="-725" dirty="0">
                <a:solidFill>
                  <a:srgbClr val="FFFFFF"/>
                </a:solidFill>
                <a:latin typeface="Arial MT"/>
                <a:cs typeface="Arial MT"/>
              </a:rPr>
              <a:t> </a:t>
            </a:r>
            <a:r>
              <a:rPr sz="2650" spc="5" dirty="0">
                <a:solidFill>
                  <a:srgbClr val="FFFFFF"/>
                </a:solidFill>
                <a:latin typeface="Arial MT"/>
                <a:cs typeface="Arial MT"/>
              </a:rPr>
              <a:t>Over</a:t>
            </a:r>
            <a:r>
              <a:rPr sz="2650" spc="15" dirty="0">
                <a:solidFill>
                  <a:srgbClr val="FFFFFF"/>
                </a:solidFill>
                <a:latin typeface="Arial MT"/>
                <a:cs typeface="Arial MT"/>
              </a:rPr>
              <a:t> </a:t>
            </a:r>
            <a:r>
              <a:rPr sz="2650" spc="5" dirty="0">
                <a:solidFill>
                  <a:srgbClr val="FFFFFF"/>
                </a:solidFill>
                <a:latin typeface="Arial MT"/>
                <a:cs typeface="Arial MT"/>
              </a:rPr>
              <a:t>time,</a:t>
            </a:r>
            <a:r>
              <a:rPr sz="2650" spc="-5" dirty="0">
                <a:solidFill>
                  <a:srgbClr val="FFFFFF"/>
                </a:solidFill>
                <a:latin typeface="Arial MT"/>
                <a:cs typeface="Arial MT"/>
              </a:rPr>
              <a:t> </a:t>
            </a:r>
            <a:r>
              <a:rPr sz="2650" spc="5" dirty="0">
                <a:solidFill>
                  <a:srgbClr val="FFFFFF"/>
                </a:solidFill>
                <a:latin typeface="Arial MT"/>
                <a:cs typeface="Arial MT"/>
              </a:rPr>
              <a:t>the</a:t>
            </a:r>
            <a:r>
              <a:rPr sz="2650" spc="10" dirty="0">
                <a:solidFill>
                  <a:srgbClr val="FFFFFF"/>
                </a:solidFill>
                <a:latin typeface="Arial MT"/>
                <a:cs typeface="Arial MT"/>
              </a:rPr>
              <a:t> </a:t>
            </a:r>
            <a:r>
              <a:rPr sz="2650" dirty="0">
                <a:solidFill>
                  <a:srgbClr val="FFFFFF"/>
                </a:solidFill>
                <a:latin typeface="Arial MT"/>
                <a:cs typeface="Arial MT"/>
              </a:rPr>
              <a:t>black</a:t>
            </a:r>
            <a:r>
              <a:rPr sz="2650" spc="35" dirty="0">
                <a:solidFill>
                  <a:srgbClr val="FFFFFF"/>
                </a:solidFill>
                <a:latin typeface="Arial MT"/>
                <a:cs typeface="Arial MT"/>
              </a:rPr>
              <a:t> </a:t>
            </a:r>
            <a:r>
              <a:rPr sz="2650" dirty="0">
                <a:solidFill>
                  <a:srgbClr val="FFFFFF"/>
                </a:solidFill>
                <a:latin typeface="Arial MT"/>
                <a:cs typeface="Arial MT"/>
              </a:rPr>
              <a:t>hole</a:t>
            </a:r>
            <a:r>
              <a:rPr sz="2650" spc="25" dirty="0">
                <a:solidFill>
                  <a:srgbClr val="FFFFFF"/>
                </a:solidFill>
                <a:latin typeface="Arial MT"/>
                <a:cs typeface="Arial MT"/>
              </a:rPr>
              <a:t> </a:t>
            </a:r>
            <a:r>
              <a:rPr sz="2650" dirty="0">
                <a:solidFill>
                  <a:srgbClr val="FFFFFF"/>
                </a:solidFill>
                <a:latin typeface="Arial MT"/>
                <a:cs typeface="Arial MT"/>
              </a:rPr>
              <a:t>would</a:t>
            </a:r>
            <a:r>
              <a:rPr sz="2650" spc="40" dirty="0">
                <a:solidFill>
                  <a:srgbClr val="FFFFFF"/>
                </a:solidFill>
                <a:latin typeface="Arial MT"/>
                <a:cs typeface="Arial MT"/>
              </a:rPr>
              <a:t> </a:t>
            </a:r>
            <a:r>
              <a:rPr sz="2650" dirty="0">
                <a:solidFill>
                  <a:srgbClr val="FFFFFF"/>
                </a:solidFill>
                <a:latin typeface="Arial MT"/>
                <a:cs typeface="Arial MT"/>
              </a:rPr>
              <a:t>eventually</a:t>
            </a:r>
            <a:r>
              <a:rPr sz="2650" spc="45" dirty="0">
                <a:solidFill>
                  <a:srgbClr val="FFFFFF"/>
                </a:solidFill>
                <a:latin typeface="Arial MT"/>
                <a:cs typeface="Arial MT"/>
              </a:rPr>
              <a:t> </a:t>
            </a:r>
            <a:r>
              <a:rPr sz="2650" dirty="0">
                <a:solidFill>
                  <a:srgbClr val="FFFFFF"/>
                </a:solidFill>
                <a:latin typeface="Arial MT"/>
                <a:cs typeface="Arial MT"/>
              </a:rPr>
              <a:t>lose</a:t>
            </a:r>
            <a:r>
              <a:rPr sz="2650" spc="25" dirty="0">
                <a:solidFill>
                  <a:srgbClr val="FFFFFF"/>
                </a:solidFill>
                <a:latin typeface="Arial MT"/>
                <a:cs typeface="Arial MT"/>
              </a:rPr>
              <a:t> </a:t>
            </a:r>
            <a:r>
              <a:rPr sz="2650" spc="5" dirty="0">
                <a:solidFill>
                  <a:srgbClr val="FFFFFF"/>
                </a:solidFill>
                <a:latin typeface="Arial MT"/>
                <a:cs typeface="Arial MT"/>
              </a:rPr>
              <a:t>so</a:t>
            </a:r>
            <a:r>
              <a:rPr sz="2650" spc="15" dirty="0">
                <a:solidFill>
                  <a:srgbClr val="FFFFFF"/>
                </a:solidFill>
                <a:latin typeface="Arial MT"/>
                <a:cs typeface="Arial MT"/>
              </a:rPr>
              <a:t> </a:t>
            </a:r>
            <a:r>
              <a:rPr sz="2650" spc="5" dirty="0">
                <a:solidFill>
                  <a:srgbClr val="FFFFFF"/>
                </a:solidFill>
                <a:latin typeface="Arial MT"/>
                <a:cs typeface="Arial MT"/>
              </a:rPr>
              <a:t>much</a:t>
            </a:r>
            <a:r>
              <a:rPr sz="2650" spc="15" dirty="0">
                <a:solidFill>
                  <a:srgbClr val="FFFFFF"/>
                </a:solidFill>
                <a:latin typeface="Arial MT"/>
                <a:cs typeface="Arial MT"/>
              </a:rPr>
              <a:t> </a:t>
            </a:r>
            <a:r>
              <a:rPr sz="2650" spc="5" dirty="0">
                <a:solidFill>
                  <a:srgbClr val="FFFFFF"/>
                </a:solidFill>
                <a:latin typeface="Arial MT"/>
                <a:cs typeface="Arial MT"/>
              </a:rPr>
              <a:t>mass</a:t>
            </a:r>
            <a:r>
              <a:rPr sz="2650" spc="30" dirty="0">
                <a:solidFill>
                  <a:srgbClr val="FFFFFF"/>
                </a:solidFill>
                <a:latin typeface="Arial MT"/>
                <a:cs typeface="Arial MT"/>
              </a:rPr>
              <a:t> </a:t>
            </a:r>
            <a:r>
              <a:rPr sz="2650" spc="5" dirty="0">
                <a:solidFill>
                  <a:srgbClr val="FFFFFF"/>
                </a:solidFill>
                <a:latin typeface="Arial MT"/>
                <a:cs typeface="Arial MT"/>
              </a:rPr>
              <a:t>that </a:t>
            </a:r>
            <a:r>
              <a:rPr sz="2650" dirty="0">
                <a:solidFill>
                  <a:srgbClr val="FFFFFF"/>
                </a:solidFill>
                <a:latin typeface="Arial MT"/>
                <a:cs typeface="Arial MT"/>
              </a:rPr>
              <a:t>it </a:t>
            </a:r>
            <a:r>
              <a:rPr sz="2650" spc="5" dirty="0">
                <a:solidFill>
                  <a:srgbClr val="FFFFFF"/>
                </a:solidFill>
                <a:latin typeface="Arial MT"/>
                <a:cs typeface="Arial MT"/>
              </a:rPr>
              <a:t> </a:t>
            </a:r>
            <a:r>
              <a:rPr sz="2650" dirty="0">
                <a:solidFill>
                  <a:srgbClr val="FFFFFF"/>
                </a:solidFill>
                <a:latin typeface="Arial MT"/>
                <a:cs typeface="Arial MT"/>
              </a:rPr>
              <a:t>would</a:t>
            </a:r>
            <a:r>
              <a:rPr sz="2650" spc="35" dirty="0">
                <a:solidFill>
                  <a:srgbClr val="FFFFFF"/>
                </a:solidFill>
                <a:latin typeface="Arial MT"/>
                <a:cs typeface="Arial MT"/>
              </a:rPr>
              <a:t> </a:t>
            </a:r>
            <a:r>
              <a:rPr sz="2650" spc="5" dirty="0">
                <a:solidFill>
                  <a:srgbClr val="FFFFFF"/>
                </a:solidFill>
                <a:latin typeface="Arial MT"/>
                <a:cs typeface="Arial MT"/>
              </a:rPr>
              <a:t>become</a:t>
            </a:r>
            <a:r>
              <a:rPr sz="2650" spc="45" dirty="0">
                <a:solidFill>
                  <a:srgbClr val="FFFFFF"/>
                </a:solidFill>
                <a:latin typeface="Arial MT"/>
                <a:cs typeface="Arial MT"/>
              </a:rPr>
              <a:t> </a:t>
            </a:r>
            <a:r>
              <a:rPr sz="2650" spc="5" dirty="0">
                <a:solidFill>
                  <a:srgbClr val="FFFFFF"/>
                </a:solidFill>
                <a:latin typeface="Arial MT"/>
                <a:cs typeface="Arial MT"/>
              </a:rPr>
              <a:t>small </a:t>
            </a:r>
            <a:r>
              <a:rPr sz="2650" dirty="0">
                <a:solidFill>
                  <a:srgbClr val="FFFFFF"/>
                </a:solidFill>
                <a:latin typeface="Arial MT"/>
                <a:cs typeface="Arial MT"/>
              </a:rPr>
              <a:t>and</a:t>
            </a:r>
            <a:r>
              <a:rPr sz="2650" spc="25" dirty="0">
                <a:solidFill>
                  <a:srgbClr val="FFFFFF"/>
                </a:solidFill>
                <a:latin typeface="Arial MT"/>
                <a:cs typeface="Arial MT"/>
              </a:rPr>
              <a:t> </a:t>
            </a:r>
            <a:r>
              <a:rPr sz="2650" dirty="0">
                <a:solidFill>
                  <a:srgbClr val="FFFFFF"/>
                </a:solidFill>
                <a:latin typeface="Arial MT"/>
                <a:cs typeface="Arial MT"/>
              </a:rPr>
              <a:t>unstable.</a:t>
            </a:r>
            <a:r>
              <a:rPr sz="2650" spc="50" dirty="0">
                <a:solidFill>
                  <a:srgbClr val="FFFFFF"/>
                </a:solidFill>
                <a:latin typeface="Arial MT"/>
                <a:cs typeface="Arial MT"/>
              </a:rPr>
              <a:t> </a:t>
            </a:r>
            <a:r>
              <a:rPr sz="2650" spc="5" dirty="0">
                <a:solidFill>
                  <a:srgbClr val="FFFFFF"/>
                </a:solidFill>
                <a:latin typeface="Arial MT"/>
                <a:cs typeface="Arial MT"/>
              </a:rPr>
              <a:t>This </a:t>
            </a:r>
            <a:r>
              <a:rPr sz="2650" dirty="0">
                <a:solidFill>
                  <a:srgbClr val="FFFFFF"/>
                </a:solidFill>
                <a:latin typeface="Arial MT"/>
                <a:cs typeface="Arial MT"/>
              </a:rPr>
              <a:t>is </a:t>
            </a:r>
            <a:r>
              <a:rPr sz="2650" spc="5" dirty="0">
                <a:solidFill>
                  <a:srgbClr val="FFFFFF"/>
                </a:solidFill>
                <a:latin typeface="Arial MT"/>
                <a:cs typeface="Arial MT"/>
              </a:rPr>
              <a:t>the dramatic</a:t>
            </a:r>
            <a:r>
              <a:rPr sz="2650" spc="30" dirty="0">
                <a:solidFill>
                  <a:srgbClr val="FFFFFF"/>
                </a:solidFill>
                <a:latin typeface="Arial MT"/>
                <a:cs typeface="Arial MT"/>
              </a:rPr>
              <a:t> </a:t>
            </a:r>
            <a:r>
              <a:rPr sz="2650" dirty="0">
                <a:solidFill>
                  <a:srgbClr val="FFFFFF"/>
                </a:solidFill>
                <a:latin typeface="Arial MT"/>
                <a:cs typeface="Arial MT"/>
              </a:rPr>
              <a:t>end.</a:t>
            </a:r>
            <a:r>
              <a:rPr sz="2650" spc="20" dirty="0">
                <a:solidFill>
                  <a:srgbClr val="FFFFFF"/>
                </a:solidFill>
                <a:latin typeface="Arial MT"/>
                <a:cs typeface="Arial MT"/>
              </a:rPr>
              <a:t> </a:t>
            </a:r>
            <a:r>
              <a:rPr sz="2650" spc="5" dirty="0">
                <a:solidFill>
                  <a:srgbClr val="FFFFFF"/>
                </a:solidFill>
                <a:latin typeface="Arial MT"/>
                <a:cs typeface="Arial MT"/>
              </a:rPr>
              <a:t>The</a:t>
            </a:r>
            <a:r>
              <a:rPr sz="2650" spc="10" dirty="0">
                <a:solidFill>
                  <a:srgbClr val="FFFFFF"/>
                </a:solidFill>
                <a:latin typeface="Arial MT"/>
                <a:cs typeface="Arial MT"/>
              </a:rPr>
              <a:t> </a:t>
            </a:r>
            <a:r>
              <a:rPr sz="2650" dirty="0">
                <a:solidFill>
                  <a:srgbClr val="FFFFFF"/>
                </a:solidFill>
                <a:latin typeface="Arial MT"/>
                <a:cs typeface="Arial MT"/>
              </a:rPr>
              <a:t>black </a:t>
            </a:r>
            <a:r>
              <a:rPr sz="2650" spc="-720" dirty="0">
                <a:solidFill>
                  <a:srgbClr val="FFFFFF"/>
                </a:solidFill>
                <a:latin typeface="Arial MT"/>
                <a:cs typeface="Arial MT"/>
              </a:rPr>
              <a:t> </a:t>
            </a:r>
            <a:r>
              <a:rPr sz="2650" dirty="0">
                <a:solidFill>
                  <a:srgbClr val="FFFFFF"/>
                </a:solidFill>
                <a:latin typeface="Arial MT"/>
                <a:cs typeface="Arial MT"/>
              </a:rPr>
              <a:t>hole</a:t>
            </a:r>
            <a:r>
              <a:rPr sz="2650" spc="20" dirty="0">
                <a:solidFill>
                  <a:srgbClr val="FFFFFF"/>
                </a:solidFill>
                <a:latin typeface="Arial MT"/>
                <a:cs typeface="Arial MT"/>
              </a:rPr>
              <a:t> </a:t>
            </a:r>
            <a:r>
              <a:rPr sz="2650" dirty="0">
                <a:solidFill>
                  <a:srgbClr val="FFFFFF"/>
                </a:solidFill>
                <a:latin typeface="Arial MT"/>
                <a:cs typeface="Arial MT"/>
              </a:rPr>
              <a:t>would</a:t>
            </a:r>
            <a:r>
              <a:rPr sz="2650" spc="35" dirty="0">
                <a:solidFill>
                  <a:srgbClr val="FFFFFF"/>
                </a:solidFill>
                <a:latin typeface="Arial MT"/>
                <a:cs typeface="Arial MT"/>
              </a:rPr>
              <a:t> </a:t>
            </a:r>
            <a:r>
              <a:rPr sz="2650" spc="5" dirty="0">
                <a:solidFill>
                  <a:srgbClr val="FFFFFF"/>
                </a:solidFill>
                <a:latin typeface="Arial MT"/>
                <a:cs typeface="Arial MT"/>
              </a:rPr>
              <a:t>then</a:t>
            </a:r>
            <a:r>
              <a:rPr sz="2650" spc="20" dirty="0">
                <a:solidFill>
                  <a:srgbClr val="FFFFFF"/>
                </a:solidFill>
                <a:latin typeface="Arial MT"/>
                <a:cs typeface="Arial MT"/>
              </a:rPr>
              <a:t> </a:t>
            </a:r>
            <a:r>
              <a:rPr sz="2650" dirty="0">
                <a:solidFill>
                  <a:srgbClr val="FFFFFF"/>
                </a:solidFill>
                <a:latin typeface="Arial MT"/>
                <a:cs typeface="Arial MT"/>
              </a:rPr>
              <a:t>lose</a:t>
            </a:r>
            <a:r>
              <a:rPr sz="2650" spc="20" dirty="0">
                <a:solidFill>
                  <a:srgbClr val="FFFFFF"/>
                </a:solidFill>
                <a:latin typeface="Arial MT"/>
                <a:cs typeface="Arial MT"/>
              </a:rPr>
              <a:t> </a:t>
            </a:r>
            <a:r>
              <a:rPr sz="2650" spc="5" dirty="0">
                <a:solidFill>
                  <a:srgbClr val="FFFFFF"/>
                </a:solidFill>
                <a:latin typeface="Arial MT"/>
                <a:cs typeface="Arial MT"/>
              </a:rPr>
              <a:t>the rest</a:t>
            </a:r>
            <a:r>
              <a:rPr sz="2650" spc="10" dirty="0">
                <a:solidFill>
                  <a:srgbClr val="FFFFFF"/>
                </a:solidFill>
                <a:latin typeface="Arial MT"/>
                <a:cs typeface="Arial MT"/>
              </a:rPr>
              <a:t> </a:t>
            </a:r>
            <a:r>
              <a:rPr sz="2650" spc="5" dirty="0">
                <a:solidFill>
                  <a:srgbClr val="FFFFFF"/>
                </a:solidFill>
                <a:latin typeface="Arial MT"/>
                <a:cs typeface="Arial MT"/>
              </a:rPr>
              <a:t>of</a:t>
            </a:r>
            <a:r>
              <a:rPr sz="2650" dirty="0">
                <a:solidFill>
                  <a:srgbClr val="FFFFFF"/>
                </a:solidFill>
                <a:latin typeface="Arial MT"/>
                <a:cs typeface="Arial MT"/>
              </a:rPr>
              <a:t> its</a:t>
            </a:r>
            <a:r>
              <a:rPr sz="2650" spc="5" dirty="0">
                <a:solidFill>
                  <a:srgbClr val="FFFFFF"/>
                </a:solidFill>
                <a:latin typeface="Arial MT"/>
                <a:cs typeface="Arial MT"/>
              </a:rPr>
              <a:t> </a:t>
            </a:r>
            <a:r>
              <a:rPr sz="2650" dirty="0">
                <a:solidFill>
                  <a:srgbClr val="FFFFFF"/>
                </a:solidFill>
                <a:latin typeface="Arial MT"/>
                <a:cs typeface="Arial MT"/>
              </a:rPr>
              <a:t>mass</a:t>
            </a:r>
            <a:r>
              <a:rPr sz="2650" spc="25" dirty="0">
                <a:solidFill>
                  <a:srgbClr val="FFFFFF"/>
                </a:solidFill>
                <a:latin typeface="Arial MT"/>
                <a:cs typeface="Arial MT"/>
              </a:rPr>
              <a:t> </a:t>
            </a:r>
            <a:r>
              <a:rPr sz="2650" spc="5" dirty="0">
                <a:solidFill>
                  <a:srgbClr val="FFFFFF"/>
                </a:solidFill>
                <a:latin typeface="Arial MT"/>
                <a:cs typeface="Arial MT"/>
              </a:rPr>
              <a:t>in</a:t>
            </a:r>
            <a:r>
              <a:rPr sz="2650" dirty="0">
                <a:solidFill>
                  <a:srgbClr val="FFFFFF"/>
                </a:solidFill>
                <a:latin typeface="Arial MT"/>
                <a:cs typeface="Arial MT"/>
              </a:rPr>
              <a:t> </a:t>
            </a:r>
            <a:r>
              <a:rPr sz="2650" spc="5" dirty="0">
                <a:solidFill>
                  <a:srgbClr val="FFFFFF"/>
                </a:solidFill>
                <a:latin typeface="Arial MT"/>
                <a:cs typeface="Arial MT"/>
              </a:rPr>
              <a:t>a</a:t>
            </a:r>
            <a:r>
              <a:rPr sz="2650" dirty="0">
                <a:solidFill>
                  <a:srgbClr val="FFFFFF"/>
                </a:solidFill>
                <a:latin typeface="Arial MT"/>
                <a:cs typeface="Arial MT"/>
              </a:rPr>
              <a:t> short</a:t>
            </a:r>
            <a:r>
              <a:rPr sz="2650" spc="30" dirty="0">
                <a:solidFill>
                  <a:srgbClr val="FFFFFF"/>
                </a:solidFill>
                <a:latin typeface="Arial MT"/>
                <a:cs typeface="Arial MT"/>
              </a:rPr>
              <a:t> </a:t>
            </a:r>
            <a:r>
              <a:rPr sz="2650" dirty="0">
                <a:solidFill>
                  <a:srgbClr val="FFFFFF"/>
                </a:solidFill>
                <a:latin typeface="Arial MT"/>
                <a:cs typeface="Arial MT"/>
              </a:rPr>
              <a:t>amount</a:t>
            </a:r>
            <a:r>
              <a:rPr sz="2650" spc="45" dirty="0">
                <a:solidFill>
                  <a:srgbClr val="FFFFFF"/>
                </a:solidFill>
                <a:latin typeface="Arial MT"/>
                <a:cs typeface="Arial MT"/>
              </a:rPr>
              <a:t> </a:t>
            </a:r>
            <a:r>
              <a:rPr sz="2650" spc="5" dirty="0">
                <a:solidFill>
                  <a:srgbClr val="FFFFFF"/>
                </a:solidFill>
                <a:latin typeface="Arial MT"/>
                <a:cs typeface="Arial MT"/>
              </a:rPr>
              <a:t>of</a:t>
            </a:r>
            <a:r>
              <a:rPr sz="2650" dirty="0">
                <a:solidFill>
                  <a:srgbClr val="FFFFFF"/>
                </a:solidFill>
                <a:latin typeface="Arial MT"/>
                <a:cs typeface="Arial MT"/>
              </a:rPr>
              <a:t> </a:t>
            </a:r>
            <a:r>
              <a:rPr sz="2650" spc="5" dirty="0">
                <a:solidFill>
                  <a:srgbClr val="FFFFFF"/>
                </a:solidFill>
                <a:latin typeface="Arial MT"/>
                <a:cs typeface="Arial MT"/>
              </a:rPr>
              <a:t>time as </a:t>
            </a:r>
            <a:r>
              <a:rPr sz="2650" spc="10" dirty="0">
                <a:solidFill>
                  <a:srgbClr val="FFFFFF"/>
                </a:solidFill>
                <a:latin typeface="Arial MT"/>
                <a:cs typeface="Arial MT"/>
              </a:rPr>
              <a:t> </a:t>
            </a:r>
            <a:r>
              <a:rPr sz="2650" dirty="0">
                <a:solidFill>
                  <a:srgbClr val="FFFFFF"/>
                </a:solidFill>
                <a:latin typeface="Arial MT"/>
                <a:cs typeface="Arial MT"/>
              </a:rPr>
              <a:t>abrupt</a:t>
            </a:r>
            <a:r>
              <a:rPr sz="2650" spc="45" dirty="0">
                <a:solidFill>
                  <a:srgbClr val="FFFFFF"/>
                </a:solidFill>
                <a:latin typeface="Arial MT"/>
                <a:cs typeface="Arial MT"/>
              </a:rPr>
              <a:t> </a:t>
            </a:r>
            <a:r>
              <a:rPr sz="2650" dirty="0">
                <a:solidFill>
                  <a:srgbClr val="FFFFFF"/>
                </a:solidFill>
                <a:latin typeface="Arial MT"/>
                <a:cs typeface="Arial MT"/>
              </a:rPr>
              <a:t>explosions</a:t>
            </a:r>
            <a:r>
              <a:rPr sz="2650" spc="55" dirty="0">
                <a:solidFill>
                  <a:srgbClr val="FFFFFF"/>
                </a:solidFill>
                <a:latin typeface="Arial MT"/>
                <a:cs typeface="Arial MT"/>
              </a:rPr>
              <a:t> </a:t>
            </a:r>
            <a:r>
              <a:rPr sz="2650" spc="5" dirty="0">
                <a:solidFill>
                  <a:srgbClr val="FFFFFF"/>
                </a:solidFill>
                <a:latin typeface="Arial MT"/>
                <a:cs typeface="Arial MT"/>
              </a:rPr>
              <a:t>as</a:t>
            </a:r>
            <a:r>
              <a:rPr sz="2650" spc="15" dirty="0">
                <a:solidFill>
                  <a:srgbClr val="FFFFFF"/>
                </a:solidFill>
                <a:latin typeface="Arial MT"/>
                <a:cs typeface="Arial MT"/>
              </a:rPr>
              <a:t> </a:t>
            </a:r>
            <a:r>
              <a:rPr sz="2650" b="1" spc="5" dirty="0">
                <a:solidFill>
                  <a:srgbClr val="FFFFFF"/>
                </a:solidFill>
                <a:latin typeface="Arial"/>
                <a:cs typeface="Arial"/>
              </a:rPr>
              <a:t>gamma</a:t>
            </a:r>
            <a:r>
              <a:rPr sz="2650" b="1" spc="25" dirty="0">
                <a:solidFill>
                  <a:srgbClr val="FFFFFF"/>
                </a:solidFill>
                <a:latin typeface="Arial"/>
                <a:cs typeface="Arial"/>
              </a:rPr>
              <a:t> </a:t>
            </a:r>
            <a:r>
              <a:rPr sz="2650" b="1" spc="-5" dirty="0">
                <a:solidFill>
                  <a:srgbClr val="FFFFFF"/>
                </a:solidFill>
                <a:latin typeface="Arial"/>
                <a:cs typeface="Arial"/>
              </a:rPr>
              <a:t>rays</a:t>
            </a:r>
            <a:r>
              <a:rPr sz="2650" b="1" spc="55" dirty="0">
                <a:solidFill>
                  <a:srgbClr val="FFFFFF"/>
                </a:solidFill>
                <a:latin typeface="Arial"/>
                <a:cs typeface="Arial"/>
              </a:rPr>
              <a:t> </a:t>
            </a:r>
            <a:r>
              <a:rPr sz="2650" b="1" spc="5" dirty="0">
                <a:solidFill>
                  <a:srgbClr val="FFFFFF"/>
                </a:solidFill>
                <a:latin typeface="Arial"/>
                <a:cs typeface="Arial"/>
              </a:rPr>
              <a:t>bursts</a:t>
            </a:r>
            <a:r>
              <a:rPr sz="2650" spc="5" dirty="0">
                <a:solidFill>
                  <a:srgbClr val="FFFFFF"/>
                </a:solidFill>
                <a:latin typeface="Arial MT"/>
                <a:cs typeface="Arial MT"/>
              </a:rPr>
              <a:t>. </a:t>
            </a:r>
            <a:r>
              <a:rPr sz="2650" spc="10" dirty="0">
                <a:solidFill>
                  <a:srgbClr val="FFFFFF"/>
                </a:solidFill>
                <a:latin typeface="Arial MT"/>
                <a:cs typeface="Arial MT"/>
              </a:rPr>
              <a:t>The</a:t>
            </a:r>
            <a:r>
              <a:rPr sz="2650" spc="-10" dirty="0">
                <a:solidFill>
                  <a:srgbClr val="FFFFFF"/>
                </a:solidFill>
                <a:latin typeface="Arial MT"/>
                <a:cs typeface="Arial MT"/>
              </a:rPr>
              <a:t> </a:t>
            </a:r>
            <a:r>
              <a:rPr sz="2650" dirty="0">
                <a:solidFill>
                  <a:srgbClr val="FFFFFF"/>
                </a:solidFill>
                <a:latin typeface="Arial MT"/>
                <a:cs typeface="Arial MT"/>
              </a:rPr>
              <a:t>end.</a:t>
            </a:r>
            <a:endParaRPr sz="2650">
              <a:latin typeface="Arial MT"/>
              <a:cs typeface="Arial MT"/>
            </a:endParaRPr>
          </a:p>
        </p:txBody>
      </p:sp>
      <p:sp>
        <p:nvSpPr>
          <p:cNvPr id="3" name="object 3"/>
          <p:cNvSpPr txBox="1">
            <a:spLocks noGrp="1"/>
          </p:cNvSpPr>
          <p:nvPr>
            <p:ph type="title"/>
          </p:nvPr>
        </p:nvSpPr>
        <p:spPr>
          <a:xfrm>
            <a:off x="1617091" y="523697"/>
            <a:ext cx="8959850" cy="880110"/>
          </a:xfrm>
          <a:prstGeom prst="rect">
            <a:avLst/>
          </a:prstGeom>
        </p:spPr>
        <p:txBody>
          <a:bodyPr vert="horz" wrap="square" lIns="0" tIns="13335" rIns="0" bIns="0" rtlCol="0">
            <a:spAutoFit/>
          </a:bodyPr>
          <a:lstStyle/>
          <a:p>
            <a:pPr marL="12700">
              <a:lnSpc>
                <a:spcPct val="100000"/>
              </a:lnSpc>
              <a:spcBef>
                <a:spcPts val="105"/>
              </a:spcBef>
            </a:pPr>
            <a:r>
              <a:rPr dirty="0"/>
              <a:t>DEATH</a:t>
            </a:r>
            <a:r>
              <a:rPr spc="-15" dirty="0"/>
              <a:t> </a:t>
            </a:r>
            <a:r>
              <a:rPr spc="5" dirty="0"/>
              <a:t>OF</a:t>
            </a:r>
            <a:r>
              <a:rPr spc="-15" dirty="0"/>
              <a:t> </a:t>
            </a:r>
            <a:r>
              <a:rPr dirty="0"/>
              <a:t>A</a:t>
            </a:r>
            <a:r>
              <a:rPr spc="-35" dirty="0"/>
              <a:t> </a:t>
            </a:r>
            <a:r>
              <a:rPr dirty="0"/>
              <a:t>BLACK</a:t>
            </a:r>
            <a:r>
              <a:rPr spc="-35" dirty="0"/>
              <a:t> </a:t>
            </a:r>
            <a:r>
              <a:rPr dirty="0"/>
              <a:t>HOLE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79476"/>
            <a:ext cx="12192000" cy="6099048"/>
          </a:xfrm>
          <a:prstGeom prst="rect">
            <a:avLst/>
          </a:prstGeom>
        </p:spPr>
      </p:pic>
      <p:sp>
        <p:nvSpPr>
          <p:cNvPr id="3" name="object 3"/>
          <p:cNvSpPr txBox="1">
            <a:spLocks noGrp="1"/>
          </p:cNvSpPr>
          <p:nvPr>
            <p:ph type="title"/>
          </p:nvPr>
        </p:nvSpPr>
        <p:spPr>
          <a:xfrm>
            <a:off x="3612007" y="2394966"/>
            <a:ext cx="4968875" cy="4294505"/>
          </a:xfrm>
          <a:prstGeom prst="rect">
            <a:avLst/>
          </a:prstGeom>
        </p:spPr>
        <p:txBody>
          <a:bodyPr vert="horz" wrap="square" lIns="0" tIns="13335" rIns="0" bIns="0" rtlCol="0">
            <a:spAutoFit/>
          </a:bodyPr>
          <a:lstStyle/>
          <a:p>
            <a:pPr marL="902335" marR="5080" indent="-890269">
              <a:lnSpc>
                <a:spcPct val="100000"/>
              </a:lnSpc>
              <a:spcBef>
                <a:spcPts val="105"/>
              </a:spcBef>
            </a:pPr>
            <a:r>
              <a:rPr sz="14000" u="none" dirty="0"/>
              <a:t>Thank  You</a:t>
            </a:r>
            <a:endParaRPr sz="14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1480" y="224027"/>
            <a:ext cx="11369040" cy="6409944"/>
          </a:xfrm>
          <a:prstGeom prst="rect">
            <a:avLst/>
          </a:prstGeom>
        </p:spPr>
      </p:pic>
      <p:sp>
        <p:nvSpPr>
          <p:cNvPr id="3" name="object 3"/>
          <p:cNvSpPr txBox="1">
            <a:spLocks noGrp="1"/>
          </p:cNvSpPr>
          <p:nvPr>
            <p:ph type="title"/>
          </p:nvPr>
        </p:nvSpPr>
        <p:spPr>
          <a:xfrm>
            <a:off x="3574160" y="228041"/>
            <a:ext cx="5047615" cy="880110"/>
          </a:xfrm>
          <a:prstGeom prst="rect">
            <a:avLst/>
          </a:prstGeom>
        </p:spPr>
        <p:txBody>
          <a:bodyPr vert="horz" wrap="square" lIns="0" tIns="13335" rIns="0" bIns="0" rtlCol="0">
            <a:spAutoFit/>
          </a:bodyPr>
          <a:lstStyle/>
          <a:p>
            <a:pPr marL="12700">
              <a:lnSpc>
                <a:spcPct val="100000"/>
              </a:lnSpc>
              <a:spcBef>
                <a:spcPts val="105"/>
              </a:spcBef>
            </a:pPr>
            <a:r>
              <a:rPr dirty="0"/>
              <a:t>CRAB</a:t>
            </a:r>
            <a:r>
              <a:rPr spc="-80" dirty="0"/>
              <a:t> </a:t>
            </a:r>
            <a:r>
              <a:rPr dirty="0"/>
              <a:t>NEBULA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7145">
              <a:lnSpc>
                <a:spcPct val="100000"/>
              </a:lnSpc>
              <a:spcBef>
                <a:spcPts val="105"/>
              </a:spcBef>
            </a:pPr>
            <a:r>
              <a:rPr dirty="0"/>
              <a:t>TYPES</a:t>
            </a:r>
            <a:r>
              <a:rPr spc="-35" dirty="0"/>
              <a:t> </a:t>
            </a:r>
            <a:r>
              <a:rPr dirty="0"/>
              <a:t>OF</a:t>
            </a:r>
            <a:r>
              <a:rPr spc="-30" dirty="0"/>
              <a:t> </a:t>
            </a:r>
            <a:r>
              <a:rPr dirty="0"/>
              <a:t>NEBULA</a:t>
            </a:r>
          </a:p>
        </p:txBody>
      </p:sp>
      <p:sp>
        <p:nvSpPr>
          <p:cNvPr id="3" name="object 3"/>
          <p:cNvSpPr txBox="1"/>
          <p:nvPr/>
        </p:nvSpPr>
        <p:spPr>
          <a:xfrm>
            <a:off x="797763" y="2152040"/>
            <a:ext cx="10377170" cy="2793365"/>
          </a:xfrm>
          <a:prstGeom prst="rect">
            <a:avLst/>
          </a:prstGeom>
        </p:spPr>
        <p:txBody>
          <a:bodyPr vert="horz" wrap="square" lIns="0" tIns="139065" rIns="0" bIns="0" rtlCol="0">
            <a:spAutoFit/>
          </a:bodyPr>
          <a:lstStyle/>
          <a:p>
            <a:pPr marL="12700">
              <a:lnSpc>
                <a:spcPct val="100000"/>
              </a:lnSpc>
              <a:spcBef>
                <a:spcPts val="1095"/>
              </a:spcBef>
            </a:pPr>
            <a:r>
              <a:rPr sz="2800" spc="-5" dirty="0">
                <a:solidFill>
                  <a:srgbClr val="FFFFFF"/>
                </a:solidFill>
                <a:latin typeface="Arial MT"/>
                <a:cs typeface="Arial MT"/>
              </a:rPr>
              <a:t>Nebula</a:t>
            </a:r>
            <a:r>
              <a:rPr sz="2800" spc="10" dirty="0">
                <a:solidFill>
                  <a:srgbClr val="FFFFFF"/>
                </a:solidFill>
                <a:latin typeface="Arial MT"/>
                <a:cs typeface="Arial MT"/>
              </a:rPr>
              <a:t> </a:t>
            </a:r>
            <a:r>
              <a:rPr sz="2800" spc="-5" dirty="0">
                <a:solidFill>
                  <a:srgbClr val="FFFFFF"/>
                </a:solidFill>
                <a:latin typeface="Arial MT"/>
                <a:cs typeface="Arial MT"/>
              </a:rPr>
              <a:t>are </a:t>
            </a:r>
            <a:r>
              <a:rPr sz="2800" dirty="0">
                <a:solidFill>
                  <a:srgbClr val="FFFFFF"/>
                </a:solidFill>
                <a:latin typeface="Arial MT"/>
                <a:cs typeface="Arial MT"/>
              </a:rPr>
              <a:t>classified</a:t>
            </a:r>
            <a:r>
              <a:rPr sz="2800" spc="-5" dirty="0">
                <a:solidFill>
                  <a:srgbClr val="FFFFFF"/>
                </a:solidFill>
                <a:latin typeface="Arial MT"/>
                <a:cs typeface="Arial MT"/>
              </a:rPr>
              <a:t> into</a:t>
            </a:r>
            <a:r>
              <a:rPr sz="2800" dirty="0">
                <a:solidFill>
                  <a:srgbClr val="FFFFFF"/>
                </a:solidFill>
                <a:latin typeface="Arial MT"/>
                <a:cs typeface="Arial MT"/>
              </a:rPr>
              <a:t> </a:t>
            </a:r>
            <a:r>
              <a:rPr sz="2800" spc="-5" dirty="0">
                <a:solidFill>
                  <a:srgbClr val="FFFFFF"/>
                </a:solidFill>
                <a:latin typeface="Arial MT"/>
                <a:cs typeface="Arial MT"/>
              </a:rPr>
              <a:t>4 major</a:t>
            </a:r>
            <a:r>
              <a:rPr sz="2800" spc="15" dirty="0">
                <a:solidFill>
                  <a:srgbClr val="FFFFFF"/>
                </a:solidFill>
                <a:latin typeface="Arial MT"/>
                <a:cs typeface="Arial MT"/>
              </a:rPr>
              <a:t> </a:t>
            </a:r>
            <a:r>
              <a:rPr sz="2800" dirty="0">
                <a:solidFill>
                  <a:srgbClr val="FFFFFF"/>
                </a:solidFill>
                <a:latin typeface="Arial MT"/>
                <a:cs typeface="Arial MT"/>
              </a:rPr>
              <a:t>groups:</a:t>
            </a:r>
            <a:endParaRPr sz="2800">
              <a:latin typeface="Arial MT"/>
              <a:cs typeface="Arial MT"/>
            </a:endParaRPr>
          </a:p>
          <a:p>
            <a:pPr marL="292735" indent="-280670">
              <a:lnSpc>
                <a:spcPct val="100000"/>
              </a:lnSpc>
              <a:spcBef>
                <a:spcPts val="994"/>
              </a:spcBef>
              <a:buFont typeface="Arial MT"/>
              <a:buChar char="•"/>
              <a:tabLst>
                <a:tab pos="292735" algn="l"/>
                <a:tab pos="293370" algn="l"/>
              </a:tabLst>
            </a:pPr>
            <a:r>
              <a:rPr sz="2800" b="1" spc="-5" dirty="0">
                <a:solidFill>
                  <a:srgbClr val="FFFFFF"/>
                </a:solidFill>
                <a:latin typeface="Arial"/>
                <a:cs typeface="Arial"/>
              </a:rPr>
              <a:t>Planetary</a:t>
            </a:r>
            <a:r>
              <a:rPr sz="2800" b="1" spc="-10" dirty="0">
                <a:solidFill>
                  <a:srgbClr val="FFFFFF"/>
                </a:solidFill>
                <a:latin typeface="Arial"/>
                <a:cs typeface="Arial"/>
              </a:rPr>
              <a:t> </a:t>
            </a:r>
            <a:r>
              <a:rPr sz="2800" b="1" spc="-5" dirty="0">
                <a:solidFill>
                  <a:srgbClr val="FFFFFF"/>
                </a:solidFill>
                <a:latin typeface="Arial"/>
                <a:cs typeface="Arial"/>
              </a:rPr>
              <a:t>Nebula</a:t>
            </a:r>
            <a:endParaRPr sz="2800">
              <a:latin typeface="Arial"/>
              <a:cs typeface="Arial"/>
            </a:endParaRPr>
          </a:p>
          <a:p>
            <a:pPr marL="292735" indent="-280670">
              <a:lnSpc>
                <a:spcPct val="100000"/>
              </a:lnSpc>
              <a:spcBef>
                <a:spcPts val="1010"/>
              </a:spcBef>
              <a:buFont typeface="Arial MT"/>
              <a:buChar char="•"/>
              <a:tabLst>
                <a:tab pos="292735" algn="l"/>
                <a:tab pos="293370" algn="l"/>
              </a:tabLst>
            </a:pPr>
            <a:r>
              <a:rPr sz="2800" b="1" spc="-5" dirty="0">
                <a:solidFill>
                  <a:srgbClr val="FFFFFF"/>
                </a:solidFill>
                <a:latin typeface="Arial"/>
                <a:cs typeface="Arial"/>
              </a:rPr>
              <a:t>Supernova</a:t>
            </a:r>
            <a:r>
              <a:rPr sz="2800" b="1" dirty="0">
                <a:solidFill>
                  <a:srgbClr val="FFFFFF"/>
                </a:solidFill>
                <a:latin typeface="Arial"/>
                <a:cs typeface="Arial"/>
              </a:rPr>
              <a:t> </a:t>
            </a:r>
            <a:r>
              <a:rPr sz="2800" b="1" spc="-5" dirty="0">
                <a:solidFill>
                  <a:srgbClr val="FFFFFF"/>
                </a:solidFill>
                <a:latin typeface="Arial"/>
                <a:cs typeface="Arial"/>
              </a:rPr>
              <a:t>Remnant</a:t>
            </a:r>
            <a:endParaRPr sz="2800">
              <a:latin typeface="Arial"/>
              <a:cs typeface="Arial"/>
            </a:endParaRPr>
          </a:p>
          <a:p>
            <a:pPr marL="292735" indent="-280670">
              <a:lnSpc>
                <a:spcPct val="100000"/>
              </a:lnSpc>
              <a:spcBef>
                <a:spcPts val="994"/>
              </a:spcBef>
              <a:buFont typeface="Arial MT"/>
              <a:buChar char="•"/>
              <a:tabLst>
                <a:tab pos="292735" algn="l"/>
                <a:tab pos="293370" algn="l"/>
              </a:tabLst>
            </a:pPr>
            <a:r>
              <a:rPr sz="2800" b="1" spc="-5" dirty="0">
                <a:solidFill>
                  <a:srgbClr val="FFFFFF"/>
                </a:solidFill>
                <a:latin typeface="Arial"/>
                <a:cs typeface="Arial"/>
              </a:rPr>
              <a:t>H II regions,</a:t>
            </a:r>
            <a:r>
              <a:rPr sz="2800" b="1" spc="25" dirty="0">
                <a:solidFill>
                  <a:srgbClr val="FFFFFF"/>
                </a:solidFill>
                <a:latin typeface="Arial"/>
                <a:cs typeface="Arial"/>
              </a:rPr>
              <a:t> </a:t>
            </a:r>
            <a:r>
              <a:rPr sz="2800" spc="-5" dirty="0">
                <a:solidFill>
                  <a:srgbClr val="FFFFFF"/>
                </a:solidFill>
                <a:latin typeface="Arial MT"/>
                <a:cs typeface="Arial MT"/>
              </a:rPr>
              <a:t>large </a:t>
            </a:r>
            <a:r>
              <a:rPr sz="2800" dirty="0">
                <a:solidFill>
                  <a:srgbClr val="FFFFFF"/>
                </a:solidFill>
                <a:latin typeface="Arial MT"/>
                <a:cs typeface="Arial MT"/>
              </a:rPr>
              <a:t>diffused</a:t>
            </a:r>
            <a:r>
              <a:rPr sz="2800" spc="10" dirty="0">
                <a:solidFill>
                  <a:srgbClr val="FFFFFF"/>
                </a:solidFill>
                <a:latin typeface="Arial MT"/>
                <a:cs typeface="Arial MT"/>
              </a:rPr>
              <a:t> </a:t>
            </a:r>
            <a:r>
              <a:rPr sz="2800" dirty="0">
                <a:solidFill>
                  <a:srgbClr val="FFFFFF"/>
                </a:solidFill>
                <a:latin typeface="Arial MT"/>
                <a:cs typeface="Arial MT"/>
              </a:rPr>
              <a:t>nebula</a:t>
            </a:r>
            <a:r>
              <a:rPr sz="2800" spc="5" dirty="0">
                <a:solidFill>
                  <a:srgbClr val="FFFFFF"/>
                </a:solidFill>
                <a:latin typeface="Arial MT"/>
                <a:cs typeface="Arial MT"/>
              </a:rPr>
              <a:t> </a:t>
            </a:r>
            <a:r>
              <a:rPr sz="2800" spc="-5" dirty="0">
                <a:solidFill>
                  <a:srgbClr val="FFFFFF"/>
                </a:solidFill>
                <a:latin typeface="Arial MT"/>
                <a:cs typeface="Arial MT"/>
              </a:rPr>
              <a:t>containing</a:t>
            </a:r>
            <a:r>
              <a:rPr sz="2800" spc="20" dirty="0">
                <a:solidFill>
                  <a:srgbClr val="FFFFFF"/>
                </a:solidFill>
                <a:latin typeface="Arial MT"/>
                <a:cs typeface="Arial MT"/>
              </a:rPr>
              <a:t> </a:t>
            </a:r>
            <a:r>
              <a:rPr sz="2800" dirty="0">
                <a:solidFill>
                  <a:srgbClr val="FFFFFF"/>
                </a:solidFill>
                <a:latin typeface="Arial MT"/>
                <a:cs typeface="Arial MT"/>
              </a:rPr>
              <a:t>ionised</a:t>
            </a:r>
            <a:r>
              <a:rPr sz="2800" spc="-5" dirty="0">
                <a:solidFill>
                  <a:srgbClr val="FFFFFF"/>
                </a:solidFill>
                <a:latin typeface="Arial MT"/>
                <a:cs typeface="Arial MT"/>
              </a:rPr>
              <a:t> </a:t>
            </a:r>
            <a:r>
              <a:rPr sz="2800" dirty="0">
                <a:solidFill>
                  <a:srgbClr val="FFFFFF"/>
                </a:solidFill>
                <a:latin typeface="Arial MT"/>
                <a:cs typeface="Arial MT"/>
              </a:rPr>
              <a:t>hydrogen.</a:t>
            </a:r>
            <a:endParaRPr sz="2800">
              <a:latin typeface="Arial MT"/>
              <a:cs typeface="Arial MT"/>
            </a:endParaRPr>
          </a:p>
          <a:p>
            <a:pPr marL="292735" indent="-280670">
              <a:lnSpc>
                <a:spcPct val="100000"/>
              </a:lnSpc>
              <a:spcBef>
                <a:spcPts val="1000"/>
              </a:spcBef>
              <a:buFont typeface="Arial MT"/>
              <a:buChar char="•"/>
              <a:tabLst>
                <a:tab pos="292735" algn="l"/>
                <a:tab pos="293370" algn="l"/>
              </a:tabLst>
            </a:pPr>
            <a:r>
              <a:rPr sz="2800" b="1" spc="-5" dirty="0">
                <a:solidFill>
                  <a:srgbClr val="FFFFFF"/>
                </a:solidFill>
                <a:latin typeface="Arial"/>
                <a:cs typeface="Arial"/>
              </a:rPr>
              <a:t>Dark</a:t>
            </a:r>
            <a:r>
              <a:rPr sz="2800" b="1" spc="-30" dirty="0">
                <a:solidFill>
                  <a:srgbClr val="FFFFFF"/>
                </a:solidFill>
                <a:latin typeface="Arial"/>
                <a:cs typeface="Arial"/>
              </a:rPr>
              <a:t> </a:t>
            </a:r>
            <a:r>
              <a:rPr sz="2800" b="1" spc="-5" dirty="0">
                <a:solidFill>
                  <a:srgbClr val="FFFFFF"/>
                </a:solidFill>
                <a:latin typeface="Arial"/>
                <a:cs typeface="Arial"/>
              </a:rPr>
              <a:t>Nebula</a:t>
            </a:r>
            <a:endParaRPr sz="28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0760" y="391159"/>
            <a:ext cx="6113145" cy="879475"/>
          </a:xfrm>
          <a:prstGeom prst="rect">
            <a:avLst/>
          </a:prstGeom>
        </p:spPr>
        <p:txBody>
          <a:bodyPr vert="horz" wrap="square" lIns="0" tIns="13335" rIns="0" bIns="0" rtlCol="0">
            <a:spAutoFit/>
          </a:bodyPr>
          <a:lstStyle/>
          <a:p>
            <a:pPr marL="12700">
              <a:lnSpc>
                <a:spcPct val="100000"/>
              </a:lnSpc>
              <a:spcBef>
                <a:spcPts val="105"/>
              </a:spcBef>
            </a:pPr>
            <a:r>
              <a:rPr dirty="0"/>
              <a:t>DIFFUSE</a:t>
            </a:r>
            <a:r>
              <a:rPr spc="-90" dirty="0"/>
              <a:t> </a:t>
            </a:r>
            <a:r>
              <a:rPr dirty="0"/>
              <a:t>NEBULA</a:t>
            </a:r>
          </a:p>
        </p:txBody>
      </p:sp>
      <p:sp>
        <p:nvSpPr>
          <p:cNvPr id="3" name="object 3"/>
          <p:cNvSpPr txBox="1"/>
          <p:nvPr/>
        </p:nvSpPr>
        <p:spPr>
          <a:xfrm>
            <a:off x="783132" y="1837435"/>
            <a:ext cx="10393680" cy="4323080"/>
          </a:xfrm>
          <a:prstGeom prst="rect">
            <a:avLst/>
          </a:prstGeom>
        </p:spPr>
        <p:txBody>
          <a:bodyPr vert="horz" wrap="square" lIns="0" tIns="10795" rIns="0" bIns="0" rtlCol="0">
            <a:spAutoFit/>
          </a:bodyPr>
          <a:lstStyle/>
          <a:p>
            <a:pPr marL="289560" marR="110489" indent="-277495">
              <a:lnSpc>
                <a:spcPct val="100800"/>
              </a:lnSpc>
              <a:spcBef>
                <a:spcPts val="85"/>
              </a:spcBef>
              <a:buClr>
                <a:srgbClr val="FFFFFF"/>
              </a:buClr>
              <a:buFont typeface="Arial MT"/>
              <a:buChar char="•"/>
              <a:tabLst>
                <a:tab pos="384175" algn="l"/>
                <a:tab pos="384810" algn="l"/>
              </a:tabLst>
            </a:pPr>
            <a:r>
              <a:rPr dirty="0"/>
              <a:t>	</a:t>
            </a:r>
            <a:r>
              <a:rPr sz="2700" spc="5" dirty="0">
                <a:solidFill>
                  <a:srgbClr val="FFFFFF"/>
                </a:solidFill>
                <a:latin typeface="Arial MT"/>
                <a:cs typeface="Arial MT"/>
              </a:rPr>
              <a:t>Most nebulae can be described as diffuse nebulae, which means </a:t>
            </a:r>
            <a:r>
              <a:rPr sz="2700" spc="-740" dirty="0">
                <a:solidFill>
                  <a:srgbClr val="FFFFFF"/>
                </a:solidFill>
                <a:latin typeface="Arial MT"/>
                <a:cs typeface="Arial MT"/>
              </a:rPr>
              <a:t> </a:t>
            </a:r>
            <a:r>
              <a:rPr sz="2700" spc="5" dirty="0">
                <a:solidFill>
                  <a:srgbClr val="FFFFFF"/>
                </a:solidFill>
                <a:latin typeface="Arial MT"/>
                <a:cs typeface="Arial MT"/>
              </a:rPr>
              <a:t>that</a:t>
            </a:r>
            <a:r>
              <a:rPr sz="2700" spc="-5" dirty="0">
                <a:solidFill>
                  <a:srgbClr val="FFFFFF"/>
                </a:solidFill>
                <a:latin typeface="Arial MT"/>
                <a:cs typeface="Arial MT"/>
              </a:rPr>
              <a:t> </a:t>
            </a:r>
            <a:r>
              <a:rPr sz="2700" spc="5" dirty="0">
                <a:solidFill>
                  <a:srgbClr val="FFFFFF"/>
                </a:solidFill>
                <a:latin typeface="Arial MT"/>
                <a:cs typeface="Arial MT"/>
              </a:rPr>
              <a:t>they</a:t>
            </a:r>
            <a:r>
              <a:rPr sz="2700" dirty="0">
                <a:solidFill>
                  <a:srgbClr val="FFFFFF"/>
                </a:solidFill>
                <a:latin typeface="Arial MT"/>
                <a:cs typeface="Arial MT"/>
              </a:rPr>
              <a:t> </a:t>
            </a:r>
            <a:r>
              <a:rPr sz="2700" spc="5" dirty="0">
                <a:solidFill>
                  <a:srgbClr val="FFFFFF"/>
                </a:solidFill>
                <a:latin typeface="Arial MT"/>
                <a:cs typeface="Arial MT"/>
              </a:rPr>
              <a:t>are</a:t>
            </a:r>
            <a:r>
              <a:rPr sz="2700" spc="-5" dirty="0">
                <a:solidFill>
                  <a:srgbClr val="FFFFFF"/>
                </a:solidFill>
                <a:latin typeface="Arial MT"/>
                <a:cs typeface="Arial MT"/>
              </a:rPr>
              <a:t> </a:t>
            </a:r>
            <a:r>
              <a:rPr sz="2700" spc="5" dirty="0">
                <a:solidFill>
                  <a:srgbClr val="FFFFFF"/>
                </a:solidFill>
                <a:latin typeface="Arial MT"/>
                <a:cs typeface="Arial MT"/>
              </a:rPr>
              <a:t>extended and</a:t>
            </a:r>
            <a:r>
              <a:rPr sz="2700" dirty="0">
                <a:solidFill>
                  <a:srgbClr val="FFFFFF"/>
                </a:solidFill>
                <a:latin typeface="Arial MT"/>
                <a:cs typeface="Arial MT"/>
              </a:rPr>
              <a:t> </a:t>
            </a:r>
            <a:r>
              <a:rPr sz="2700" spc="5" dirty="0">
                <a:solidFill>
                  <a:srgbClr val="FFFFFF"/>
                </a:solidFill>
                <a:latin typeface="Arial MT"/>
                <a:cs typeface="Arial MT"/>
              </a:rPr>
              <a:t>contain</a:t>
            </a:r>
            <a:r>
              <a:rPr sz="2700" spc="20" dirty="0">
                <a:solidFill>
                  <a:srgbClr val="FFFFFF"/>
                </a:solidFill>
                <a:latin typeface="Arial MT"/>
                <a:cs typeface="Arial MT"/>
              </a:rPr>
              <a:t> </a:t>
            </a:r>
            <a:r>
              <a:rPr sz="2700" b="1" spc="5" dirty="0">
                <a:solidFill>
                  <a:srgbClr val="FFFFFF"/>
                </a:solidFill>
                <a:latin typeface="Arial"/>
                <a:cs typeface="Arial"/>
              </a:rPr>
              <a:t>no</a:t>
            </a:r>
            <a:r>
              <a:rPr sz="2700" b="1" spc="10" dirty="0">
                <a:solidFill>
                  <a:srgbClr val="FFFFFF"/>
                </a:solidFill>
                <a:latin typeface="Arial"/>
                <a:cs typeface="Arial"/>
              </a:rPr>
              <a:t> </a:t>
            </a:r>
            <a:r>
              <a:rPr sz="2700" b="1" spc="5" dirty="0">
                <a:solidFill>
                  <a:srgbClr val="FFFFFF"/>
                </a:solidFill>
                <a:latin typeface="Arial"/>
                <a:cs typeface="Arial"/>
              </a:rPr>
              <a:t>well-defined</a:t>
            </a:r>
            <a:r>
              <a:rPr sz="2700" b="1" spc="-5" dirty="0">
                <a:solidFill>
                  <a:srgbClr val="FFFFFF"/>
                </a:solidFill>
                <a:latin typeface="Arial"/>
                <a:cs typeface="Arial"/>
              </a:rPr>
              <a:t> </a:t>
            </a:r>
            <a:r>
              <a:rPr sz="2700" b="1" spc="5" dirty="0">
                <a:solidFill>
                  <a:srgbClr val="FFFFFF"/>
                </a:solidFill>
                <a:latin typeface="Arial"/>
                <a:cs typeface="Arial"/>
              </a:rPr>
              <a:t>boundaries</a:t>
            </a:r>
            <a:r>
              <a:rPr sz="2700" spc="5" dirty="0">
                <a:solidFill>
                  <a:srgbClr val="FFFFFF"/>
                </a:solidFill>
                <a:latin typeface="Arial MT"/>
                <a:cs typeface="Arial MT"/>
              </a:rPr>
              <a:t>.</a:t>
            </a:r>
            <a:endParaRPr sz="2700">
              <a:latin typeface="Arial MT"/>
              <a:cs typeface="Arial MT"/>
            </a:endParaRPr>
          </a:p>
          <a:p>
            <a:pPr marL="289560" marR="401320" indent="-289560">
              <a:lnSpc>
                <a:spcPts val="4160"/>
              </a:lnSpc>
              <a:spcBef>
                <a:spcPts val="285"/>
              </a:spcBef>
              <a:buChar char="•"/>
              <a:tabLst>
                <a:tab pos="289560" algn="l"/>
                <a:tab pos="290195" algn="l"/>
              </a:tabLst>
            </a:pPr>
            <a:r>
              <a:rPr sz="2700" spc="5" dirty="0">
                <a:solidFill>
                  <a:srgbClr val="FFFFFF"/>
                </a:solidFill>
                <a:latin typeface="Arial MT"/>
                <a:cs typeface="Arial MT"/>
              </a:rPr>
              <a:t>Diffuse nebula can</a:t>
            </a:r>
            <a:r>
              <a:rPr sz="2700" spc="10" dirty="0">
                <a:solidFill>
                  <a:srgbClr val="FFFFFF"/>
                </a:solidFill>
                <a:latin typeface="Arial MT"/>
                <a:cs typeface="Arial MT"/>
              </a:rPr>
              <a:t> </a:t>
            </a:r>
            <a:r>
              <a:rPr sz="2700" spc="5" dirty="0">
                <a:solidFill>
                  <a:srgbClr val="FFFFFF"/>
                </a:solidFill>
                <a:latin typeface="Arial MT"/>
                <a:cs typeface="Arial MT"/>
              </a:rPr>
              <a:t>be</a:t>
            </a:r>
            <a:r>
              <a:rPr sz="2700" dirty="0">
                <a:solidFill>
                  <a:srgbClr val="FFFFFF"/>
                </a:solidFill>
                <a:latin typeface="Arial MT"/>
                <a:cs typeface="Arial MT"/>
              </a:rPr>
              <a:t> </a:t>
            </a:r>
            <a:r>
              <a:rPr sz="2700" spc="5" dirty="0">
                <a:solidFill>
                  <a:srgbClr val="FFFFFF"/>
                </a:solidFill>
                <a:latin typeface="Arial MT"/>
                <a:cs typeface="Arial MT"/>
              </a:rPr>
              <a:t>further</a:t>
            </a:r>
            <a:r>
              <a:rPr sz="2700" spc="-5" dirty="0">
                <a:solidFill>
                  <a:srgbClr val="FFFFFF"/>
                </a:solidFill>
                <a:latin typeface="Arial MT"/>
                <a:cs typeface="Arial MT"/>
              </a:rPr>
              <a:t> </a:t>
            </a:r>
            <a:r>
              <a:rPr sz="2700" dirty="0">
                <a:solidFill>
                  <a:srgbClr val="FFFFFF"/>
                </a:solidFill>
                <a:latin typeface="Arial MT"/>
                <a:cs typeface="Arial MT"/>
              </a:rPr>
              <a:t>classified</a:t>
            </a:r>
            <a:r>
              <a:rPr sz="2700" spc="10" dirty="0">
                <a:solidFill>
                  <a:srgbClr val="FFFFFF"/>
                </a:solidFill>
                <a:latin typeface="Arial MT"/>
                <a:cs typeface="Arial MT"/>
              </a:rPr>
              <a:t> </a:t>
            </a:r>
            <a:r>
              <a:rPr sz="2700" dirty="0">
                <a:solidFill>
                  <a:srgbClr val="FFFFFF"/>
                </a:solidFill>
                <a:latin typeface="Arial MT"/>
                <a:cs typeface="Arial MT"/>
              </a:rPr>
              <a:t>into</a:t>
            </a:r>
            <a:r>
              <a:rPr sz="2700" spc="10" dirty="0">
                <a:solidFill>
                  <a:srgbClr val="FFFFFF"/>
                </a:solidFill>
                <a:latin typeface="Arial MT"/>
                <a:cs typeface="Arial MT"/>
              </a:rPr>
              <a:t> </a:t>
            </a:r>
            <a:r>
              <a:rPr sz="2700" spc="5" dirty="0">
                <a:solidFill>
                  <a:srgbClr val="FFFFFF"/>
                </a:solidFill>
                <a:latin typeface="Arial MT"/>
                <a:cs typeface="Arial MT"/>
              </a:rPr>
              <a:t>3 sub</a:t>
            </a:r>
            <a:r>
              <a:rPr sz="2700" dirty="0">
                <a:solidFill>
                  <a:srgbClr val="FFFFFF"/>
                </a:solidFill>
                <a:latin typeface="Arial MT"/>
                <a:cs typeface="Arial MT"/>
              </a:rPr>
              <a:t> </a:t>
            </a:r>
            <a:r>
              <a:rPr sz="2700" spc="5" dirty="0">
                <a:solidFill>
                  <a:srgbClr val="FFFFFF"/>
                </a:solidFill>
                <a:latin typeface="Arial MT"/>
                <a:cs typeface="Arial MT"/>
              </a:rPr>
              <a:t>groups, as</a:t>
            </a:r>
            <a:r>
              <a:rPr sz="2700" dirty="0">
                <a:solidFill>
                  <a:srgbClr val="FFFFFF"/>
                </a:solidFill>
                <a:latin typeface="Arial MT"/>
                <a:cs typeface="Arial MT"/>
              </a:rPr>
              <a:t> in: </a:t>
            </a:r>
            <a:r>
              <a:rPr sz="2700" spc="-735" dirty="0">
                <a:solidFill>
                  <a:srgbClr val="FFFFFF"/>
                </a:solidFill>
                <a:latin typeface="Arial MT"/>
                <a:cs typeface="Arial MT"/>
              </a:rPr>
              <a:t> </a:t>
            </a:r>
            <a:r>
              <a:rPr sz="2700" spc="5" dirty="0">
                <a:solidFill>
                  <a:srgbClr val="FFFFFF"/>
                </a:solidFill>
                <a:latin typeface="Arial MT"/>
                <a:cs typeface="Arial MT"/>
              </a:rPr>
              <a:t>A.Emission</a:t>
            </a:r>
            <a:r>
              <a:rPr sz="2700" spc="15" dirty="0">
                <a:solidFill>
                  <a:srgbClr val="FFFFFF"/>
                </a:solidFill>
                <a:latin typeface="Arial MT"/>
                <a:cs typeface="Arial MT"/>
              </a:rPr>
              <a:t> </a:t>
            </a:r>
            <a:r>
              <a:rPr sz="2700" spc="5" dirty="0">
                <a:solidFill>
                  <a:srgbClr val="FFFFFF"/>
                </a:solidFill>
                <a:latin typeface="Arial MT"/>
                <a:cs typeface="Arial MT"/>
              </a:rPr>
              <a:t>Nebula</a:t>
            </a:r>
            <a:endParaRPr sz="2700">
              <a:latin typeface="Arial MT"/>
              <a:cs typeface="Arial MT"/>
            </a:endParaRPr>
          </a:p>
          <a:p>
            <a:pPr marL="628015">
              <a:lnSpc>
                <a:spcPct val="100000"/>
              </a:lnSpc>
              <a:spcBef>
                <a:spcPts val="625"/>
              </a:spcBef>
            </a:pPr>
            <a:r>
              <a:rPr sz="2700" spc="5" dirty="0">
                <a:solidFill>
                  <a:srgbClr val="FFFFFF"/>
                </a:solidFill>
                <a:latin typeface="Arial MT"/>
                <a:cs typeface="Arial MT"/>
              </a:rPr>
              <a:t>B.Reflection</a:t>
            </a:r>
            <a:r>
              <a:rPr sz="2700" spc="-35" dirty="0">
                <a:solidFill>
                  <a:srgbClr val="FFFFFF"/>
                </a:solidFill>
                <a:latin typeface="Arial MT"/>
                <a:cs typeface="Arial MT"/>
              </a:rPr>
              <a:t> </a:t>
            </a:r>
            <a:r>
              <a:rPr sz="2700" spc="5" dirty="0">
                <a:solidFill>
                  <a:srgbClr val="FFFFFF"/>
                </a:solidFill>
                <a:latin typeface="Arial MT"/>
                <a:cs typeface="Arial MT"/>
              </a:rPr>
              <a:t>Nebula</a:t>
            </a:r>
            <a:endParaRPr sz="2700">
              <a:latin typeface="Arial MT"/>
              <a:cs typeface="Arial MT"/>
            </a:endParaRPr>
          </a:p>
          <a:p>
            <a:pPr marL="628015">
              <a:lnSpc>
                <a:spcPct val="100000"/>
              </a:lnSpc>
              <a:spcBef>
                <a:spcPts val="925"/>
              </a:spcBef>
            </a:pPr>
            <a:r>
              <a:rPr sz="2700" spc="5" dirty="0">
                <a:solidFill>
                  <a:srgbClr val="FFFFFF"/>
                </a:solidFill>
                <a:latin typeface="Arial MT"/>
                <a:cs typeface="Arial MT"/>
              </a:rPr>
              <a:t>C.Dark</a:t>
            </a:r>
            <a:r>
              <a:rPr sz="2700" spc="-35" dirty="0">
                <a:solidFill>
                  <a:srgbClr val="FFFFFF"/>
                </a:solidFill>
                <a:latin typeface="Arial MT"/>
                <a:cs typeface="Arial MT"/>
              </a:rPr>
              <a:t> </a:t>
            </a:r>
            <a:r>
              <a:rPr sz="2700" spc="5" dirty="0">
                <a:solidFill>
                  <a:srgbClr val="FFFFFF"/>
                </a:solidFill>
                <a:latin typeface="Arial MT"/>
                <a:cs typeface="Arial MT"/>
              </a:rPr>
              <a:t>Nebula</a:t>
            </a:r>
            <a:endParaRPr sz="2700">
              <a:latin typeface="Arial MT"/>
              <a:cs typeface="Arial MT"/>
            </a:endParaRPr>
          </a:p>
          <a:p>
            <a:pPr marL="285115" marR="5080" indent="-273050">
              <a:lnSpc>
                <a:spcPct val="100600"/>
              </a:lnSpc>
              <a:spcBef>
                <a:spcPts val="905"/>
              </a:spcBef>
              <a:buFont typeface="Arial MT"/>
              <a:buChar char="•"/>
              <a:tabLst>
                <a:tab pos="285115" algn="l"/>
                <a:tab pos="285750" algn="l"/>
              </a:tabLst>
            </a:pPr>
            <a:r>
              <a:rPr sz="2700" b="1" spc="5" dirty="0">
                <a:solidFill>
                  <a:srgbClr val="FFFFFF"/>
                </a:solidFill>
                <a:latin typeface="Arial"/>
                <a:cs typeface="Arial"/>
              </a:rPr>
              <a:t>Emission Nebula </a:t>
            </a:r>
            <a:r>
              <a:rPr sz="2700" dirty="0">
                <a:solidFill>
                  <a:srgbClr val="FFFFFF"/>
                </a:solidFill>
                <a:latin typeface="Arial MT"/>
                <a:cs typeface="Arial MT"/>
              </a:rPr>
              <a:t>is </a:t>
            </a:r>
            <a:r>
              <a:rPr sz="2700" spc="5" dirty="0">
                <a:solidFill>
                  <a:srgbClr val="FFFFFF"/>
                </a:solidFill>
                <a:latin typeface="Arial MT"/>
                <a:cs typeface="Arial MT"/>
              </a:rPr>
              <a:t>the one that emits spectral </a:t>
            </a:r>
            <a:r>
              <a:rPr sz="2700" dirty="0">
                <a:solidFill>
                  <a:srgbClr val="FFFFFF"/>
                </a:solidFill>
                <a:latin typeface="Arial MT"/>
                <a:cs typeface="Arial MT"/>
              </a:rPr>
              <a:t>line </a:t>
            </a:r>
            <a:r>
              <a:rPr sz="2700" spc="5" dirty="0">
                <a:solidFill>
                  <a:srgbClr val="FFFFFF"/>
                </a:solidFill>
                <a:latin typeface="Arial MT"/>
                <a:cs typeface="Arial MT"/>
              </a:rPr>
              <a:t>radiation from </a:t>
            </a:r>
            <a:r>
              <a:rPr sz="2700" spc="-740" dirty="0">
                <a:solidFill>
                  <a:srgbClr val="FFFFFF"/>
                </a:solidFill>
                <a:latin typeface="Arial MT"/>
                <a:cs typeface="Arial MT"/>
              </a:rPr>
              <a:t> </a:t>
            </a:r>
            <a:r>
              <a:rPr sz="2700" spc="5" dirty="0">
                <a:solidFill>
                  <a:srgbClr val="FFFFFF"/>
                </a:solidFill>
                <a:latin typeface="Arial MT"/>
                <a:cs typeface="Arial MT"/>
              </a:rPr>
              <a:t>excited or ionised gas, mainly ionised hydrogen, they are often </a:t>
            </a:r>
            <a:r>
              <a:rPr sz="2700" spc="10" dirty="0">
                <a:solidFill>
                  <a:srgbClr val="FFFFFF"/>
                </a:solidFill>
                <a:latin typeface="Arial MT"/>
                <a:cs typeface="Arial MT"/>
              </a:rPr>
              <a:t> </a:t>
            </a:r>
            <a:r>
              <a:rPr sz="2700" dirty="0">
                <a:solidFill>
                  <a:srgbClr val="FFFFFF"/>
                </a:solidFill>
                <a:latin typeface="Arial MT"/>
                <a:cs typeface="Arial MT"/>
              </a:rPr>
              <a:t>called</a:t>
            </a:r>
            <a:r>
              <a:rPr sz="2700" spc="5" dirty="0">
                <a:solidFill>
                  <a:srgbClr val="FFFFFF"/>
                </a:solidFill>
                <a:latin typeface="Arial MT"/>
                <a:cs typeface="Arial MT"/>
              </a:rPr>
              <a:t> </a:t>
            </a:r>
            <a:r>
              <a:rPr sz="2700" b="1" spc="5" dirty="0">
                <a:solidFill>
                  <a:srgbClr val="FFFFFF"/>
                </a:solidFill>
                <a:latin typeface="Arial"/>
                <a:cs typeface="Arial"/>
              </a:rPr>
              <a:t>H</a:t>
            </a:r>
            <a:r>
              <a:rPr sz="2700" b="1" dirty="0">
                <a:solidFill>
                  <a:srgbClr val="FFFFFF"/>
                </a:solidFill>
                <a:latin typeface="Arial"/>
                <a:cs typeface="Arial"/>
              </a:rPr>
              <a:t> II </a:t>
            </a:r>
            <a:r>
              <a:rPr sz="2700" b="1" spc="5" dirty="0">
                <a:solidFill>
                  <a:srgbClr val="FFFFFF"/>
                </a:solidFill>
                <a:latin typeface="Arial"/>
                <a:cs typeface="Arial"/>
              </a:rPr>
              <a:t>regions.</a:t>
            </a:r>
            <a:endParaRPr sz="27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41092" y="0"/>
            <a:ext cx="6909816" cy="6857999"/>
          </a:xfrm>
          <a:prstGeom prst="rect">
            <a:avLst/>
          </a:prstGeom>
        </p:spPr>
      </p:pic>
      <p:sp>
        <p:nvSpPr>
          <p:cNvPr id="3" name="object 3"/>
          <p:cNvSpPr txBox="1">
            <a:spLocks noGrp="1"/>
          </p:cNvSpPr>
          <p:nvPr>
            <p:ph type="title"/>
          </p:nvPr>
        </p:nvSpPr>
        <p:spPr>
          <a:xfrm>
            <a:off x="3217545" y="331977"/>
            <a:ext cx="5757545" cy="879475"/>
          </a:xfrm>
          <a:prstGeom prst="rect">
            <a:avLst/>
          </a:prstGeom>
        </p:spPr>
        <p:txBody>
          <a:bodyPr vert="horz" wrap="square" lIns="0" tIns="12700" rIns="0" bIns="0" rtlCol="0">
            <a:spAutoFit/>
          </a:bodyPr>
          <a:lstStyle/>
          <a:p>
            <a:pPr marL="12700">
              <a:lnSpc>
                <a:spcPct val="100000"/>
              </a:lnSpc>
              <a:spcBef>
                <a:spcPts val="100"/>
              </a:spcBef>
            </a:pPr>
            <a:r>
              <a:rPr dirty="0"/>
              <a:t>CARINA</a:t>
            </a:r>
            <a:r>
              <a:rPr spc="-60" dirty="0"/>
              <a:t> </a:t>
            </a:r>
            <a:r>
              <a:rPr spc="-5" dirty="0"/>
              <a:t>NEBULA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2076" y="405460"/>
            <a:ext cx="6388735" cy="880110"/>
          </a:xfrm>
          <a:prstGeom prst="rect">
            <a:avLst/>
          </a:prstGeom>
        </p:spPr>
        <p:txBody>
          <a:bodyPr vert="horz" wrap="square" lIns="0" tIns="13335" rIns="0" bIns="0" rtlCol="0">
            <a:spAutoFit/>
          </a:bodyPr>
          <a:lstStyle/>
          <a:p>
            <a:pPr marL="12700">
              <a:lnSpc>
                <a:spcPct val="100000"/>
              </a:lnSpc>
              <a:spcBef>
                <a:spcPts val="105"/>
              </a:spcBef>
            </a:pPr>
            <a:r>
              <a:rPr spc="-5" dirty="0"/>
              <a:t>STAR</a:t>
            </a:r>
            <a:r>
              <a:rPr spc="-70" dirty="0"/>
              <a:t> </a:t>
            </a:r>
            <a:r>
              <a:rPr dirty="0"/>
              <a:t>FORMATION</a:t>
            </a:r>
          </a:p>
        </p:txBody>
      </p:sp>
      <p:sp>
        <p:nvSpPr>
          <p:cNvPr id="3" name="object 3"/>
          <p:cNvSpPr txBox="1"/>
          <p:nvPr/>
        </p:nvSpPr>
        <p:spPr>
          <a:xfrm>
            <a:off x="388721" y="2290699"/>
            <a:ext cx="11306175" cy="3322954"/>
          </a:xfrm>
          <a:prstGeom prst="rect">
            <a:avLst/>
          </a:prstGeom>
        </p:spPr>
        <p:txBody>
          <a:bodyPr vert="horz" wrap="square" lIns="0" tIns="11430" rIns="0" bIns="0" rtlCol="0">
            <a:spAutoFit/>
          </a:bodyPr>
          <a:lstStyle/>
          <a:p>
            <a:pPr marL="178435" marR="5080" indent="-166370">
              <a:lnSpc>
                <a:spcPct val="121200"/>
              </a:lnSpc>
              <a:spcBef>
                <a:spcPts val="90"/>
              </a:spcBef>
              <a:buChar char="•"/>
              <a:tabLst>
                <a:tab pos="179070" algn="l"/>
              </a:tabLst>
            </a:pPr>
            <a:r>
              <a:rPr sz="2550" spc="15" dirty="0">
                <a:solidFill>
                  <a:srgbClr val="FFFFFF"/>
                </a:solidFill>
                <a:latin typeface="Arial MT"/>
                <a:cs typeface="Arial MT"/>
              </a:rPr>
              <a:t>Stars form </a:t>
            </a:r>
            <a:r>
              <a:rPr sz="2550" spc="10" dirty="0">
                <a:solidFill>
                  <a:srgbClr val="FFFFFF"/>
                </a:solidFill>
                <a:latin typeface="Arial MT"/>
                <a:cs typeface="Arial MT"/>
              </a:rPr>
              <a:t>inside relatively </a:t>
            </a:r>
            <a:r>
              <a:rPr sz="2550" spc="15" dirty="0">
                <a:solidFill>
                  <a:srgbClr val="FFFFFF"/>
                </a:solidFill>
                <a:latin typeface="Arial MT"/>
                <a:cs typeface="Arial MT"/>
              </a:rPr>
              <a:t>dense </a:t>
            </a:r>
            <a:r>
              <a:rPr sz="2550" spc="10" dirty="0">
                <a:solidFill>
                  <a:srgbClr val="FFFFFF"/>
                </a:solidFill>
                <a:latin typeface="Arial MT"/>
                <a:cs typeface="Arial MT"/>
              </a:rPr>
              <a:t>concentrations of interstellar </a:t>
            </a:r>
            <a:r>
              <a:rPr sz="2550" spc="15" dirty="0">
                <a:solidFill>
                  <a:srgbClr val="FFFFFF"/>
                </a:solidFill>
                <a:latin typeface="Arial MT"/>
                <a:cs typeface="Arial MT"/>
              </a:rPr>
              <a:t>gas and dust </a:t>
            </a:r>
            <a:r>
              <a:rPr sz="2550" spc="20" dirty="0">
                <a:solidFill>
                  <a:srgbClr val="FFFFFF"/>
                </a:solidFill>
                <a:latin typeface="Arial MT"/>
                <a:cs typeface="Arial MT"/>
              </a:rPr>
              <a:t> </a:t>
            </a:r>
            <a:r>
              <a:rPr sz="2550" spc="15" dirty="0">
                <a:solidFill>
                  <a:srgbClr val="FFFFFF"/>
                </a:solidFill>
                <a:latin typeface="Arial MT"/>
                <a:cs typeface="Arial MT"/>
              </a:rPr>
              <a:t>known</a:t>
            </a:r>
            <a:r>
              <a:rPr sz="2550" spc="-15" dirty="0">
                <a:solidFill>
                  <a:srgbClr val="FFFFFF"/>
                </a:solidFill>
                <a:latin typeface="Arial MT"/>
                <a:cs typeface="Arial MT"/>
              </a:rPr>
              <a:t> </a:t>
            </a:r>
            <a:r>
              <a:rPr sz="2550" spc="15" dirty="0">
                <a:solidFill>
                  <a:srgbClr val="FFFFFF"/>
                </a:solidFill>
                <a:latin typeface="Arial MT"/>
                <a:cs typeface="Arial MT"/>
              </a:rPr>
              <a:t>as</a:t>
            </a:r>
            <a:r>
              <a:rPr sz="2550" spc="5" dirty="0">
                <a:solidFill>
                  <a:srgbClr val="FFFFFF"/>
                </a:solidFill>
                <a:latin typeface="Arial MT"/>
                <a:cs typeface="Arial MT"/>
              </a:rPr>
              <a:t> </a:t>
            </a:r>
            <a:r>
              <a:rPr sz="2550" spc="15" dirty="0">
                <a:solidFill>
                  <a:srgbClr val="FFFFFF"/>
                </a:solidFill>
                <a:latin typeface="Arial MT"/>
                <a:cs typeface="Arial MT"/>
              </a:rPr>
              <a:t>molecular</a:t>
            </a:r>
            <a:r>
              <a:rPr sz="2550" spc="-20" dirty="0">
                <a:solidFill>
                  <a:srgbClr val="FFFFFF"/>
                </a:solidFill>
                <a:latin typeface="Arial MT"/>
                <a:cs typeface="Arial MT"/>
              </a:rPr>
              <a:t> </a:t>
            </a:r>
            <a:r>
              <a:rPr sz="2550" spc="15" dirty="0">
                <a:solidFill>
                  <a:srgbClr val="FFFFFF"/>
                </a:solidFill>
                <a:latin typeface="Arial MT"/>
                <a:cs typeface="Arial MT"/>
              </a:rPr>
              <a:t>clouds.</a:t>
            </a:r>
            <a:r>
              <a:rPr sz="2550" spc="-25" dirty="0">
                <a:solidFill>
                  <a:srgbClr val="FFFFFF"/>
                </a:solidFill>
                <a:latin typeface="Arial MT"/>
                <a:cs typeface="Arial MT"/>
              </a:rPr>
              <a:t> </a:t>
            </a:r>
            <a:r>
              <a:rPr sz="2550" spc="15" dirty="0">
                <a:solidFill>
                  <a:srgbClr val="FFFFFF"/>
                </a:solidFill>
                <a:latin typeface="Arial MT"/>
                <a:cs typeface="Arial MT"/>
              </a:rPr>
              <a:t>These</a:t>
            </a:r>
            <a:r>
              <a:rPr sz="2550" spc="-10" dirty="0">
                <a:solidFill>
                  <a:srgbClr val="FFFFFF"/>
                </a:solidFill>
                <a:latin typeface="Arial MT"/>
                <a:cs typeface="Arial MT"/>
              </a:rPr>
              <a:t> </a:t>
            </a:r>
            <a:r>
              <a:rPr sz="2550" spc="15" dirty="0">
                <a:solidFill>
                  <a:srgbClr val="FFFFFF"/>
                </a:solidFill>
                <a:latin typeface="Arial MT"/>
                <a:cs typeface="Arial MT"/>
              </a:rPr>
              <a:t>regions</a:t>
            </a:r>
            <a:r>
              <a:rPr sz="2550" spc="-10" dirty="0">
                <a:solidFill>
                  <a:srgbClr val="FFFFFF"/>
                </a:solidFill>
                <a:latin typeface="Arial MT"/>
                <a:cs typeface="Arial MT"/>
              </a:rPr>
              <a:t> </a:t>
            </a:r>
            <a:r>
              <a:rPr sz="2550" spc="15" dirty="0">
                <a:solidFill>
                  <a:srgbClr val="FFFFFF"/>
                </a:solidFill>
                <a:latin typeface="Arial MT"/>
                <a:cs typeface="Arial MT"/>
              </a:rPr>
              <a:t>are</a:t>
            </a:r>
            <a:r>
              <a:rPr sz="2550" spc="55" dirty="0">
                <a:solidFill>
                  <a:srgbClr val="FFFFFF"/>
                </a:solidFill>
                <a:latin typeface="Arial MT"/>
                <a:cs typeface="Arial MT"/>
              </a:rPr>
              <a:t> </a:t>
            </a:r>
            <a:r>
              <a:rPr sz="2550" b="1" spc="15" dirty="0">
                <a:solidFill>
                  <a:srgbClr val="FFFFFF"/>
                </a:solidFill>
                <a:latin typeface="Arial"/>
                <a:cs typeface="Arial"/>
              </a:rPr>
              <a:t>extremely</a:t>
            </a:r>
            <a:r>
              <a:rPr sz="2550" b="1" spc="-30" dirty="0">
                <a:solidFill>
                  <a:srgbClr val="FFFFFF"/>
                </a:solidFill>
                <a:latin typeface="Arial"/>
                <a:cs typeface="Arial"/>
              </a:rPr>
              <a:t> </a:t>
            </a:r>
            <a:r>
              <a:rPr sz="2550" b="1" spc="15" dirty="0">
                <a:solidFill>
                  <a:srgbClr val="FFFFFF"/>
                </a:solidFill>
                <a:latin typeface="Arial"/>
                <a:cs typeface="Arial"/>
              </a:rPr>
              <a:t>cold</a:t>
            </a:r>
            <a:r>
              <a:rPr sz="2550" b="1" dirty="0">
                <a:solidFill>
                  <a:srgbClr val="FFFFFF"/>
                </a:solidFill>
                <a:latin typeface="Arial"/>
                <a:cs typeface="Arial"/>
              </a:rPr>
              <a:t> </a:t>
            </a:r>
            <a:r>
              <a:rPr sz="2550" spc="15" dirty="0">
                <a:solidFill>
                  <a:srgbClr val="FFFFFF"/>
                </a:solidFill>
                <a:latin typeface="Arial MT"/>
                <a:cs typeface="Arial MT"/>
              </a:rPr>
              <a:t>(temperature </a:t>
            </a:r>
            <a:r>
              <a:rPr sz="2550" spc="-690" dirty="0">
                <a:solidFill>
                  <a:srgbClr val="FFFFFF"/>
                </a:solidFill>
                <a:latin typeface="Arial MT"/>
                <a:cs typeface="Arial MT"/>
              </a:rPr>
              <a:t> </a:t>
            </a:r>
            <a:r>
              <a:rPr sz="2550" spc="15" dirty="0">
                <a:solidFill>
                  <a:srgbClr val="FFFFFF"/>
                </a:solidFill>
                <a:latin typeface="Arial MT"/>
                <a:cs typeface="Arial MT"/>
              </a:rPr>
              <a:t>about </a:t>
            </a:r>
            <a:r>
              <a:rPr sz="2550" b="1" spc="15" dirty="0">
                <a:solidFill>
                  <a:srgbClr val="FFFFFF"/>
                </a:solidFill>
                <a:latin typeface="Arial"/>
                <a:cs typeface="Arial"/>
              </a:rPr>
              <a:t>10 to 20K</a:t>
            </a:r>
            <a:r>
              <a:rPr sz="2550" spc="15" dirty="0">
                <a:solidFill>
                  <a:srgbClr val="FFFFFF"/>
                </a:solidFill>
                <a:latin typeface="Arial MT"/>
                <a:cs typeface="Arial MT"/>
              </a:rPr>
              <a:t>, just above absolute zero). At these temperatures, gases </a:t>
            </a:r>
            <a:r>
              <a:rPr sz="2550" spc="20" dirty="0">
                <a:solidFill>
                  <a:srgbClr val="FFFFFF"/>
                </a:solidFill>
                <a:latin typeface="Arial MT"/>
                <a:cs typeface="Arial MT"/>
              </a:rPr>
              <a:t> </a:t>
            </a:r>
            <a:r>
              <a:rPr sz="2550" spc="15" dirty="0">
                <a:solidFill>
                  <a:srgbClr val="FFFFFF"/>
                </a:solidFill>
                <a:latin typeface="Arial MT"/>
                <a:cs typeface="Arial MT"/>
              </a:rPr>
              <a:t>become</a:t>
            </a:r>
            <a:r>
              <a:rPr sz="2550" spc="-15" dirty="0">
                <a:solidFill>
                  <a:srgbClr val="FFFFFF"/>
                </a:solidFill>
                <a:latin typeface="Arial MT"/>
                <a:cs typeface="Arial MT"/>
              </a:rPr>
              <a:t> </a:t>
            </a:r>
            <a:r>
              <a:rPr sz="2550" spc="15" dirty="0">
                <a:solidFill>
                  <a:srgbClr val="FFFFFF"/>
                </a:solidFill>
                <a:latin typeface="Arial MT"/>
                <a:cs typeface="Arial MT"/>
              </a:rPr>
              <a:t>molecular</a:t>
            </a:r>
            <a:r>
              <a:rPr sz="2550" spc="-10" dirty="0">
                <a:solidFill>
                  <a:srgbClr val="FFFFFF"/>
                </a:solidFill>
                <a:latin typeface="Arial MT"/>
                <a:cs typeface="Arial MT"/>
              </a:rPr>
              <a:t> </a:t>
            </a:r>
            <a:r>
              <a:rPr sz="2550" spc="15" dirty="0">
                <a:solidFill>
                  <a:srgbClr val="FFFFFF"/>
                </a:solidFill>
                <a:latin typeface="Arial MT"/>
                <a:cs typeface="Arial MT"/>
              </a:rPr>
              <a:t>meaning</a:t>
            </a:r>
            <a:r>
              <a:rPr sz="2550" spc="-5" dirty="0">
                <a:solidFill>
                  <a:srgbClr val="FFFFFF"/>
                </a:solidFill>
                <a:latin typeface="Arial MT"/>
                <a:cs typeface="Arial MT"/>
              </a:rPr>
              <a:t> </a:t>
            </a:r>
            <a:r>
              <a:rPr sz="2550" spc="10" dirty="0">
                <a:solidFill>
                  <a:srgbClr val="FFFFFF"/>
                </a:solidFill>
                <a:latin typeface="Arial MT"/>
                <a:cs typeface="Arial MT"/>
              </a:rPr>
              <a:t>that</a:t>
            </a:r>
            <a:r>
              <a:rPr sz="2550" spc="-10" dirty="0">
                <a:solidFill>
                  <a:srgbClr val="FFFFFF"/>
                </a:solidFill>
                <a:latin typeface="Arial MT"/>
                <a:cs typeface="Arial MT"/>
              </a:rPr>
              <a:t> </a:t>
            </a:r>
            <a:r>
              <a:rPr sz="2550" spc="15" dirty="0">
                <a:solidFill>
                  <a:srgbClr val="FFFFFF"/>
                </a:solidFill>
                <a:latin typeface="Arial MT"/>
                <a:cs typeface="Arial MT"/>
              </a:rPr>
              <a:t>atoms</a:t>
            </a:r>
            <a:r>
              <a:rPr sz="2550" spc="-5" dirty="0">
                <a:solidFill>
                  <a:srgbClr val="FFFFFF"/>
                </a:solidFill>
                <a:latin typeface="Arial MT"/>
                <a:cs typeface="Arial MT"/>
              </a:rPr>
              <a:t> </a:t>
            </a:r>
            <a:r>
              <a:rPr sz="2550" spc="15" dirty="0">
                <a:solidFill>
                  <a:srgbClr val="FFFFFF"/>
                </a:solidFill>
                <a:latin typeface="Arial MT"/>
                <a:cs typeface="Arial MT"/>
              </a:rPr>
              <a:t>bind</a:t>
            </a:r>
            <a:r>
              <a:rPr sz="2550" spc="-5" dirty="0">
                <a:solidFill>
                  <a:srgbClr val="FFFFFF"/>
                </a:solidFill>
                <a:latin typeface="Arial MT"/>
                <a:cs typeface="Arial MT"/>
              </a:rPr>
              <a:t> </a:t>
            </a:r>
            <a:r>
              <a:rPr sz="2550" spc="15" dirty="0">
                <a:solidFill>
                  <a:srgbClr val="FFFFFF"/>
                </a:solidFill>
                <a:latin typeface="Arial MT"/>
                <a:cs typeface="Arial MT"/>
              </a:rPr>
              <a:t>together.</a:t>
            </a:r>
            <a:endParaRPr sz="2550">
              <a:latin typeface="Arial MT"/>
              <a:cs typeface="Arial MT"/>
            </a:endParaRPr>
          </a:p>
          <a:p>
            <a:pPr marL="178435" indent="-166370">
              <a:lnSpc>
                <a:spcPct val="100000"/>
              </a:lnSpc>
              <a:spcBef>
                <a:spcPts val="650"/>
              </a:spcBef>
              <a:buFont typeface="Arial MT"/>
              <a:buChar char="•"/>
              <a:tabLst>
                <a:tab pos="179070" algn="l"/>
              </a:tabLst>
            </a:pPr>
            <a:r>
              <a:rPr sz="2550" b="1" spc="20" dirty="0">
                <a:solidFill>
                  <a:srgbClr val="FFFFFF"/>
                </a:solidFill>
                <a:latin typeface="Arial"/>
                <a:cs typeface="Arial"/>
              </a:rPr>
              <a:t>CO</a:t>
            </a:r>
            <a:r>
              <a:rPr sz="2550" b="1" spc="-10" dirty="0">
                <a:solidFill>
                  <a:srgbClr val="FFFFFF"/>
                </a:solidFill>
                <a:latin typeface="Arial"/>
                <a:cs typeface="Arial"/>
              </a:rPr>
              <a:t> </a:t>
            </a:r>
            <a:r>
              <a:rPr sz="2550" b="1" spc="15" dirty="0">
                <a:solidFill>
                  <a:srgbClr val="FFFFFF"/>
                </a:solidFill>
                <a:latin typeface="Arial"/>
                <a:cs typeface="Arial"/>
              </a:rPr>
              <a:t>and</a:t>
            </a:r>
            <a:r>
              <a:rPr sz="2550" b="1" spc="10" dirty="0">
                <a:solidFill>
                  <a:srgbClr val="FFFFFF"/>
                </a:solidFill>
                <a:latin typeface="Arial"/>
                <a:cs typeface="Arial"/>
              </a:rPr>
              <a:t> H</a:t>
            </a:r>
            <a:r>
              <a:rPr sz="2550" b="1" spc="15" baseline="-4901" dirty="0">
                <a:solidFill>
                  <a:srgbClr val="FFFFFF"/>
                </a:solidFill>
                <a:latin typeface="Arial"/>
                <a:cs typeface="Arial"/>
              </a:rPr>
              <a:t>2</a:t>
            </a:r>
            <a:r>
              <a:rPr sz="2550" b="1" spc="359" baseline="-4901" dirty="0">
                <a:solidFill>
                  <a:srgbClr val="FFFFFF"/>
                </a:solidFill>
                <a:latin typeface="Arial"/>
                <a:cs typeface="Arial"/>
              </a:rPr>
              <a:t> </a:t>
            </a:r>
            <a:r>
              <a:rPr sz="2550" spc="15" dirty="0">
                <a:solidFill>
                  <a:srgbClr val="FFFFFF"/>
                </a:solidFill>
                <a:latin typeface="Arial MT"/>
                <a:cs typeface="Arial MT"/>
              </a:rPr>
              <a:t>are</a:t>
            </a:r>
            <a:r>
              <a:rPr sz="2550" spc="10" dirty="0">
                <a:solidFill>
                  <a:srgbClr val="FFFFFF"/>
                </a:solidFill>
                <a:latin typeface="Arial MT"/>
                <a:cs typeface="Arial MT"/>
              </a:rPr>
              <a:t> the</a:t>
            </a:r>
            <a:r>
              <a:rPr sz="2550" dirty="0">
                <a:solidFill>
                  <a:srgbClr val="FFFFFF"/>
                </a:solidFill>
                <a:latin typeface="Arial MT"/>
                <a:cs typeface="Arial MT"/>
              </a:rPr>
              <a:t> </a:t>
            </a:r>
            <a:r>
              <a:rPr sz="2550" spc="15" dirty="0">
                <a:solidFill>
                  <a:srgbClr val="FFFFFF"/>
                </a:solidFill>
                <a:latin typeface="Arial MT"/>
                <a:cs typeface="Arial MT"/>
              </a:rPr>
              <a:t>most</a:t>
            </a:r>
            <a:r>
              <a:rPr sz="2550" spc="-5" dirty="0">
                <a:solidFill>
                  <a:srgbClr val="FFFFFF"/>
                </a:solidFill>
                <a:latin typeface="Arial MT"/>
                <a:cs typeface="Arial MT"/>
              </a:rPr>
              <a:t> </a:t>
            </a:r>
            <a:r>
              <a:rPr sz="2550" spc="15" dirty="0">
                <a:solidFill>
                  <a:srgbClr val="FFFFFF"/>
                </a:solidFill>
                <a:latin typeface="Arial MT"/>
                <a:cs typeface="Arial MT"/>
              </a:rPr>
              <a:t>common</a:t>
            </a:r>
            <a:r>
              <a:rPr sz="2550" spc="-5" dirty="0">
                <a:solidFill>
                  <a:srgbClr val="FFFFFF"/>
                </a:solidFill>
                <a:latin typeface="Arial MT"/>
                <a:cs typeface="Arial MT"/>
              </a:rPr>
              <a:t> </a:t>
            </a:r>
            <a:r>
              <a:rPr sz="2550" spc="15" dirty="0">
                <a:solidFill>
                  <a:srgbClr val="FFFFFF"/>
                </a:solidFill>
                <a:latin typeface="Arial MT"/>
                <a:cs typeface="Arial MT"/>
              </a:rPr>
              <a:t>molecules</a:t>
            </a:r>
            <a:r>
              <a:rPr sz="2550" spc="-20" dirty="0">
                <a:solidFill>
                  <a:srgbClr val="FFFFFF"/>
                </a:solidFill>
                <a:latin typeface="Arial MT"/>
                <a:cs typeface="Arial MT"/>
              </a:rPr>
              <a:t> </a:t>
            </a:r>
            <a:r>
              <a:rPr sz="2550" spc="10" dirty="0">
                <a:solidFill>
                  <a:srgbClr val="FFFFFF"/>
                </a:solidFill>
                <a:latin typeface="Arial MT"/>
                <a:cs typeface="Arial MT"/>
              </a:rPr>
              <a:t>in</a:t>
            </a:r>
            <a:r>
              <a:rPr sz="2550" spc="5" dirty="0">
                <a:solidFill>
                  <a:srgbClr val="FFFFFF"/>
                </a:solidFill>
                <a:latin typeface="Arial MT"/>
                <a:cs typeface="Arial MT"/>
              </a:rPr>
              <a:t> </a:t>
            </a:r>
            <a:r>
              <a:rPr sz="2550" spc="10" dirty="0">
                <a:solidFill>
                  <a:srgbClr val="FFFFFF"/>
                </a:solidFill>
                <a:latin typeface="Arial MT"/>
                <a:cs typeface="Arial MT"/>
              </a:rPr>
              <a:t>interstellar</a:t>
            </a:r>
            <a:r>
              <a:rPr sz="2550" spc="-15" dirty="0">
                <a:solidFill>
                  <a:srgbClr val="FFFFFF"/>
                </a:solidFill>
                <a:latin typeface="Arial MT"/>
                <a:cs typeface="Arial MT"/>
              </a:rPr>
              <a:t> </a:t>
            </a:r>
            <a:r>
              <a:rPr sz="2550" spc="15" dirty="0">
                <a:solidFill>
                  <a:srgbClr val="FFFFFF"/>
                </a:solidFill>
                <a:latin typeface="Arial MT"/>
                <a:cs typeface="Arial MT"/>
              </a:rPr>
              <a:t>gas</a:t>
            </a:r>
            <a:r>
              <a:rPr sz="2550" spc="-5" dirty="0">
                <a:solidFill>
                  <a:srgbClr val="FFFFFF"/>
                </a:solidFill>
                <a:latin typeface="Arial MT"/>
                <a:cs typeface="Arial MT"/>
              </a:rPr>
              <a:t> </a:t>
            </a:r>
            <a:r>
              <a:rPr sz="2550" spc="15" dirty="0">
                <a:solidFill>
                  <a:srgbClr val="FFFFFF"/>
                </a:solidFill>
                <a:latin typeface="Arial MT"/>
                <a:cs typeface="Arial MT"/>
              </a:rPr>
              <a:t>clouds.</a:t>
            </a:r>
            <a:endParaRPr sz="2550">
              <a:latin typeface="Arial MT"/>
              <a:cs typeface="Arial MT"/>
            </a:endParaRPr>
          </a:p>
          <a:p>
            <a:pPr marL="178435" marR="594360" indent="-166370">
              <a:lnSpc>
                <a:spcPts val="3710"/>
              </a:lnSpc>
              <a:spcBef>
                <a:spcPts val="105"/>
              </a:spcBef>
              <a:buChar char="•"/>
              <a:tabLst>
                <a:tab pos="179070" algn="l"/>
              </a:tabLst>
            </a:pPr>
            <a:r>
              <a:rPr sz="2550" spc="15" dirty="0">
                <a:solidFill>
                  <a:srgbClr val="FFFFFF"/>
                </a:solidFill>
                <a:latin typeface="Arial MT"/>
                <a:cs typeface="Arial MT"/>
              </a:rPr>
              <a:t>The</a:t>
            </a:r>
            <a:r>
              <a:rPr sz="2550" spc="5" dirty="0">
                <a:solidFill>
                  <a:srgbClr val="FFFFFF"/>
                </a:solidFill>
                <a:latin typeface="Arial MT"/>
                <a:cs typeface="Arial MT"/>
              </a:rPr>
              <a:t> </a:t>
            </a:r>
            <a:r>
              <a:rPr sz="2550" spc="15" dirty="0">
                <a:solidFill>
                  <a:srgbClr val="FFFFFF"/>
                </a:solidFill>
                <a:latin typeface="Arial MT"/>
                <a:cs typeface="Arial MT"/>
              </a:rPr>
              <a:t>deep</a:t>
            </a:r>
            <a:r>
              <a:rPr sz="2550" spc="5" dirty="0">
                <a:solidFill>
                  <a:srgbClr val="FFFFFF"/>
                </a:solidFill>
                <a:latin typeface="Arial MT"/>
                <a:cs typeface="Arial MT"/>
              </a:rPr>
              <a:t> </a:t>
            </a:r>
            <a:r>
              <a:rPr sz="2550" spc="10" dirty="0">
                <a:solidFill>
                  <a:srgbClr val="FFFFFF"/>
                </a:solidFill>
                <a:latin typeface="Arial MT"/>
                <a:cs typeface="Arial MT"/>
              </a:rPr>
              <a:t>cold</a:t>
            </a:r>
            <a:r>
              <a:rPr sz="2550" spc="-5" dirty="0">
                <a:solidFill>
                  <a:srgbClr val="FFFFFF"/>
                </a:solidFill>
                <a:latin typeface="Arial MT"/>
                <a:cs typeface="Arial MT"/>
              </a:rPr>
              <a:t> </a:t>
            </a:r>
            <a:r>
              <a:rPr sz="2550" spc="10" dirty="0">
                <a:solidFill>
                  <a:srgbClr val="FFFFFF"/>
                </a:solidFill>
                <a:latin typeface="Arial MT"/>
                <a:cs typeface="Arial MT"/>
              </a:rPr>
              <a:t>also</a:t>
            </a:r>
            <a:r>
              <a:rPr sz="2550" spc="-5" dirty="0">
                <a:solidFill>
                  <a:srgbClr val="FFFFFF"/>
                </a:solidFill>
                <a:latin typeface="Arial MT"/>
                <a:cs typeface="Arial MT"/>
              </a:rPr>
              <a:t> </a:t>
            </a:r>
            <a:r>
              <a:rPr sz="2550" spc="15" dirty="0">
                <a:solidFill>
                  <a:srgbClr val="FFFFFF"/>
                </a:solidFill>
                <a:latin typeface="Arial MT"/>
                <a:cs typeface="Arial MT"/>
              </a:rPr>
              <a:t>causes</a:t>
            </a:r>
            <a:r>
              <a:rPr sz="2550" spc="-15" dirty="0">
                <a:solidFill>
                  <a:srgbClr val="FFFFFF"/>
                </a:solidFill>
                <a:latin typeface="Arial MT"/>
                <a:cs typeface="Arial MT"/>
              </a:rPr>
              <a:t> </a:t>
            </a:r>
            <a:r>
              <a:rPr sz="2550" spc="15" dirty="0">
                <a:solidFill>
                  <a:srgbClr val="FFFFFF"/>
                </a:solidFill>
                <a:latin typeface="Arial MT"/>
                <a:cs typeface="Arial MT"/>
              </a:rPr>
              <a:t>the</a:t>
            </a:r>
            <a:r>
              <a:rPr sz="2550" spc="-10" dirty="0">
                <a:solidFill>
                  <a:srgbClr val="FFFFFF"/>
                </a:solidFill>
                <a:latin typeface="Arial MT"/>
                <a:cs typeface="Arial MT"/>
              </a:rPr>
              <a:t> </a:t>
            </a:r>
            <a:r>
              <a:rPr sz="2550" spc="15" dirty="0">
                <a:solidFill>
                  <a:srgbClr val="FFFFFF"/>
                </a:solidFill>
                <a:latin typeface="Arial MT"/>
                <a:cs typeface="Arial MT"/>
              </a:rPr>
              <a:t>gas</a:t>
            </a:r>
            <a:r>
              <a:rPr sz="2550" spc="-5" dirty="0">
                <a:solidFill>
                  <a:srgbClr val="FFFFFF"/>
                </a:solidFill>
                <a:latin typeface="Arial MT"/>
                <a:cs typeface="Arial MT"/>
              </a:rPr>
              <a:t> </a:t>
            </a:r>
            <a:r>
              <a:rPr sz="2550" spc="10" dirty="0">
                <a:solidFill>
                  <a:srgbClr val="FFFFFF"/>
                </a:solidFill>
                <a:latin typeface="Arial MT"/>
                <a:cs typeface="Arial MT"/>
              </a:rPr>
              <a:t>to</a:t>
            </a:r>
            <a:r>
              <a:rPr sz="2550" spc="50" dirty="0">
                <a:solidFill>
                  <a:srgbClr val="FFFFFF"/>
                </a:solidFill>
                <a:latin typeface="Arial MT"/>
                <a:cs typeface="Arial MT"/>
              </a:rPr>
              <a:t> </a:t>
            </a:r>
            <a:r>
              <a:rPr sz="2550" b="1" spc="15" dirty="0">
                <a:solidFill>
                  <a:srgbClr val="FFFFFF"/>
                </a:solidFill>
                <a:latin typeface="Arial"/>
                <a:cs typeface="Arial"/>
              </a:rPr>
              <a:t>clump</a:t>
            </a:r>
            <a:r>
              <a:rPr sz="2550" b="1" spc="-5" dirty="0">
                <a:solidFill>
                  <a:srgbClr val="FFFFFF"/>
                </a:solidFill>
                <a:latin typeface="Arial"/>
                <a:cs typeface="Arial"/>
              </a:rPr>
              <a:t> </a:t>
            </a:r>
            <a:r>
              <a:rPr sz="2550" spc="10" dirty="0">
                <a:solidFill>
                  <a:srgbClr val="FFFFFF"/>
                </a:solidFill>
                <a:latin typeface="Arial MT"/>
                <a:cs typeface="Arial MT"/>
              </a:rPr>
              <a:t>to</a:t>
            </a:r>
            <a:r>
              <a:rPr sz="2550" spc="-5" dirty="0">
                <a:solidFill>
                  <a:srgbClr val="FFFFFF"/>
                </a:solidFill>
                <a:latin typeface="Arial MT"/>
                <a:cs typeface="Arial MT"/>
              </a:rPr>
              <a:t> </a:t>
            </a:r>
            <a:r>
              <a:rPr sz="2550" spc="15" dirty="0">
                <a:solidFill>
                  <a:srgbClr val="FFFFFF"/>
                </a:solidFill>
                <a:latin typeface="Arial MT"/>
                <a:cs typeface="Arial MT"/>
              </a:rPr>
              <a:t>high</a:t>
            </a:r>
            <a:r>
              <a:rPr sz="2550" spc="5" dirty="0">
                <a:solidFill>
                  <a:srgbClr val="FFFFFF"/>
                </a:solidFill>
                <a:latin typeface="Arial MT"/>
                <a:cs typeface="Arial MT"/>
              </a:rPr>
              <a:t> </a:t>
            </a:r>
            <a:r>
              <a:rPr sz="2550" spc="15" dirty="0">
                <a:solidFill>
                  <a:srgbClr val="FFFFFF"/>
                </a:solidFill>
                <a:latin typeface="Arial MT"/>
                <a:cs typeface="Arial MT"/>
              </a:rPr>
              <a:t>densities.</a:t>
            </a:r>
            <a:r>
              <a:rPr sz="2550" spc="-50" dirty="0">
                <a:solidFill>
                  <a:srgbClr val="FFFFFF"/>
                </a:solidFill>
                <a:latin typeface="Arial MT"/>
                <a:cs typeface="Arial MT"/>
              </a:rPr>
              <a:t> </a:t>
            </a:r>
            <a:r>
              <a:rPr sz="2550" spc="20" dirty="0">
                <a:solidFill>
                  <a:srgbClr val="FFFFFF"/>
                </a:solidFill>
                <a:latin typeface="Arial MT"/>
                <a:cs typeface="Arial MT"/>
              </a:rPr>
              <a:t>When</a:t>
            </a:r>
            <a:r>
              <a:rPr sz="2550" dirty="0">
                <a:solidFill>
                  <a:srgbClr val="FFFFFF"/>
                </a:solidFill>
                <a:latin typeface="Arial MT"/>
                <a:cs typeface="Arial MT"/>
              </a:rPr>
              <a:t> </a:t>
            </a:r>
            <a:r>
              <a:rPr sz="2550" spc="15" dirty="0">
                <a:solidFill>
                  <a:srgbClr val="FFFFFF"/>
                </a:solidFill>
                <a:latin typeface="Arial MT"/>
                <a:cs typeface="Arial MT"/>
              </a:rPr>
              <a:t>the </a:t>
            </a:r>
            <a:r>
              <a:rPr sz="2550" spc="-690" dirty="0">
                <a:solidFill>
                  <a:srgbClr val="FFFFFF"/>
                </a:solidFill>
                <a:latin typeface="Arial MT"/>
                <a:cs typeface="Arial MT"/>
              </a:rPr>
              <a:t> </a:t>
            </a:r>
            <a:r>
              <a:rPr sz="2550" spc="10" dirty="0">
                <a:solidFill>
                  <a:srgbClr val="FFFFFF"/>
                </a:solidFill>
                <a:latin typeface="Arial MT"/>
                <a:cs typeface="Arial MT"/>
              </a:rPr>
              <a:t>density</a:t>
            </a:r>
            <a:r>
              <a:rPr sz="2550" spc="-15" dirty="0">
                <a:solidFill>
                  <a:srgbClr val="FFFFFF"/>
                </a:solidFill>
                <a:latin typeface="Arial MT"/>
                <a:cs typeface="Arial MT"/>
              </a:rPr>
              <a:t> </a:t>
            </a:r>
            <a:r>
              <a:rPr sz="2550" spc="15" dirty="0">
                <a:solidFill>
                  <a:srgbClr val="FFFFFF"/>
                </a:solidFill>
                <a:latin typeface="Arial MT"/>
                <a:cs typeface="Arial MT"/>
              </a:rPr>
              <a:t>reaches</a:t>
            </a:r>
            <a:r>
              <a:rPr sz="2550" spc="-20" dirty="0">
                <a:solidFill>
                  <a:srgbClr val="FFFFFF"/>
                </a:solidFill>
                <a:latin typeface="Arial MT"/>
                <a:cs typeface="Arial MT"/>
              </a:rPr>
              <a:t> </a:t>
            </a:r>
            <a:r>
              <a:rPr sz="2550" spc="15" dirty="0">
                <a:solidFill>
                  <a:srgbClr val="FFFFFF"/>
                </a:solidFill>
                <a:latin typeface="Arial MT"/>
                <a:cs typeface="Arial MT"/>
              </a:rPr>
              <a:t>a</a:t>
            </a:r>
            <a:r>
              <a:rPr sz="2550" spc="5" dirty="0">
                <a:solidFill>
                  <a:srgbClr val="FFFFFF"/>
                </a:solidFill>
                <a:latin typeface="Arial MT"/>
                <a:cs typeface="Arial MT"/>
              </a:rPr>
              <a:t> </a:t>
            </a:r>
            <a:r>
              <a:rPr sz="2550" spc="10" dirty="0">
                <a:solidFill>
                  <a:srgbClr val="FFFFFF"/>
                </a:solidFill>
                <a:latin typeface="Arial MT"/>
                <a:cs typeface="Arial MT"/>
              </a:rPr>
              <a:t>certain</a:t>
            </a:r>
            <a:r>
              <a:rPr sz="2550" spc="-20" dirty="0">
                <a:solidFill>
                  <a:srgbClr val="FFFFFF"/>
                </a:solidFill>
                <a:latin typeface="Arial MT"/>
                <a:cs typeface="Arial MT"/>
              </a:rPr>
              <a:t> </a:t>
            </a:r>
            <a:r>
              <a:rPr sz="2550" spc="10" dirty="0">
                <a:solidFill>
                  <a:srgbClr val="FFFFFF"/>
                </a:solidFill>
                <a:latin typeface="Arial MT"/>
                <a:cs typeface="Arial MT"/>
              </a:rPr>
              <a:t>point,</a:t>
            </a:r>
            <a:r>
              <a:rPr sz="2550" spc="-20" dirty="0">
                <a:solidFill>
                  <a:srgbClr val="FFFFFF"/>
                </a:solidFill>
                <a:latin typeface="Arial MT"/>
                <a:cs typeface="Arial MT"/>
              </a:rPr>
              <a:t> </a:t>
            </a:r>
            <a:r>
              <a:rPr sz="2550" spc="15" dirty="0">
                <a:solidFill>
                  <a:srgbClr val="FFFFFF"/>
                </a:solidFill>
                <a:latin typeface="Arial MT"/>
                <a:cs typeface="Arial MT"/>
              </a:rPr>
              <a:t>stars</a:t>
            </a:r>
            <a:r>
              <a:rPr sz="2550" spc="-20" dirty="0">
                <a:solidFill>
                  <a:srgbClr val="FFFFFF"/>
                </a:solidFill>
                <a:latin typeface="Arial MT"/>
                <a:cs typeface="Arial MT"/>
              </a:rPr>
              <a:t> </a:t>
            </a:r>
            <a:r>
              <a:rPr sz="2550" spc="10" dirty="0">
                <a:solidFill>
                  <a:srgbClr val="FFFFFF"/>
                </a:solidFill>
                <a:latin typeface="Arial MT"/>
                <a:cs typeface="Arial MT"/>
              </a:rPr>
              <a:t>form.</a:t>
            </a:r>
            <a:endParaRPr sz="2550">
              <a:latin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6341" y="2066696"/>
            <a:ext cx="11390630" cy="3673475"/>
          </a:xfrm>
          <a:prstGeom prst="rect">
            <a:avLst/>
          </a:prstGeom>
        </p:spPr>
        <p:txBody>
          <a:bodyPr vert="horz" wrap="square" lIns="0" tIns="12700" rIns="0" bIns="0" rtlCol="0">
            <a:spAutoFit/>
          </a:bodyPr>
          <a:lstStyle/>
          <a:p>
            <a:pPr marL="172720" marR="306070" indent="-160020">
              <a:lnSpc>
                <a:spcPct val="119600"/>
              </a:lnSpc>
              <a:spcBef>
                <a:spcPts val="100"/>
              </a:spcBef>
              <a:buChar char="•"/>
              <a:tabLst>
                <a:tab pos="172720" algn="l"/>
              </a:tabLst>
            </a:pPr>
            <a:r>
              <a:rPr sz="2500" spc="-5" dirty="0">
                <a:solidFill>
                  <a:srgbClr val="FFFFFF"/>
                </a:solidFill>
                <a:latin typeface="Arial MT"/>
                <a:cs typeface="Arial MT"/>
              </a:rPr>
              <a:t>Star</a:t>
            </a:r>
            <a:r>
              <a:rPr sz="2500" spc="-30" dirty="0">
                <a:solidFill>
                  <a:srgbClr val="FFFFFF"/>
                </a:solidFill>
                <a:latin typeface="Arial MT"/>
                <a:cs typeface="Arial MT"/>
              </a:rPr>
              <a:t> </a:t>
            </a:r>
            <a:r>
              <a:rPr sz="2500" spc="-5" dirty="0">
                <a:solidFill>
                  <a:srgbClr val="FFFFFF"/>
                </a:solidFill>
                <a:latin typeface="Arial MT"/>
                <a:cs typeface="Arial MT"/>
              </a:rPr>
              <a:t>formation</a:t>
            </a:r>
            <a:r>
              <a:rPr sz="2500" spc="-35" dirty="0">
                <a:solidFill>
                  <a:srgbClr val="FFFFFF"/>
                </a:solidFill>
                <a:latin typeface="Arial MT"/>
                <a:cs typeface="Arial MT"/>
              </a:rPr>
              <a:t> </a:t>
            </a:r>
            <a:r>
              <a:rPr sz="2500" spc="-5" dirty="0">
                <a:solidFill>
                  <a:srgbClr val="FFFFFF"/>
                </a:solidFill>
                <a:latin typeface="Arial MT"/>
                <a:cs typeface="Arial MT"/>
              </a:rPr>
              <a:t>begins</a:t>
            </a:r>
            <a:r>
              <a:rPr sz="2500" spc="-10" dirty="0">
                <a:solidFill>
                  <a:srgbClr val="FFFFFF"/>
                </a:solidFill>
                <a:latin typeface="Arial MT"/>
                <a:cs typeface="Arial MT"/>
              </a:rPr>
              <a:t> </a:t>
            </a:r>
            <a:r>
              <a:rPr sz="2500" spc="-5" dirty="0">
                <a:solidFill>
                  <a:srgbClr val="FFFFFF"/>
                </a:solidFill>
                <a:latin typeface="Arial MT"/>
                <a:cs typeface="Arial MT"/>
              </a:rPr>
              <a:t>when</a:t>
            </a:r>
            <a:r>
              <a:rPr sz="2500" spc="-10" dirty="0">
                <a:solidFill>
                  <a:srgbClr val="FFFFFF"/>
                </a:solidFill>
                <a:latin typeface="Arial MT"/>
                <a:cs typeface="Arial MT"/>
              </a:rPr>
              <a:t> </a:t>
            </a:r>
            <a:r>
              <a:rPr sz="2500" spc="-5" dirty="0">
                <a:solidFill>
                  <a:srgbClr val="FFFFFF"/>
                </a:solidFill>
                <a:latin typeface="Arial MT"/>
                <a:cs typeface="Arial MT"/>
              </a:rPr>
              <a:t>the denser</a:t>
            </a:r>
            <a:r>
              <a:rPr sz="2500" spc="-20" dirty="0">
                <a:solidFill>
                  <a:srgbClr val="FFFFFF"/>
                </a:solidFill>
                <a:latin typeface="Arial MT"/>
                <a:cs typeface="Arial MT"/>
              </a:rPr>
              <a:t> </a:t>
            </a:r>
            <a:r>
              <a:rPr sz="2500" spc="-5" dirty="0">
                <a:solidFill>
                  <a:srgbClr val="FFFFFF"/>
                </a:solidFill>
                <a:latin typeface="Arial MT"/>
                <a:cs typeface="Arial MT"/>
              </a:rPr>
              <a:t>parts</a:t>
            </a:r>
            <a:r>
              <a:rPr sz="2500" spc="-15" dirty="0">
                <a:solidFill>
                  <a:srgbClr val="FFFFFF"/>
                </a:solidFill>
                <a:latin typeface="Arial MT"/>
                <a:cs typeface="Arial MT"/>
              </a:rPr>
              <a:t> </a:t>
            </a:r>
            <a:r>
              <a:rPr sz="2500" spc="-5" dirty="0">
                <a:solidFill>
                  <a:srgbClr val="FFFFFF"/>
                </a:solidFill>
                <a:latin typeface="Arial MT"/>
                <a:cs typeface="Arial MT"/>
              </a:rPr>
              <a:t>of</a:t>
            </a:r>
            <a:r>
              <a:rPr sz="2500" spc="-10" dirty="0">
                <a:solidFill>
                  <a:srgbClr val="FFFFFF"/>
                </a:solidFill>
                <a:latin typeface="Arial MT"/>
                <a:cs typeface="Arial MT"/>
              </a:rPr>
              <a:t> </a:t>
            </a:r>
            <a:r>
              <a:rPr sz="2500" spc="-5" dirty="0">
                <a:solidFill>
                  <a:srgbClr val="FFFFFF"/>
                </a:solidFill>
                <a:latin typeface="Arial MT"/>
                <a:cs typeface="Arial MT"/>
              </a:rPr>
              <a:t>the</a:t>
            </a:r>
            <a:r>
              <a:rPr sz="2500" spc="-10" dirty="0">
                <a:solidFill>
                  <a:srgbClr val="FFFFFF"/>
                </a:solidFill>
                <a:latin typeface="Arial MT"/>
                <a:cs typeface="Arial MT"/>
              </a:rPr>
              <a:t> </a:t>
            </a:r>
            <a:r>
              <a:rPr sz="2500" spc="-5" dirty="0">
                <a:solidFill>
                  <a:srgbClr val="FFFFFF"/>
                </a:solidFill>
                <a:latin typeface="Arial MT"/>
                <a:cs typeface="Arial MT"/>
              </a:rPr>
              <a:t>cloud core</a:t>
            </a:r>
            <a:r>
              <a:rPr sz="2500" spc="35" dirty="0">
                <a:solidFill>
                  <a:srgbClr val="FFFFFF"/>
                </a:solidFill>
                <a:latin typeface="Arial MT"/>
                <a:cs typeface="Arial MT"/>
              </a:rPr>
              <a:t> </a:t>
            </a:r>
            <a:r>
              <a:rPr sz="2500" b="1" spc="-5" dirty="0">
                <a:solidFill>
                  <a:srgbClr val="FFFFFF"/>
                </a:solidFill>
                <a:latin typeface="Arial"/>
                <a:cs typeface="Arial"/>
              </a:rPr>
              <a:t>collapse</a:t>
            </a:r>
            <a:r>
              <a:rPr sz="2500" b="1" spc="-20" dirty="0">
                <a:solidFill>
                  <a:srgbClr val="FFFFFF"/>
                </a:solidFill>
                <a:latin typeface="Arial"/>
                <a:cs typeface="Arial"/>
              </a:rPr>
              <a:t> </a:t>
            </a:r>
            <a:r>
              <a:rPr sz="2500" spc="-5" dirty="0">
                <a:solidFill>
                  <a:srgbClr val="FFFFFF"/>
                </a:solidFill>
                <a:latin typeface="Arial MT"/>
                <a:cs typeface="Arial MT"/>
              </a:rPr>
              <a:t>under </a:t>
            </a:r>
            <a:r>
              <a:rPr sz="2500" spc="-680" dirty="0">
                <a:solidFill>
                  <a:srgbClr val="FFFFFF"/>
                </a:solidFill>
                <a:latin typeface="Arial MT"/>
                <a:cs typeface="Arial MT"/>
              </a:rPr>
              <a:t> </a:t>
            </a:r>
            <a:r>
              <a:rPr sz="2500" spc="-5" dirty="0">
                <a:solidFill>
                  <a:srgbClr val="FFFFFF"/>
                </a:solidFill>
                <a:latin typeface="Arial MT"/>
                <a:cs typeface="Arial MT"/>
              </a:rPr>
              <a:t>their</a:t>
            </a:r>
            <a:r>
              <a:rPr sz="2500" spc="-50" dirty="0">
                <a:solidFill>
                  <a:srgbClr val="FFFFFF"/>
                </a:solidFill>
                <a:latin typeface="Arial MT"/>
                <a:cs typeface="Arial MT"/>
              </a:rPr>
              <a:t> </a:t>
            </a:r>
            <a:r>
              <a:rPr sz="2500" spc="-5" dirty="0">
                <a:solidFill>
                  <a:srgbClr val="FFFFFF"/>
                </a:solidFill>
                <a:latin typeface="Arial MT"/>
                <a:cs typeface="Arial MT"/>
              </a:rPr>
              <a:t>own weight/gravity.</a:t>
            </a:r>
            <a:endParaRPr sz="2500" dirty="0">
              <a:latin typeface="Arial MT"/>
              <a:cs typeface="Arial MT"/>
            </a:endParaRPr>
          </a:p>
          <a:p>
            <a:pPr marL="172720" marR="200660" indent="-160020">
              <a:lnSpc>
                <a:spcPct val="119600"/>
              </a:lnSpc>
              <a:buChar char="•"/>
              <a:tabLst>
                <a:tab pos="172720" algn="l"/>
              </a:tabLst>
            </a:pPr>
            <a:r>
              <a:rPr sz="2500" spc="-5" dirty="0">
                <a:solidFill>
                  <a:srgbClr val="FFFFFF"/>
                </a:solidFill>
                <a:latin typeface="Arial MT"/>
                <a:cs typeface="Arial MT"/>
              </a:rPr>
              <a:t>These cores typically have masses around </a:t>
            </a:r>
            <a:r>
              <a:rPr sz="2500" b="1" spc="-5" dirty="0">
                <a:solidFill>
                  <a:srgbClr val="FFFFFF"/>
                </a:solidFill>
                <a:latin typeface="Arial"/>
                <a:cs typeface="Arial"/>
              </a:rPr>
              <a:t>10</a:t>
            </a:r>
            <a:r>
              <a:rPr lang="en-GB" sz="2500" b="1" spc="-5" dirty="0">
                <a:solidFill>
                  <a:srgbClr val="FFFFFF"/>
                </a:solidFill>
                <a:latin typeface="Arial"/>
                <a:cs typeface="Arial"/>
              </a:rPr>
              <a:t>^</a:t>
            </a:r>
            <a:r>
              <a:rPr sz="2500" b="1" spc="-5" dirty="0">
                <a:solidFill>
                  <a:srgbClr val="FFFFFF"/>
                </a:solidFill>
                <a:latin typeface="Arial"/>
                <a:cs typeface="Arial"/>
              </a:rPr>
              <a:t>4 solar masses </a:t>
            </a:r>
            <a:r>
              <a:rPr sz="2500" spc="-5" dirty="0">
                <a:solidFill>
                  <a:srgbClr val="FFFFFF"/>
                </a:solidFill>
                <a:latin typeface="Arial MT"/>
                <a:cs typeface="Arial MT"/>
              </a:rPr>
              <a:t>in the form of </a:t>
            </a:r>
            <a:r>
              <a:rPr sz="2500" dirty="0">
                <a:solidFill>
                  <a:srgbClr val="FFFFFF"/>
                </a:solidFill>
                <a:latin typeface="Arial MT"/>
                <a:cs typeface="Arial MT"/>
              </a:rPr>
              <a:t> </a:t>
            </a:r>
            <a:r>
              <a:rPr sz="2500" spc="-5" dirty="0">
                <a:solidFill>
                  <a:srgbClr val="FFFFFF"/>
                </a:solidFill>
                <a:latin typeface="Arial MT"/>
                <a:cs typeface="Arial MT"/>
              </a:rPr>
              <a:t>gas</a:t>
            </a:r>
            <a:r>
              <a:rPr sz="2500" spc="10" dirty="0">
                <a:solidFill>
                  <a:srgbClr val="FFFFFF"/>
                </a:solidFill>
                <a:latin typeface="Arial MT"/>
                <a:cs typeface="Arial MT"/>
              </a:rPr>
              <a:t> </a:t>
            </a:r>
            <a:r>
              <a:rPr sz="2500" spc="-5" dirty="0">
                <a:solidFill>
                  <a:srgbClr val="FFFFFF"/>
                </a:solidFill>
                <a:latin typeface="Arial MT"/>
                <a:cs typeface="Arial MT"/>
              </a:rPr>
              <a:t>and</a:t>
            </a:r>
            <a:r>
              <a:rPr sz="2500" spc="-10" dirty="0">
                <a:solidFill>
                  <a:srgbClr val="FFFFFF"/>
                </a:solidFill>
                <a:latin typeface="Arial MT"/>
                <a:cs typeface="Arial MT"/>
              </a:rPr>
              <a:t> </a:t>
            </a:r>
            <a:r>
              <a:rPr sz="2500" spc="-5" dirty="0">
                <a:solidFill>
                  <a:srgbClr val="FFFFFF"/>
                </a:solidFill>
                <a:latin typeface="Arial MT"/>
                <a:cs typeface="Arial MT"/>
              </a:rPr>
              <a:t>dust.</a:t>
            </a:r>
            <a:r>
              <a:rPr sz="2500" spc="-20" dirty="0">
                <a:solidFill>
                  <a:srgbClr val="FFFFFF"/>
                </a:solidFill>
                <a:latin typeface="Arial MT"/>
                <a:cs typeface="Arial MT"/>
              </a:rPr>
              <a:t> </a:t>
            </a:r>
            <a:r>
              <a:rPr sz="2500" spc="-5" dirty="0">
                <a:solidFill>
                  <a:srgbClr val="FFFFFF"/>
                </a:solidFill>
                <a:latin typeface="Arial MT"/>
                <a:cs typeface="Arial MT"/>
              </a:rPr>
              <a:t>The</a:t>
            </a:r>
            <a:r>
              <a:rPr sz="2500" spc="10" dirty="0">
                <a:solidFill>
                  <a:srgbClr val="FFFFFF"/>
                </a:solidFill>
                <a:latin typeface="Arial MT"/>
                <a:cs typeface="Arial MT"/>
              </a:rPr>
              <a:t> </a:t>
            </a:r>
            <a:r>
              <a:rPr sz="2500" spc="-5" dirty="0">
                <a:solidFill>
                  <a:srgbClr val="FFFFFF"/>
                </a:solidFill>
                <a:latin typeface="Arial MT"/>
                <a:cs typeface="Arial MT"/>
              </a:rPr>
              <a:t>cores</a:t>
            </a:r>
            <a:r>
              <a:rPr sz="2500" spc="-15" dirty="0">
                <a:solidFill>
                  <a:srgbClr val="FFFFFF"/>
                </a:solidFill>
                <a:latin typeface="Arial MT"/>
                <a:cs typeface="Arial MT"/>
              </a:rPr>
              <a:t> </a:t>
            </a:r>
            <a:r>
              <a:rPr sz="2500" spc="-5" dirty="0">
                <a:solidFill>
                  <a:srgbClr val="FFFFFF"/>
                </a:solidFill>
                <a:latin typeface="Arial MT"/>
                <a:cs typeface="Arial MT"/>
              </a:rPr>
              <a:t>are</a:t>
            </a:r>
            <a:r>
              <a:rPr sz="2500" dirty="0">
                <a:solidFill>
                  <a:srgbClr val="FFFFFF"/>
                </a:solidFill>
                <a:latin typeface="Arial MT"/>
                <a:cs typeface="Arial MT"/>
              </a:rPr>
              <a:t> </a:t>
            </a:r>
            <a:r>
              <a:rPr sz="2500" spc="-5" dirty="0">
                <a:solidFill>
                  <a:srgbClr val="FFFFFF"/>
                </a:solidFill>
                <a:latin typeface="Arial MT"/>
                <a:cs typeface="Arial MT"/>
              </a:rPr>
              <a:t>denser</a:t>
            </a:r>
            <a:r>
              <a:rPr sz="2500" spc="-30" dirty="0">
                <a:solidFill>
                  <a:srgbClr val="FFFFFF"/>
                </a:solidFill>
                <a:latin typeface="Arial MT"/>
                <a:cs typeface="Arial MT"/>
              </a:rPr>
              <a:t> </a:t>
            </a:r>
            <a:r>
              <a:rPr sz="2500" spc="-5" dirty="0">
                <a:solidFill>
                  <a:srgbClr val="FFFFFF"/>
                </a:solidFill>
                <a:latin typeface="Arial MT"/>
                <a:cs typeface="Arial MT"/>
              </a:rPr>
              <a:t>than the </a:t>
            </a:r>
            <a:r>
              <a:rPr sz="2500" dirty="0">
                <a:solidFill>
                  <a:srgbClr val="FFFFFF"/>
                </a:solidFill>
                <a:latin typeface="Arial MT"/>
                <a:cs typeface="Arial MT"/>
              </a:rPr>
              <a:t>outer</a:t>
            </a:r>
            <a:r>
              <a:rPr sz="2500" spc="-30" dirty="0">
                <a:solidFill>
                  <a:srgbClr val="FFFFFF"/>
                </a:solidFill>
                <a:latin typeface="Arial MT"/>
                <a:cs typeface="Arial MT"/>
              </a:rPr>
              <a:t> </a:t>
            </a:r>
            <a:r>
              <a:rPr sz="2500" spc="-5" dirty="0">
                <a:solidFill>
                  <a:srgbClr val="FFFFFF"/>
                </a:solidFill>
                <a:latin typeface="Arial MT"/>
                <a:cs typeface="Arial MT"/>
              </a:rPr>
              <a:t>cloud,</a:t>
            </a:r>
            <a:r>
              <a:rPr sz="2500" spc="-20" dirty="0">
                <a:solidFill>
                  <a:srgbClr val="FFFFFF"/>
                </a:solidFill>
                <a:latin typeface="Arial MT"/>
                <a:cs typeface="Arial MT"/>
              </a:rPr>
              <a:t> </a:t>
            </a:r>
            <a:r>
              <a:rPr sz="2500" spc="-5" dirty="0">
                <a:solidFill>
                  <a:srgbClr val="FFFFFF"/>
                </a:solidFill>
                <a:latin typeface="Arial MT"/>
                <a:cs typeface="Arial MT"/>
              </a:rPr>
              <a:t>so</a:t>
            </a:r>
            <a:r>
              <a:rPr sz="2500" dirty="0">
                <a:solidFill>
                  <a:srgbClr val="FFFFFF"/>
                </a:solidFill>
                <a:latin typeface="Arial MT"/>
                <a:cs typeface="Arial MT"/>
              </a:rPr>
              <a:t> </a:t>
            </a:r>
            <a:r>
              <a:rPr sz="2500" spc="-5" dirty="0">
                <a:solidFill>
                  <a:srgbClr val="FFFFFF"/>
                </a:solidFill>
                <a:latin typeface="Arial MT"/>
                <a:cs typeface="Arial MT"/>
              </a:rPr>
              <a:t>they</a:t>
            </a:r>
            <a:r>
              <a:rPr sz="2500" spc="-10" dirty="0">
                <a:solidFill>
                  <a:srgbClr val="FFFFFF"/>
                </a:solidFill>
                <a:latin typeface="Arial MT"/>
                <a:cs typeface="Arial MT"/>
              </a:rPr>
              <a:t> </a:t>
            </a:r>
            <a:r>
              <a:rPr sz="2500" spc="-5" dirty="0">
                <a:solidFill>
                  <a:srgbClr val="FFFFFF"/>
                </a:solidFill>
                <a:latin typeface="Arial MT"/>
                <a:cs typeface="Arial MT"/>
              </a:rPr>
              <a:t>collapse</a:t>
            </a:r>
            <a:r>
              <a:rPr sz="2500" spc="-10" dirty="0">
                <a:solidFill>
                  <a:srgbClr val="FFFFFF"/>
                </a:solidFill>
                <a:latin typeface="Arial MT"/>
                <a:cs typeface="Arial MT"/>
              </a:rPr>
              <a:t> </a:t>
            </a:r>
            <a:r>
              <a:rPr sz="2500" spc="-5" dirty="0">
                <a:solidFill>
                  <a:srgbClr val="FFFFFF"/>
                </a:solidFill>
                <a:latin typeface="Arial MT"/>
                <a:cs typeface="Arial MT"/>
              </a:rPr>
              <a:t>first.</a:t>
            </a:r>
            <a:endParaRPr sz="2500" dirty="0">
              <a:latin typeface="Arial MT"/>
              <a:cs typeface="Arial MT"/>
            </a:endParaRPr>
          </a:p>
          <a:p>
            <a:pPr marL="172720" indent="-160020">
              <a:lnSpc>
                <a:spcPct val="100000"/>
              </a:lnSpc>
              <a:spcBef>
                <a:spcPts val="590"/>
              </a:spcBef>
              <a:buChar char="•"/>
              <a:tabLst>
                <a:tab pos="172720" algn="l"/>
              </a:tabLst>
            </a:pPr>
            <a:r>
              <a:rPr sz="2500" spc="-5" dirty="0">
                <a:solidFill>
                  <a:srgbClr val="FFFFFF"/>
                </a:solidFill>
                <a:latin typeface="Arial MT"/>
                <a:cs typeface="Arial MT"/>
              </a:rPr>
              <a:t>As</a:t>
            </a:r>
            <a:r>
              <a:rPr sz="2500" dirty="0">
                <a:solidFill>
                  <a:srgbClr val="FFFFFF"/>
                </a:solidFill>
                <a:latin typeface="Arial MT"/>
                <a:cs typeface="Arial MT"/>
              </a:rPr>
              <a:t> </a:t>
            </a:r>
            <a:r>
              <a:rPr sz="2500" spc="-5" dirty="0">
                <a:solidFill>
                  <a:srgbClr val="FFFFFF"/>
                </a:solidFill>
                <a:latin typeface="Arial MT"/>
                <a:cs typeface="Arial MT"/>
              </a:rPr>
              <a:t>the</a:t>
            </a:r>
            <a:r>
              <a:rPr sz="2500" spc="-10" dirty="0">
                <a:solidFill>
                  <a:srgbClr val="FFFFFF"/>
                </a:solidFill>
                <a:latin typeface="Arial MT"/>
                <a:cs typeface="Arial MT"/>
              </a:rPr>
              <a:t> </a:t>
            </a:r>
            <a:r>
              <a:rPr sz="2500" spc="-5" dirty="0">
                <a:solidFill>
                  <a:srgbClr val="FFFFFF"/>
                </a:solidFill>
                <a:latin typeface="Arial MT"/>
                <a:cs typeface="Arial MT"/>
              </a:rPr>
              <a:t>cores</a:t>
            </a:r>
            <a:r>
              <a:rPr sz="2500" spc="-10" dirty="0">
                <a:solidFill>
                  <a:srgbClr val="FFFFFF"/>
                </a:solidFill>
                <a:latin typeface="Arial MT"/>
                <a:cs typeface="Arial MT"/>
              </a:rPr>
              <a:t> </a:t>
            </a:r>
            <a:r>
              <a:rPr sz="2500" spc="-5" dirty="0">
                <a:solidFill>
                  <a:srgbClr val="FFFFFF"/>
                </a:solidFill>
                <a:latin typeface="Arial MT"/>
                <a:cs typeface="Arial MT"/>
              </a:rPr>
              <a:t>collapse</a:t>
            </a:r>
            <a:r>
              <a:rPr sz="2500" spc="-15" dirty="0">
                <a:solidFill>
                  <a:srgbClr val="FFFFFF"/>
                </a:solidFill>
                <a:latin typeface="Arial MT"/>
                <a:cs typeface="Arial MT"/>
              </a:rPr>
              <a:t> </a:t>
            </a:r>
            <a:r>
              <a:rPr sz="2500" spc="-5" dirty="0">
                <a:solidFill>
                  <a:srgbClr val="FFFFFF"/>
                </a:solidFill>
                <a:latin typeface="Arial MT"/>
                <a:cs typeface="Arial MT"/>
              </a:rPr>
              <a:t>they</a:t>
            </a:r>
            <a:r>
              <a:rPr sz="2500" spc="-15" dirty="0">
                <a:solidFill>
                  <a:srgbClr val="FFFFFF"/>
                </a:solidFill>
                <a:latin typeface="Arial MT"/>
                <a:cs typeface="Arial MT"/>
              </a:rPr>
              <a:t> </a:t>
            </a:r>
            <a:r>
              <a:rPr sz="2500" spc="-5" dirty="0">
                <a:solidFill>
                  <a:srgbClr val="FFFFFF"/>
                </a:solidFill>
                <a:latin typeface="Arial MT"/>
                <a:cs typeface="Arial MT"/>
              </a:rPr>
              <a:t>fragment</a:t>
            </a:r>
            <a:r>
              <a:rPr sz="2500" spc="-35" dirty="0">
                <a:solidFill>
                  <a:srgbClr val="FFFFFF"/>
                </a:solidFill>
                <a:latin typeface="Arial MT"/>
                <a:cs typeface="Arial MT"/>
              </a:rPr>
              <a:t> </a:t>
            </a:r>
            <a:r>
              <a:rPr sz="2500" spc="-5" dirty="0">
                <a:solidFill>
                  <a:srgbClr val="FFFFFF"/>
                </a:solidFill>
                <a:latin typeface="Arial MT"/>
                <a:cs typeface="Arial MT"/>
              </a:rPr>
              <a:t>into</a:t>
            </a:r>
            <a:r>
              <a:rPr sz="2500" spc="-10" dirty="0">
                <a:solidFill>
                  <a:srgbClr val="FFFFFF"/>
                </a:solidFill>
                <a:latin typeface="Arial MT"/>
                <a:cs typeface="Arial MT"/>
              </a:rPr>
              <a:t> </a:t>
            </a:r>
            <a:r>
              <a:rPr sz="2500" spc="-5" dirty="0">
                <a:solidFill>
                  <a:srgbClr val="FFFFFF"/>
                </a:solidFill>
                <a:latin typeface="Arial MT"/>
                <a:cs typeface="Arial MT"/>
              </a:rPr>
              <a:t>clumps</a:t>
            </a:r>
            <a:r>
              <a:rPr sz="2500" dirty="0">
                <a:solidFill>
                  <a:srgbClr val="FFFFFF"/>
                </a:solidFill>
                <a:latin typeface="Arial MT"/>
                <a:cs typeface="Arial MT"/>
              </a:rPr>
              <a:t> </a:t>
            </a:r>
            <a:r>
              <a:rPr sz="2500" spc="-5" dirty="0">
                <a:solidFill>
                  <a:srgbClr val="FFFFFF"/>
                </a:solidFill>
                <a:latin typeface="Arial MT"/>
                <a:cs typeface="Arial MT"/>
              </a:rPr>
              <a:t>around</a:t>
            </a:r>
            <a:r>
              <a:rPr sz="2500" spc="5" dirty="0">
                <a:solidFill>
                  <a:srgbClr val="FFFFFF"/>
                </a:solidFill>
                <a:latin typeface="Arial MT"/>
                <a:cs typeface="Arial MT"/>
              </a:rPr>
              <a:t> </a:t>
            </a:r>
            <a:r>
              <a:rPr sz="2500" b="1" spc="-5" dirty="0">
                <a:solidFill>
                  <a:srgbClr val="FFFFFF"/>
                </a:solidFill>
                <a:latin typeface="Arial"/>
                <a:cs typeface="Arial"/>
              </a:rPr>
              <a:t>0.1</a:t>
            </a:r>
            <a:r>
              <a:rPr sz="2500" b="1" spc="-10" dirty="0">
                <a:solidFill>
                  <a:srgbClr val="FFFFFF"/>
                </a:solidFill>
                <a:latin typeface="Arial"/>
                <a:cs typeface="Arial"/>
              </a:rPr>
              <a:t> </a:t>
            </a:r>
            <a:r>
              <a:rPr sz="2500" b="1" spc="-5" dirty="0">
                <a:solidFill>
                  <a:srgbClr val="FFFFFF"/>
                </a:solidFill>
                <a:latin typeface="Arial"/>
                <a:cs typeface="Arial"/>
              </a:rPr>
              <a:t>parsecs</a:t>
            </a:r>
            <a:r>
              <a:rPr sz="2500" b="1" spc="-10" dirty="0">
                <a:solidFill>
                  <a:srgbClr val="FFFFFF"/>
                </a:solidFill>
                <a:latin typeface="Arial"/>
                <a:cs typeface="Arial"/>
              </a:rPr>
              <a:t> </a:t>
            </a:r>
            <a:r>
              <a:rPr sz="2500" spc="-5" dirty="0">
                <a:solidFill>
                  <a:srgbClr val="FFFFFF"/>
                </a:solidFill>
                <a:latin typeface="Arial MT"/>
                <a:cs typeface="Arial MT"/>
              </a:rPr>
              <a:t>in size</a:t>
            </a:r>
            <a:r>
              <a:rPr sz="2500" dirty="0">
                <a:solidFill>
                  <a:srgbClr val="FFFFFF"/>
                </a:solidFill>
                <a:latin typeface="Arial MT"/>
                <a:cs typeface="Arial MT"/>
              </a:rPr>
              <a:t> </a:t>
            </a:r>
            <a:r>
              <a:rPr sz="2500" spc="-5" dirty="0">
                <a:solidFill>
                  <a:srgbClr val="FFFFFF"/>
                </a:solidFill>
                <a:latin typeface="Arial MT"/>
                <a:cs typeface="Arial MT"/>
              </a:rPr>
              <a:t>and</a:t>
            </a:r>
            <a:endParaRPr sz="2500" dirty="0">
              <a:latin typeface="Arial MT"/>
              <a:cs typeface="Arial MT"/>
            </a:endParaRPr>
          </a:p>
          <a:p>
            <a:pPr marL="172720">
              <a:lnSpc>
                <a:spcPct val="100000"/>
              </a:lnSpc>
              <a:spcBef>
                <a:spcPts val="600"/>
              </a:spcBef>
            </a:pPr>
            <a:r>
              <a:rPr sz="2500" b="1" spc="-5" dirty="0">
                <a:solidFill>
                  <a:srgbClr val="FFFFFF"/>
                </a:solidFill>
                <a:latin typeface="Arial"/>
                <a:cs typeface="Arial"/>
              </a:rPr>
              <a:t>10</a:t>
            </a:r>
            <a:r>
              <a:rPr sz="2500" b="1" spc="-15" dirty="0">
                <a:solidFill>
                  <a:srgbClr val="FFFFFF"/>
                </a:solidFill>
                <a:latin typeface="Arial"/>
                <a:cs typeface="Arial"/>
              </a:rPr>
              <a:t> </a:t>
            </a:r>
            <a:r>
              <a:rPr sz="2500" b="1" spc="-5" dirty="0">
                <a:solidFill>
                  <a:srgbClr val="FFFFFF"/>
                </a:solidFill>
                <a:latin typeface="Arial"/>
                <a:cs typeface="Arial"/>
              </a:rPr>
              <a:t>to</a:t>
            </a:r>
            <a:r>
              <a:rPr sz="2500" b="1" spc="-25" dirty="0">
                <a:solidFill>
                  <a:srgbClr val="FFFFFF"/>
                </a:solidFill>
                <a:latin typeface="Arial"/>
                <a:cs typeface="Arial"/>
              </a:rPr>
              <a:t> </a:t>
            </a:r>
            <a:r>
              <a:rPr sz="2500" b="1" spc="-5" dirty="0">
                <a:solidFill>
                  <a:srgbClr val="FFFFFF"/>
                </a:solidFill>
                <a:latin typeface="Arial"/>
                <a:cs typeface="Arial"/>
              </a:rPr>
              <a:t>50</a:t>
            </a:r>
            <a:r>
              <a:rPr sz="2500" b="1" spc="-20" dirty="0">
                <a:solidFill>
                  <a:srgbClr val="FFFFFF"/>
                </a:solidFill>
                <a:latin typeface="Arial"/>
                <a:cs typeface="Arial"/>
              </a:rPr>
              <a:t> </a:t>
            </a:r>
            <a:r>
              <a:rPr sz="2500" b="1" spc="-5" dirty="0">
                <a:solidFill>
                  <a:srgbClr val="FFFFFF"/>
                </a:solidFill>
                <a:latin typeface="Arial"/>
                <a:cs typeface="Arial"/>
              </a:rPr>
              <a:t>solar</a:t>
            </a:r>
            <a:r>
              <a:rPr sz="2500" b="1" spc="-30" dirty="0">
                <a:solidFill>
                  <a:srgbClr val="FFFFFF"/>
                </a:solidFill>
                <a:latin typeface="Arial"/>
                <a:cs typeface="Arial"/>
              </a:rPr>
              <a:t> </a:t>
            </a:r>
            <a:r>
              <a:rPr sz="2500" b="1" spc="-5" dirty="0">
                <a:solidFill>
                  <a:srgbClr val="FFFFFF"/>
                </a:solidFill>
                <a:latin typeface="Arial"/>
                <a:cs typeface="Arial"/>
              </a:rPr>
              <a:t>masses</a:t>
            </a:r>
            <a:r>
              <a:rPr sz="2500" b="1" spc="-15" dirty="0">
                <a:solidFill>
                  <a:srgbClr val="FFFFFF"/>
                </a:solidFill>
                <a:latin typeface="Arial"/>
                <a:cs typeface="Arial"/>
              </a:rPr>
              <a:t> </a:t>
            </a:r>
            <a:r>
              <a:rPr sz="2500" spc="-5" dirty="0">
                <a:solidFill>
                  <a:srgbClr val="FFFFFF"/>
                </a:solidFill>
                <a:latin typeface="Arial MT"/>
                <a:cs typeface="Arial MT"/>
              </a:rPr>
              <a:t>in</a:t>
            </a:r>
            <a:r>
              <a:rPr sz="2500" spc="-10" dirty="0">
                <a:solidFill>
                  <a:srgbClr val="FFFFFF"/>
                </a:solidFill>
                <a:latin typeface="Arial MT"/>
                <a:cs typeface="Arial MT"/>
              </a:rPr>
              <a:t> </a:t>
            </a:r>
            <a:r>
              <a:rPr sz="2500" spc="-5" dirty="0">
                <a:solidFill>
                  <a:srgbClr val="FFFFFF"/>
                </a:solidFill>
                <a:latin typeface="Arial MT"/>
                <a:cs typeface="Arial MT"/>
              </a:rPr>
              <a:t>mass.</a:t>
            </a:r>
            <a:endParaRPr sz="2500" dirty="0">
              <a:latin typeface="Arial MT"/>
              <a:cs typeface="Arial MT"/>
            </a:endParaRPr>
          </a:p>
          <a:p>
            <a:pPr marL="172720" marR="56515" indent="-160020">
              <a:lnSpc>
                <a:spcPts val="3590"/>
              </a:lnSpc>
              <a:spcBef>
                <a:spcPts val="95"/>
              </a:spcBef>
              <a:buClr>
                <a:srgbClr val="FFFFFF"/>
              </a:buClr>
              <a:buFont typeface="Arial MT"/>
              <a:buChar char="•"/>
              <a:tabLst>
                <a:tab pos="259079" algn="l"/>
                <a:tab pos="259715" algn="l"/>
              </a:tabLst>
            </a:pPr>
            <a:r>
              <a:rPr dirty="0"/>
              <a:t>	</a:t>
            </a:r>
            <a:r>
              <a:rPr sz="2500" spc="-5" dirty="0">
                <a:solidFill>
                  <a:srgbClr val="FFFFFF"/>
                </a:solidFill>
                <a:latin typeface="Arial MT"/>
                <a:cs typeface="Arial MT"/>
              </a:rPr>
              <a:t>These</a:t>
            </a:r>
            <a:r>
              <a:rPr sz="2500" spc="5" dirty="0">
                <a:solidFill>
                  <a:srgbClr val="FFFFFF"/>
                </a:solidFill>
                <a:latin typeface="Arial MT"/>
                <a:cs typeface="Arial MT"/>
              </a:rPr>
              <a:t> </a:t>
            </a:r>
            <a:r>
              <a:rPr sz="2500" spc="-5" dirty="0">
                <a:solidFill>
                  <a:srgbClr val="FFFFFF"/>
                </a:solidFill>
                <a:latin typeface="Arial MT"/>
                <a:cs typeface="Arial MT"/>
              </a:rPr>
              <a:t>clumps</a:t>
            </a:r>
            <a:r>
              <a:rPr sz="2500" spc="-15" dirty="0">
                <a:solidFill>
                  <a:srgbClr val="FFFFFF"/>
                </a:solidFill>
                <a:latin typeface="Arial MT"/>
                <a:cs typeface="Arial MT"/>
              </a:rPr>
              <a:t> </a:t>
            </a:r>
            <a:r>
              <a:rPr sz="2500" spc="-5" dirty="0">
                <a:solidFill>
                  <a:srgbClr val="FFFFFF"/>
                </a:solidFill>
                <a:latin typeface="Arial MT"/>
                <a:cs typeface="Arial MT"/>
              </a:rPr>
              <a:t>then form</a:t>
            </a:r>
            <a:r>
              <a:rPr sz="2500" spc="-20" dirty="0">
                <a:solidFill>
                  <a:srgbClr val="FFFFFF"/>
                </a:solidFill>
                <a:latin typeface="Arial MT"/>
                <a:cs typeface="Arial MT"/>
              </a:rPr>
              <a:t> </a:t>
            </a:r>
            <a:r>
              <a:rPr sz="2500" spc="-5" dirty="0">
                <a:solidFill>
                  <a:srgbClr val="FFFFFF"/>
                </a:solidFill>
                <a:latin typeface="Arial MT"/>
                <a:cs typeface="Arial MT"/>
              </a:rPr>
              <a:t>into</a:t>
            </a:r>
            <a:r>
              <a:rPr sz="2500" spc="-15" dirty="0">
                <a:solidFill>
                  <a:srgbClr val="FFFFFF"/>
                </a:solidFill>
                <a:latin typeface="Arial MT"/>
                <a:cs typeface="Arial MT"/>
              </a:rPr>
              <a:t> </a:t>
            </a:r>
            <a:r>
              <a:rPr sz="2500" b="1" spc="-5" dirty="0">
                <a:solidFill>
                  <a:srgbClr val="FFFFFF"/>
                </a:solidFill>
                <a:latin typeface="Arial"/>
                <a:cs typeface="Arial"/>
              </a:rPr>
              <a:t>protostars</a:t>
            </a:r>
            <a:r>
              <a:rPr sz="2500" b="1" dirty="0">
                <a:solidFill>
                  <a:srgbClr val="FFFFFF"/>
                </a:solidFill>
                <a:latin typeface="Arial"/>
                <a:cs typeface="Arial"/>
              </a:rPr>
              <a:t> </a:t>
            </a:r>
            <a:r>
              <a:rPr sz="2500" spc="-5" dirty="0">
                <a:solidFill>
                  <a:srgbClr val="FFFFFF"/>
                </a:solidFill>
                <a:latin typeface="Arial MT"/>
                <a:cs typeface="Arial MT"/>
              </a:rPr>
              <a:t>and</a:t>
            </a:r>
            <a:r>
              <a:rPr sz="2500" spc="-10" dirty="0">
                <a:solidFill>
                  <a:srgbClr val="FFFFFF"/>
                </a:solidFill>
                <a:latin typeface="Arial MT"/>
                <a:cs typeface="Arial MT"/>
              </a:rPr>
              <a:t> </a:t>
            </a:r>
            <a:r>
              <a:rPr sz="2500" spc="-5" dirty="0">
                <a:solidFill>
                  <a:srgbClr val="FFFFFF"/>
                </a:solidFill>
                <a:latin typeface="Arial MT"/>
                <a:cs typeface="Arial MT"/>
              </a:rPr>
              <a:t>the whole</a:t>
            </a:r>
            <a:r>
              <a:rPr sz="2500" spc="-15" dirty="0">
                <a:solidFill>
                  <a:srgbClr val="FFFFFF"/>
                </a:solidFill>
                <a:latin typeface="Arial MT"/>
                <a:cs typeface="Arial MT"/>
              </a:rPr>
              <a:t> </a:t>
            </a:r>
            <a:r>
              <a:rPr sz="2500" spc="-5" dirty="0">
                <a:solidFill>
                  <a:srgbClr val="FFFFFF"/>
                </a:solidFill>
                <a:latin typeface="Arial MT"/>
                <a:cs typeface="Arial MT"/>
              </a:rPr>
              <a:t>process</a:t>
            </a:r>
            <a:r>
              <a:rPr sz="2500" spc="-15" dirty="0">
                <a:solidFill>
                  <a:srgbClr val="FFFFFF"/>
                </a:solidFill>
                <a:latin typeface="Arial MT"/>
                <a:cs typeface="Arial MT"/>
              </a:rPr>
              <a:t> </a:t>
            </a:r>
            <a:r>
              <a:rPr sz="2500" spc="-5" dirty="0">
                <a:solidFill>
                  <a:srgbClr val="FFFFFF"/>
                </a:solidFill>
                <a:latin typeface="Arial MT"/>
                <a:cs typeface="Arial MT"/>
              </a:rPr>
              <a:t>takes</a:t>
            </a:r>
            <a:r>
              <a:rPr sz="2500" spc="-10" dirty="0">
                <a:solidFill>
                  <a:srgbClr val="FFFFFF"/>
                </a:solidFill>
                <a:latin typeface="Arial MT"/>
                <a:cs typeface="Arial MT"/>
              </a:rPr>
              <a:t> </a:t>
            </a:r>
            <a:r>
              <a:rPr sz="2500" dirty="0">
                <a:solidFill>
                  <a:srgbClr val="FFFFFF"/>
                </a:solidFill>
                <a:latin typeface="Arial MT"/>
                <a:cs typeface="Arial MT"/>
              </a:rPr>
              <a:t>about</a:t>
            </a:r>
            <a:r>
              <a:rPr sz="2500" spc="-10" dirty="0">
                <a:solidFill>
                  <a:srgbClr val="FFFFFF"/>
                </a:solidFill>
                <a:latin typeface="Arial MT"/>
                <a:cs typeface="Arial MT"/>
              </a:rPr>
              <a:t> </a:t>
            </a:r>
            <a:r>
              <a:rPr sz="2500" b="1" spc="-5" dirty="0">
                <a:solidFill>
                  <a:srgbClr val="FFFFFF"/>
                </a:solidFill>
                <a:latin typeface="Arial"/>
                <a:cs typeface="Arial"/>
              </a:rPr>
              <a:t>10 </a:t>
            </a:r>
            <a:r>
              <a:rPr sz="2500" b="1" spc="-680" dirty="0">
                <a:solidFill>
                  <a:srgbClr val="FFFFFF"/>
                </a:solidFill>
                <a:latin typeface="Arial"/>
                <a:cs typeface="Arial"/>
              </a:rPr>
              <a:t> </a:t>
            </a:r>
            <a:r>
              <a:rPr sz="2500" b="1" spc="-5" dirty="0">
                <a:solidFill>
                  <a:srgbClr val="FFFFFF"/>
                </a:solidFill>
                <a:latin typeface="Arial"/>
                <a:cs typeface="Arial"/>
              </a:rPr>
              <a:t>millions</a:t>
            </a:r>
            <a:r>
              <a:rPr sz="2500" b="1" spc="-55" dirty="0">
                <a:solidFill>
                  <a:srgbClr val="FFFFFF"/>
                </a:solidFill>
                <a:latin typeface="Arial"/>
                <a:cs typeface="Arial"/>
              </a:rPr>
              <a:t> </a:t>
            </a:r>
            <a:r>
              <a:rPr sz="2500" b="1" spc="-10" dirty="0">
                <a:solidFill>
                  <a:srgbClr val="FFFFFF"/>
                </a:solidFill>
                <a:latin typeface="Arial"/>
                <a:cs typeface="Arial"/>
              </a:rPr>
              <a:t>years</a:t>
            </a:r>
            <a:r>
              <a:rPr sz="2500" spc="-10" dirty="0">
                <a:solidFill>
                  <a:srgbClr val="FFFFFF"/>
                </a:solidFill>
                <a:latin typeface="Arial MT"/>
                <a:cs typeface="Arial MT"/>
              </a:rPr>
              <a:t>.</a:t>
            </a:r>
            <a:endParaRPr sz="2500" dirty="0">
              <a:latin typeface="Arial MT"/>
              <a:cs typeface="Arial MT"/>
            </a:endParaRPr>
          </a:p>
        </p:txBody>
      </p:sp>
      <p:sp>
        <p:nvSpPr>
          <p:cNvPr id="3" name="object 3"/>
          <p:cNvSpPr txBox="1">
            <a:spLocks noGrp="1"/>
          </p:cNvSpPr>
          <p:nvPr>
            <p:ph type="title"/>
          </p:nvPr>
        </p:nvSpPr>
        <p:spPr>
          <a:xfrm>
            <a:off x="2902076" y="405460"/>
            <a:ext cx="6388735" cy="880110"/>
          </a:xfrm>
          <a:prstGeom prst="rect">
            <a:avLst/>
          </a:prstGeom>
        </p:spPr>
        <p:txBody>
          <a:bodyPr vert="horz" wrap="square" lIns="0" tIns="13335" rIns="0" bIns="0" rtlCol="0">
            <a:spAutoFit/>
          </a:bodyPr>
          <a:lstStyle/>
          <a:p>
            <a:pPr marL="12700">
              <a:lnSpc>
                <a:spcPct val="100000"/>
              </a:lnSpc>
              <a:spcBef>
                <a:spcPts val="105"/>
              </a:spcBef>
            </a:pPr>
            <a:r>
              <a:rPr spc="-5" dirty="0"/>
              <a:t>STAR</a:t>
            </a:r>
            <a:r>
              <a:rPr spc="-70" dirty="0"/>
              <a:t> </a:t>
            </a:r>
            <a:r>
              <a:rPr dirty="0"/>
              <a:t>FORMATION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50826" y="154459"/>
            <a:ext cx="4663846" cy="62710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3997" y="2858846"/>
            <a:ext cx="6146800"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PROT</a:t>
            </a:r>
            <a:r>
              <a:rPr sz="7000" u="none" spc="-30" dirty="0"/>
              <a:t>O</a:t>
            </a:r>
            <a:r>
              <a:rPr sz="7000" u="none" spc="-5" dirty="0"/>
              <a:t>STARS</a:t>
            </a:r>
            <a:endParaRPr sz="7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DB2ED-9EE8-4C04-B87A-EC67FF46781D}"/>
              </a:ext>
            </a:extLst>
          </p:cNvPr>
          <p:cNvPicPr>
            <a:picLocks noChangeAspect="1"/>
          </p:cNvPicPr>
          <p:nvPr/>
        </p:nvPicPr>
        <p:blipFill>
          <a:blip r:embed="rId2"/>
          <a:stretch>
            <a:fillRect/>
          </a:stretch>
        </p:blipFill>
        <p:spPr>
          <a:xfrm>
            <a:off x="-23973" y="-856"/>
            <a:ext cx="12192000" cy="6858000"/>
          </a:xfrm>
          <a:prstGeom prst="rect">
            <a:avLst/>
          </a:prstGeom>
        </p:spPr>
      </p:pic>
      <p:sp>
        <p:nvSpPr>
          <p:cNvPr id="5" name="Rectangle 4">
            <a:extLst>
              <a:ext uri="{FF2B5EF4-FFF2-40B4-BE49-F238E27FC236}">
                <a16:creationId xmlns:a16="http://schemas.microsoft.com/office/drawing/2014/main" id="{EB5D12C6-E227-42F9-9848-48B03E5C3672}"/>
              </a:ext>
            </a:extLst>
          </p:cNvPr>
          <p:cNvSpPr/>
          <p:nvPr/>
        </p:nvSpPr>
        <p:spPr>
          <a:xfrm>
            <a:off x="609600" y="762000"/>
            <a:ext cx="5013167" cy="369332"/>
          </a:xfrm>
          <a:prstGeom prst="rect">
            <a:avLst/>
          </a:prstGeom>
        </p:spPr>
        <p:txBody>
          <a:bodyPr wrap="none">
            <a:spAutoFit/>
          </a:bodyPr>
          <a:lstStyle/>
          <a:p>
            <a:r>
              <a:rPr lang="en-AE" dirty="0"/>
              <a:t>https://www.youtube.com/watch?v=cRYu8pMg9zQ</a:t>
            </a:r>
          </a:p>
        </p:txBody>
      </p:sp>
    </p:spTree>
    <p:extLst>
      <p:ext uri="{BB962C8B-B14F-4D97-AF65-F5344CB8AC3E}">
        <p14:creationId xmlns:p14="http://schemas.microsoft.com/office/powerpoint/2010/main" val="1666437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15959" y="178986"/>
            <a:ext cx="5294139" cy="640582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5039" y="2858846"/>
            <a:ext cx="6741159"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T-TAURI</a:t>
            </a:r>
            <a:r>
              <a:rPr sz="7000" u="none" spc="-60" dirty="0"/>
              <a:t> </a:t>
            </a:r>
            <a:r>
              <a:rPr sz="7000" u="none" spc="-5" dirty="0"/>
              <a:t>STARS</a:t>
            </a:r>
            <a:endParaRPr sz="7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1904" y="332231"/>
            <a:ext cx="6108192" cy="61935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T Tauri star? |">
            <a:extLst>
              <a:ext uri="{FF2B5EF4-FFF2-40B4-BE49-F238E27FC236}">
                <a16:creationId xmlns:a16="http://schemas.microsoft.com/office/drawing/2014/main" id="{FBAD3B5C-11CA-4695-ADC8-80DB22757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3429"/>
            <a:ext cx="4857750" cy="38553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029A16C-6591-43CB-9A4C-A352293C03D9}"/>
              </a:ext>
            </a:extLst>
          </p:cNvPr>
          <p:cNvSpPr/>
          <p:nvPr/>
        </p:nvSpPr>
        <p:spPr>
          <a:xfrm>
            <a:off x="533400" y="4316759"/>
            <a:ext cx="10972800" cy="2308324"/>
          </a:xfrm>
          <a:prstGeom prst="rect">
            <a:avLst/>
          </a:prstGeom>
        </p:spPr>
        <p:txBody>
          <a:bodyPr wrap="square">
            <a:spAutoFit/>
          </a:bodyPr>
          <a:lstStyle/>
          <a:p>
            <a:r>
              <a:rPr lang="en-GB" sz="2400" b="0" i="0" dirty="0">
                <a:solidFill>
                  <a:srgbClr val="212438"/>
                </a:solidFill>
                <a:effectLst/>
                <a:latin typeface="Quicksand"/>
              </a:rPr>
              <a:t>A </a:t>
            </a:r>
            <a:r>
              <a:rPr lang="en-GB" sz="2400" b="0" i="0" dirty="0" err="1">
                <a:solidFill>
                  <a:srgbClr val="212438"/>
                </a:solidFill>
                <a:effectLst/>
                <a:latin typeface="Quicksand"/>
              </a:rPr>
              <a:t>newborn</a:t>
            </a:r>
            <a:r>
              <a:rPr lang="en-GB" sz="2400" b="0" i="0" dirty="0">
                <a:solidFill>
                  <a:srgbClr val="212438"/>
                </a:solidFill>
                <a:effectLst/>
                <a:latin typeface="Quicksand"/>
              </a:rPr>
              <a:t> star typically goes through four stages of adolescence. It begins life as a </a:t>
            </a:r>
            <a:r>
              <a:rPr lang="en-GB" sz="2400" b="0" i="0" dirty="0" err="1">
                <a:solidFill>
                  <a:srgbClr val="212438"/>
                </a:solidFill>
                <a:effectLst/>
                <a:latin typeface="Quicksand"/>
              </a:rPr>
              <a:t>protostar</a:t>
            </a:r>
            <a:r>
              <a:rPr lang="en-GB" sz="2400" b="0" i="0" dirty="0">
                <a:solidFill>
                  <a:srgbClr val="212438"/>
                </a:solidFill>
                <a:effectLst/>
                <a:latin typeface="Quicksand"/>
              </a:rPr>
              <a:t> still enshrouded in its natal molecular cloud, accreting new material and developing a proto-planetary disc. Slowly, stellar winds and radiation blow away the surrounding shell of gas and dust, and the third stage, when the surrounding envelope has cleared, is called the T-</a:t>
            </a:r>
            <a:r>
              <a:rPr lang="en-GB" sz="2400" b="0" i="0" dirty="0" err="1">
                <a:solidFill>
                  <a:srgbClr val="212438"/>
                </a:solidFill>
                <a:effectLst/>
                <a:latin typeface="Quicksand"/>
              </a:rPr>
              <a:t>Tauri</a:t>
            </a:r>
            <a:r>
              <a:rPr lang="en-GB" sz="2400" b="0" i="0" dirty="0">
                <a:solidFill>
                  <a:srgbClr val="212438"/>
                </a:solidFill>
                <a:effectLst/>
                <a:latin typeface="Quicksand"/>
              </a:rPr>
              <a:t> phase. T-</a:t>
            </a:r>
            <a:r>
              <a:rPr lang="en-GB" sz="2400" b="0" i="0" dirty="0" err="1">
                <a:solidFill>
                  <a:srgbClr val="212438"/>
                </a:solidFill>
                <a:effectLst/>
                <a:latin typeface="Quicksand"/>
              </a:rPr>
              <a:t>Tauri</a:t>
            </a:r>
            <a:r>
              <a:rPr lang="en-GB" sz="2400" b="0" i="0" dirty="0">
                <a:solidFill>
                  <a:srgbClr val="212438"/>
                </a:solidFill>
                <a:effectLst/>
                <a:latin typeface="Quicksand"/>
              </a:rPr>
              <a:t> stars are less than about ten million years old</a:t>
            </a:r>
            <a:endParaRPr lang="en-AE" sz="2400" dirty="0"/>
          </a:p>
        </p:txBody>
      </p:sp>
    </p:spTree>
    <p:extLst>
      <p:ext uri="{BB962C8B-B14F-4D97-AF65-F5344CB8AC3E}">
        <p14:creationId xmlns:p14="http://schemas.microsoft.com/office/powerpoint/2010/main" val="2649474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3596" y="553288"/>
            <a:ext cx="4925695" cy="880110"/>
          </a:xfrm>
          <a:prstGeom prst="rect">
            <a:avLst/>
          </a:prstGeom>
        </p:spPr>
        <p:txBody>
          <a:bodyPr vert="horz" wrap="square" lIns="0" tIns="13335" rIns="0" bIns="0" rtlCol="0">
            <a:spAutoFit/>
          </a:bodyPr>
          <a:lstStyle/>
          <a:p>
            <a:pPr marL="12700">
              <a:lnSpc>
                <a:spcPct val="100000"/>
              </a:lnSpc>
              <a:spcBef>
                <a:spcPts val="105"/>
              </a:spcBef>
            </a:pPr>
            <a:r>
              <a:rPr spc="-5" dirty="0"/>
              <a:t>T-TAURI</a:t>
            </a:r>
            <a:r>
              <a:rPr spc="-50" dirty="0"/>
              <a:t> </a:t>
            </a:r>
            <a:r>
              <a:rPr spc="-5" dirty="0"/>
              <a:t>STAR</a:t>
            </a:r>
          </a:p>
        </p:txBody>
      </p:sp>
      <p:grpSp>
        <p:nvGrpSpPr>
          <p:cNvPr id="3" name="object 3"/>
          <p:cNvGrpSpPr/>
          <p:nvPr/>
        </p:nvGrpSpPr>
        <p:grpSpPr>
          <a:xfrm>
            <a:off x="510895" y="3058414"/>
            <a:ext cx="140335" cy="1173480"/>
            <a:chOff x="510895" y="3058414"/>
            <a:chExt cx="140335" cy="1173480"/>
          </a:xfrm>
        </p:grpSpPr>
        <p:pic>
          <p:nvPicPr>
            <p:cNvPr id="4" name="object 4"/>
            <p:cNvPicPr/>
            <p:nvPr/>
          </p:nvPicPr>
          <p:blipFill>
            <a:blip r:embed="rId2" cstate="print"/>
            <a:stretch>
              <a:fillRect/>
            </a:stretch>
          </p:blipFill>
          <p:spPr>
            <a:xfrm>
              <a:off x="510895" y="3058414"/>
              <a:ext cx="140208" cy="149351"/>
            </a:xfrm>
            <a:prstGeom prst="rect">
              <a:avLst/>
            </a:prstGeom>
          </p:spPr>
        </p:pic>
        <p:pic>
          <p:nvPicPr>
            <p:cNvPr id="5" name="object 5"/>
            <p:cNvPicPr/>
            <p:nvPr/>
          </p:nvPicPr>
          <p:blipFill>
            <a:blip r:embed="rId2" cstate="print"/>
            <a:stretch>
              <a:fillRect/>
            </a:stretch>
          </p:blipFill>
          <p:spPr>
            <a:xfrm>
              <a:off x="510895" y="3570478"/>
              <a:ext cx="140208" cy="149352"/>
            </a:xfrm>
            <a:prstGeom prst="rect">
              <a:avLst/>
            </a:prstGeom>
          </p:spPr>
        </p:pic>
        <p:pic>
          <p:nvPicPr>
            <p:cNvPr id="6" name="object 6"/>
            <p:cNvPicPr/>
            <p:nvPr/>
          </p:nvPicPr>
          <p:blipFill>
            <a:blip r:embed="rId2" cstate="print"/>
            <a:stretch>
              <a:fillRect/>
            </a:stretch>
          </p:blipFill>
          <p:spPr>
            <a:xfrm>
              <a:off x="510895" y="4082542"/>
              <a:ext cx="140208" cy="149351"/>
            </a:xfrm>
            <a:prstGeom prst="rect">
              <a:avLst/>
            </a:prstGeom>
          </p:spPr>
        </p:pic>
      </p:grpSp>
      <p:sp>
        <p:nvSpPr>
          <p:cNvPr id="7" name="object 7"/>
          <p:cNvSpPr txBox="1"/>
          <p:nvPr/>
        </p:nvSpPr>
        <p:spPr>
          <a:xfrm>
            <a:off x="498144" y="2241318"/>
            <a:ext cx="11168380" cy="3610610"/>
          </a:xfrm>
          <a:prstGeom prst="rect">
            <a:avLst/>
          </a:prstGeom>
        </p:spPr>
        <p:txBody>
          <a:bodyPr vert="horz" wrap="square" lIns="0" tIns="12065" rIns="0" bIns="0" rtlCol="0">
            <a:spAutoFit/>
          </a:bodyPr>
          <a:lstStyle/>
          <a:p>
            <a:pPr marL="293370" marR="4201795" indent="-281305">
              <a:lnSpc>
                <a:spcPct val="120000"/>
              </a:lnSpc>
              <a:spcBef>
                <a:spcPts val="95"/>
              </a:spcBef>
              <a:buChar char="•"/>
              <a:tabLst>
                <a:tab pos="292735" algn="l"/>
                <a:tab pos="294005" algn="l"/>
              </a:tabLst>
            </a:pPr>
            <a:r>
              <a:rPr sz="2800" spc="-5" dirty="0">
                <a:solidFill>
                  <a:srgbClr val="FFFFFF"/>
                </a:solidFill>
                <a:latin typeface="Arial MT"/>
                <a:cs typeface="Arial MT"/>
              </a:rPr>
              <a:t>The</a:t>
            </a:r>
            <a:r>
              <a:rPr sz="2800" spc="10" dirty="0">
                <a:solidFill>
                  <a:srgbClr val="FFFFFF"/>
                </a:solidFill>
                <a:latin typeface="Arial MT"/>
                <a:cs typeface="Arial MT"/>
              </a:rPr>
              <a:t> </a:t>
            </a:r>
            <a:r>
              <a:rPr sz="2800" spc="-5" dirty="0">
                <a:solidFill>
                  <a:srgbClr val="FFFFFF"/>
                </a:solidFill>
                <a:latin typeface="Arial MT"/>
                <a:cs typeface="Arial MT"/>
              </a:rPr>
              <a:t>T-Tauri</a:t>
            </a:r>
            <a:r>
              <a:rPr sz="2800" spc="10" dirty="0">
                <a:solidFill>
                  <a:srgbClr val="FFFFFF"/>
                </a:solidFill>
                <a:latin typeface="Arial MT"/>
                <a:cs typeface="Arial MT"/>
              </a:rPr>
              <a:t> </a:t>
            </a:r>
            <a:r>
              <a:rPr sz="2800" spc="-5" dirty="0">
                <a:solidFill>
                  <a:srgbClr val="FFFFFF"/>
                </a:solidFill>
                <a:latin typeface="Arial MT"/>
                <a:cs typeface="Arial MT"/>
              </a:rPr>
              <a:t>phase</a:t>
            </a:r>
            <a:r>
              <a:rPr sz="2800" spc="15" dirty="0">
                <a:solidFill>
                  <a:srgbClr val="FFFFFF"/>
                </a:solidFill>
                <a:latin typeface="Arial MT"/>
                <a:cs typeface="Arial MT"/>
              </a:rPr>
              <a:t> </a:t>
            </a:r>
            <a:r>
              <a:rPr sz="2800" spc="-5" dirty="0">
                <a:solidFill>
                  <a:srgbClr val="FFFFFF"/>
                </a:solidFill>
                <a:latin typeface="Arial MT"/>
                <a:cs typeface="Arial MT"/>
              </a:rPr>
              <a:t>is when</a:t>
            </a:r>
            <a:r>
              <a:rPr sz="2800" spc="20" dirty="0">
                <a:solidFill>
                  <a:srgbClr val="FFFFFF"/>
                </a:solidFill>
                <a:latin typeface="Arial MT"/>
                <a:cs typeface="Arial MT"/>
              </a:rPr>
              <a:t> </a:t>
            </a:r>
            <a:r>
              <a:rPr sz="2800" spc="-5" dirty="0">
                <a:solidFill>
                  <a:srgbClr val="FFFFFF"/>
                </a:solidFill>
                <a:latin typeface="Arial MT"/>
                <a:cs typeface="Arial MT"/>
              </a:rPr>
              <a:t>a </a:t>
            </a:r>
            <a:r>
              <a:rPr sz="2800" dirty="0">
                <a:solidFill>
                  <a:srgbClr val="FFFFFF"/>
                </a:solidFill>
                <a:latin typeface="Arial MT"/>
                <a:cs typeface="Arial MT"/>
              </a:rPr>
              <a:t>star </a:t>
            </a:r>
            <a:r>
              <a:rPr sz="2800" spc="-5" dirty="0">
                <a:solidFill>
                  <a:srgbClr val="FFFFFF"/>
                </a:solidFill>
                <a:latin typeface="Arial MT"/>
                <a:cs typeface="Arial MT"/>
              </a:rPr>
              <a:t>has: </a:t>
            </a:r>
            <a:r>
              <a:rPr sz="2800" dirty="0">
                <a:solidFill>
                  <a:srgbClr val="FFFFFF"/>
                </a:solidFill>
                <a:latin typeface="Arial MT"/>
                <a:cs typeface="Arial MT"/>
              </a:rPr>
              <a:t> vigorous</a:t>
            </a:r>
            <a:r>
              <a:rPr sz="2800" spc="-15" dirty="0">
                <a:solidFill>
                  <a:srgbClr val="FFFFFF"/>
                </a:solidFill>
                <a:latin typeface="Arial MT"/>
                <a:cs typeface="Arial MT"/>
              </a:rPr>
              <a:t> </a:t>
            </a:r>
            <a:r>
              <a:rPr sz="2800" dirty="0">
                <a:solidFill>
                  <a:srgbClr val="FFFFFF"/>
                </a:solidFill>
                <a:latin typeface="Arial MT"/>
                <a:cs typeface="Arial MT"/>
              </a:rPr>
              <a:t>surface</a:t>
            </a:r>
            <a:r>
              <a:rPr sz="2800" spc="-30" dirty="0">
                <a:solidFill>
                  <a:srgbClr val="FFFFFF"/>
                </a:solidFill>
                <a:latin typeface="Arial MT"/>
                <a:cs typeface="Arial MT"/>
              </a:rPr>
              <a:t> </a:t>
            </a:r>
            <a:r>
              <a:rPr sz="2800" dirty="0">
                <a:solidFill>
                  <a:srgbClr val="FFFFFF"/>
                </a:solidFill>
                <a:latin typeface="Arial MT"/>
                <a:cs typeface="Arial MT"/>
              </a:rPr>
              <a:t>activity</a:t>
            </a:r>
            <a:r>
              <a:rPr sz="2800" spc="-35" dirty="0">
                <a:solidFill>
                  <a:srgbClr val="FFFFFF"/>
                </a:solidFill>
                <a:latin typeface="Arial MT"/>
                <a:cs typeface="Arial MT"/>
              </a:rPr>
              <a:t> </a:t>
            </a:r>
            <a:r>
              <a:rPr sz="2800" dirty="0">
                <a:solidFill>
                  <a:srgbClr val="FFFFFF"/>
                </a:solidFill>
                <a:latin typeface="Arial MT"/>
                <a:cs typeface="Arial MT"/>
              </a:rPr>
              <a:t>(flares,</a:t>
            </a:r>
            <a:r>
              <a:rPr sz="2800" spc="-15" dirty="0">
                <a:solidFill>
                  <a:srgbClr val="FFFFFF"/>
                </a:solidFill>
                <a:latin typeface="Arial MT"/>
                <a:cs typeface="Arial MT"/>
              </a:rPr>
              <a:t> </a:t>
            </a:r>
            <a:r>
              <a:rPr sz="2800" dirty="0">
                <a:solidFill>
                  <a:srgbClr val="FFFFFF"/>
                </a:solidFill>
                <a:latin typeface="Arial MT"/>
                <a:cs typeface="Arial MT"/>
              </a:rPr>
              <a:t>eruptions) </a:t>
            </a:r>
            <a:r>
              <a:rPr sz="2800" spc="-765" dirty="0">
                <a:solidFill>
                  <a:srgbClr val="FFFFFF"/>
                </a:solidFill>
                <a:latin typeface="Arial MT"/>
                <a:cs typeface="Arial MT"/>
              </a:rPr>
              <a:t> </a:t>
            </a:r>
            <a:r>
              <a:rPr sz="2800" spc="-5" dirty="0">
                <a:solidFill>
                  <a:srgbClr val="FFFFFF"/>
                </a:solidFill>
                <a:latin typeface="Arial MT"/>
                <a:cs typeface="Arial MT"/>
              </a:rPr>
              <a:t>strong</a:t>
            </a:r>
            <a:r>
              <a:rPr sz="2800" dirty="0">
                <a:solidFill>
                  <a:srgbClr val="FFFFFF"/>
                </a:solidFill>
                <a:latin typeface="Arial MT"/>
                <a:cs typeface="Arial MT"/>
              </a:rPr>
              <a:t> stellar</a:t>
            </a:r>
            <a:r>
              <a:rPr sz="2800" spc="-5" dirty="0">
                <a:solidFill>
                  <a:srgbClr val="FFFFFF"/>
                </a:solidFill>
                <a:latin typeface="Arial MT"/>
                <a:cs typeface="Arial MT"/>
              </a:rPr>
              <a:t> winds</a:t>
            </a:r>
            <a:endParaRPr sz="2800">
              <a:latin typeface="Arial MT"/>
              <a:cs typeface="Arial MT"/>
            </a:endParaRPr>
          </a:p>
          <a:p>
            <a:pPr marL="293370">
              <a:lnSpc>
                <a:spcPct val="100000"/>
              </a:lnSpc>
              <a:spcBef>
                <a:spcPts val="675"/>
              </a:spcBef>
            </a:pPr>
            <a:r>
              <a:rPr sz="2800" dirty="0">
                <a:solidFill>
                  <a:srgbClr val="FFFFFF"/>
                </a:solidFill>
                <a:latin typeface="Arial MT"/>
                <a:cs typeface="Arial MT"/>
              </a:rPr>
              <a:t>variable</a:t>
            </a:r>
            <a:r>
              <a:rPr sz="2800" spc="-20" dirty="0">
                <a:solidFill>
                  <a:srgbClr val="FFFFFF"/>
                </a:solidFill>
                <a:latin typeface="Arial MT"/>
                <a:cs typeface="Arial MT"/>
              </a:rPr>
              <a:t> </a:t>
            </a:r>
            <a:r>
              <a:rPr sz="2800" dirty="0">
                <a:solidFill>
                  <a:srgbClr val="FFFFFF"/>
                </a:solidFill>
                <a:latin typeface="Arial MT"/>
                <a:cs typeface="Arial MT"/>
              </a:rPr>
              <a:t>and irregular</a:t>
            </a:r>
            <a:r>
              <a:rPr sz="2800" spc="5" dirty="0">
                <a:solidFill>
                  <a:srgbClr val="FFFFFF"/>
                </a:solidFill>
                <a:latin typeface="Arial MT"/>
                <a:cs typeface="Arial MT"/>
              </a:rPr>
              <a:t> </a:t>
            </a:r>
            <a:r>
              <a:rPr sz="2800" spc="-5" dirty="0">
                <a:solidFill>
                  <a:srgbClr val="FFFFFF"/>
                </a:solidFill>
                <a:latin typeface="Arial MT"/>
                <a:cs typeface="Arial MT"/>
              </a:rPr>
              <a:t>light</a:t>
            </a:r>
            <a:r>
              <a:rPr sz="2800" spc="-20" dirty="0">
                <a:solidFill>
                  <a:srgbClr val="FFFFFF"/>
                </a:solidFill>
                <a:latin typeface="Arial MT"/>
                <a:cs typeface="Arial MT"/>
              </a:rPr>
              <a:t> </a:t>
            </a:r>
            <a:r>
              <a:rPr sz="2800" dirty="0">
                <a:solidFill>
                  <a:srgbClr val="FFFFFF"/>
                </a:solidFill>
                <a:latin typeface="Arial MT"/>
                <a:cs typeface="Arial MT"/>
              </a:rPr>
              <a:t>curves.</a:t>
            </a:r>
            <a:endParaRPr sz="2800">
              <a:latin typeface="Arial MT"/>
              <a:cs typeface="Arial MT"/>
            </a:endParaRPr>
          </a:p>
          <a:p>
            <a:pPr marL="293370" marR="5080" indent="-281305">
              <a:lnSpc>
                <a:spcPct val="120000"/>
              </a:lnSpc>
              <a:buChar char="•"/>
              <a:tabLst>
                <a:tab pos="292735" algn="l"/>
                <a:tab pos="294005" algn="l"/>
              </a:tabLst>
            </a:pPr>
            <a:r>
              <a:rPr sz="2800" spc="-5" dirty="0">
                <a:solidFill>
                  <a:srgbClr val="FFFFFF"/>
                </a:solidFill>
                <a:latin typeface="Arial MT"/>
                <a:cs typeface="Arial MT"/>
              </a:rPr>
              <a:t>A</a:t>
            </a:r>
            <a:r>
              <a:rPr sz="2800" spc="40" dirty="0">
                <a:solidFill>
                  <a:srgbClr val="FFFFFF"/>
                </a:solidFill>
                <a:latin typeface="Arial MT"/>
                <a:cs typeface="Arial MT"/>
              </a:rPr>
              <a:t> </a:t>
            </a:r>
            <a:r>
              <a:rPr sz="2800" dirty="0">
                <a:solidFill>
                  <a:srgbClr val="FFFFFF"/>
                </a:solidFill>
                <a:latin typeface="Arial MT"/>
                <a:cs typeface="Arial MT"/>
              </a:rPr>
              <a:t>typical</a:t>
            </a:r>
            <a:r>
              <a:rPr sz="2800" spc="40" dirty="0">
                <a:solidFill>
                  <a:srgbClr val="FFFFFF"/>
                </a:solidFill>
                <a:latin typeface="Arial MT"/>
                <a:cs typeface="Arial MT"/>
              </a:rPr>
              <a:t> </a:t>
            </a:r>
            <a:r>
              <a:rPr sz="2800" spc="-5" dirty="0">
                <a:solidFill>
                  <a:srgbClr val="FFFFFF"/>
                </a:solidFill>
                <a:latin typeface="Arial MT"/>
                <a:cs typeface="Arial MT"/>
              </a:rPr>
              <a:t>T-Tauri</a:t>
            </a:r>
            <a:r>
              <a:rPr sz="2800" spc="70" dirty="0">
                <a:solidFill>
                  <a:srgbClr val="FFFFFF"/>
                </a:solidFill>
                <a:latin typeface="Arial MT"/>
                <a:cs typeface="Arial MT"/>
              </a:rPr>
              <a:t> </a:t>
            </a:r>
            <a:r>
              <a:rPr sz="2800" dirty="0">
                <a:solidFill>
                  <a:srgbClr val="FFFFFF"/>
                </a:solidFill>
                <a:latin typeface="Arial MT"/>
                <a:cs typeface="Arial MT"/>
              </a:rPr>
              <a:t>star</a:t>
            </a:r>
            <a:r>
              <a:rPr sz="2800" spc="40" dirty="0">
                <a:solidFill>
                  <a:srgbClr val="FFFFFF"/>
                </a:solidFill>
                <a:latin typeface="Arial MT"/>
                <a:cs typeface="Arial MT"/>
              </a:rPr>
              <a:t> </a:t>
            </a:r>
            <a:r>
              <a:rPr sz="2800" spc="-5" dirty="0">
                <a:solidFill>
                  <a:srgbClr val="FFFFFF"/>
                </a:solidFill>
                <a:latin typeface="Arial MT"/>
                <a:cs typeface="Arial MT"/>
              </a:rPr>
              <a:t>can</a:t>
            </a:r>
            <a:r>
              <a:rPr sz="2800" spc="40" dirty="0">
                <a:solidFill>
                  <a:srgbClr val="FFFFFF"/>
                </a:solidFill>
                <a:latin typeface="Arial MT"/>
                <a:cs typeface="Arial MT"/>
              </a:rPr>
              <a:t> </a:t>
            </a:r>
            <a:r>
              <a:rPr sz="2800" dirty="0">
                <a:solidFill>
                  <a:srgbClr val="FFFFFF"/>
                </a:solidFill>
                <a:latin typeface="Arial MT"/>
                <a:cs typeface="Arial MT"/>
              </a:rPr>
              <a:t>lose</a:t>
            </a:r>
            <a:r>
              <a:rPr sz="2800" spc="45" dirty="0">
                <a:solidFill>
                  <a:srgbClr val="FFFFFF"/>
                </a:solidFill>
                <a:latin typeface="Arial MT"/>
                <a:cs typeface="Arial MT"/>
              </a:rPr>
              <a:t> </a:t>
            </a:r>
            <a:r>
              <a:rPr sz="2800" dirty="0">
                <a:solidFill>
                  <a:srgbClr val="FFFFFF"/>
                </a:solidFill>
                <a:latin typeface="Arial MT"/>
                <a:cs typeface="Arial MT"/>
              </a:rPr>
              <a:t>upto</a:t>
            </a:r>
            <a:r>
              <a:rPr sz="2800" spc="45" dirty="0">
                <a:solidFill>
                  <a:srgbClr val="FFFFFF"/>
                </a:solidFill>
                <a:latin typeface="Arial MT"/>
                <a:cs typeface="Arial MT"/>
              </a:rPr>
              <a:t> </a:t>
            </a:r>
            <a:r>
              <a:rPr sz="2800" dirty="0">
                <a:solidFill>
                  <a:srgbClr val="FFFFFF"/>
                </a:solidFill>
                <a:latin typeface="Arial MT"/>
                <a:cs typeface="Arial MT"/>
              </a:rPr>
              <a:t>50%</a:t>
            </a:r>
            <a:r>
              <a:rPr sz="2800" spc="45" dirty="0">
                <a:solidFill>
                  <a:srgbClr val="FFFFFF"/>
                </a:solidFill>
                <a:latin typeface="Arial MT"/>
                <a:cs typeface="Arial MT"/>
              </a:rPr>
              <a:t> </a:t>
            </a:r>
            <a:r>
              <a:rPr sz="2800" spc="-5" dirty="0">
                <a:solidFill>
                  <a:srgbClr val="FFFFFF"/>
                </a:solidFill>
                <a:latin typeface="Arial MT"/>
                <a:cs typeface="Arial MT"/>
              </a:rPr>
              <a:t>of</a:t>
            </a:r>
            <a:r>
              <a:rPr sz="2800" spc="40" dirty="0">
                <a:solidFill>
                  <a:srgbClr val="FFFFFF"/>
                </a:solidFill>
                <a:latin typeface="Arial MT"/>
                <a:cs typeface="Arial MT"/>
              </a:rPr>
              <a:t> </a:t>
            </a:r>
            <a:r>
              <a:rPr sz="2800" dirty="0">
                <a:solidFill>
                  <a:srgbClr val="FFFFFF"/>
                </a:solidFill>
                <a:latin typeface="Arial MT"/>
                <a:cs typeface="Arial MT"/>
              </a:rPr>
              <a:t>its</a:t>
            </a:r>
            <a:r>
              <a:rPr sz="2800" spc="40" dirty="0">
                <a:solidFill>
                  <a:srgbClr val="FFFFFF"/>
                </a:solidFill>
                <a:latin typeface="Arial MT"/>
                <a:cs typeface="Arial MT"/>
              </a:rPr>
              <a:t> </a:t>
            </a:r>
            <a:r>
              <a:rPr sz="2800" spc="-5" dirty="0">
                <a:solidFill>
                  <a:srgbClr val="FFFFFF"/>
                </a:solidFill>
                <a:latin typeface="Arial MT"/>
                <a:cs typeface="Arial MT"/>
              </a:rPr>
              <a:t>mass</a:t>
            </a:r>
            <a:r>
              <a:rPr sz="2800" spc="50" dirty="0">
                <a:solidFill>
                  <a:srgbClr val="FFFFFF"/>
                </a:solidFill>
                <a:latin typeface="Arial MT"/>
                <a:cs typeface="Arial MT"/>
              </a:rPr>
              <a:t> </a:t>
            </a:r>
            <a:r>
              <a:rPr sz="2800" spc="-5" dirty="0">
                <a:solidFill>
                  <a:srgbClr val="FFFFFF"/>
                </a:solidFill>
                <a:latin typeface="Arial MT"/>
                <a:cs typeface="Arial MT"/>
              </a:rPr>
              <a:t>before</a:t>
            </a:r>
            <a:r>
              <a:rPr sz="2800" spc="45" dirty="0">
                <a:solidFill>
                  <a:srgbClr val="FFFFFF"/>
                </a:solidFill>
                <a:latin typeface="Arial MT"/>
                <a:cs typeface="Arial MT"/>
              </a:rPr>
              <a:t> </a:t>
            </a:r>
            <a:r>
              <a:rPr sz="2800" dirty="0">
                <a:solidFill>
                  <a:srgbClr val="FFFFFF"/>
                </a:solidFill>
                <a:latin typeface="Arial MT"/>
                <a:cs typeface="Arial MT"/>
              </a:rPr>
              <a:t>settling </a:t>
            </a:r>
            <a:r>
              <a:rPr sz="2800" spc="5" dirty="0">
                <a:solidFill>
                  <a:srgbClr val="FFFFFF"/>
                </a:solidFill>
                <a:latin typeface="Arial MT"/>
                <a:cs typeface="Arial MT"/>
              </a:rPr>
              <a:t> </a:t>
            </a:r>
            <a:r>
              <a:rPr sz="2800" spc="-5" dirty="0">
                <a:solidFill>
                  <a:srgbClr val="FFFFFF"/>
                </a:solidFill>
                <a:latin typeface="Arial MT"/>
                <a:cs typeface="Arial MT"/>
              </a:rPr>
              <a:t>as a</a:t>
            </a:r>
            <a:r>
              <a:rPr sz="2800" dirty="0">
                <a:solidFill>
                  <a:srgbClr val="FFFFFF"/>
                </a:solidFill>
                <a:latin typeface="Arial MT"/>
                <a:cs typeface="Arial MT"/>
              </a:rPr>
              <a:t> </a:t>
            </a:r>
            <a:r>
              <a:rPr sz="2800" spc="-5" dirty="0">
                <a:solidFill>
                  <a:srgbClr val="FFFFFF"/>
                </a:solidFill>
                <a:latin typeface="Arial MT"/>
                <a:cs typeface="Arial MT"/>
              </a:rPr>
              <a:t>main</a:t>
            </a:r>
            <a:r>
              <a:rPr sz="2800" spc="20" dirty="0">
                <a:solidFill>
                  <a:srgbClr val="FFFFFF"/>
                </a:solidFill>
                <a:latin typeface="Arial MT"/>
                <a:cs typeface="Arial MT"/>
              </a:rPr>
              <a:t> </a:t>
            </a:r>
            <a:r>
              <a:rPr sz="2800" spc="-5" dirty="0">
                <a:solidFill>
                  <a:srgbClr val="FFFFFF"/>
                </a:solidFill>
                <a:latin typeface="Arial MT"/>
                <a:cs typeface="Arial MT"/>
              </a:rPr>
              <a:t>sequence</a:t>
            </a:r>
            <a:r>
              <a:rPr sz="2800" spc="10" dirty="0">
                <a:solidFill>
                  <a:srgbClr val="FFFFFF"/>
                </a:solidFill>
                <a:latin typeface="Arial MT"/>
                <a:cs typeface="Arial MT"/>
              </a:rPr>
              <a:t> </a:t>
            </a:r>
            <a:r>
              <a:rPr sz="2800" dirty="0">
                <a:solidFill>
                  <a:srgbClr val="FFFFFF"/>
                </a:solidFill>
                <a:latin typeface="Arial MT"/>
                <a:cs typeface="Arial MT"/>
              </a:rPr>
              <a:t>star.</a:t>
            </a:r>
            <a:r>
              <a:rPr sz="2800" spc="5" dirty="0">
                <a:solidFill>
                  <a:srgbClr val="FFFFFF"/>
                </a:solidFill>
                <a:latin typeface="Arial MT"/>
                <a:cs typeface="Arial MT"/>
              </a:rPr>
              <a:t> </a:t>
            </a:r>
            <a:r>
              <a:rPr sz="2800" spc="-5" dirty="0">
                <a:solidFill>
                  <a:srgbClr val="FFFFFF"/>
                </a:solidFill>
                <a:latin typeface="Arial MT"/>
                <a:cs typeface="Arial MT"/>
              </a:rPr>
              <a:t>Hence,</a:t>
            </a:r>
            <a:r>
              <a:rPr sz="2800" spc="5" dirty="0">
                <a:solidFill>
                  <a:srgbClr val="FFFFFF"/>
                </a:solidFill>
                <a:latin typeface="Arial MT"/>
                <a:cs typeface="Arial MT"/>
              </a:rPr>
              <a:t> </a:t>
            </a:r>
            <a:r>
              <a:rPr sz="2800" dirty="0">
                <a:solidFill>
                  <a:srgbClr val="FFFFFF"/>
                </a:solidFill>
                <a:latin typeface="Arial MT"/>
                <a:cs typeface="Arial MT"/>
              </a:rPr>
              <a:t>it’s</a:t>
            </a:r>
            <a:r>
              <a:rPr sz="2800" spc="-5" dirty="0">
                <a:solidFill>
                  <a:srgbClr val="FFFFFF"/>
                </a:solidFill>
                <a:latin typeface="Arial MT"/>
                <a:cs typeface="Arial MT"/>
              </a:rPr>
              <a:t> also</a:t>
            </a:r>
            <a:r>
              <a:rPr sz="2800" spc="10" dirty="0">
                <a:solidFill>
                  <a:srgbClr val="FFFFFF"/>
                </a:solidFill>
                <a:latin typeface="Arial MT"/>
                <a:cs typeface="Arial MT"/>
              </a:rPr>
              <a:t> </a:t>
            </a:r>
            <a:r>
              <a:rPr sz="2800" spc="-5" dirty="0">
                <a:solidFill>
                  <a:srgbClr val="FFFFFF"/>
                </a:solidFill>
                <a:latin typeface="Arial MT"/>
                <a:cs typeface="Arial MT"/>
              </a:rPr>
              <a:t>called</a:t>
            </a:r>
            <a:r>
              <a:rPr sz="2800" spc="65" dirty="0">
                <a:solidFill>
                  <a:srgbClr val="FFFFFF"/>
                </a:solidFill>
                <a:latin typeface="Arial MT"/>
                <a:cs typeface="Arial MT"/>
              </a:rPr>
              <a:t> </a:t>
            </a:r>
            <a:r>
              <a:rPr sz="2800" b="1" spc="-5" dirty="0">
                <a:solidFill>
                  <a:srgbClr val="FFFFFF"/>
                </a:solidFill>
                <a:latin typeface="Arial"/>
                <a:cs typeface="Arial"/>
              </a:rPr>
              <a:t>pre-main</a:t>
            </a:r>
            <a:r>
              <a:rPr sz="2800" b="1" spc="15" dirty="0">
                <a:solidFill>
                  <a:srgbClr val="FFFFFF"/>
                </a:solidFill>
                <a:latin typeface="Arial"/>
                <a:cs typeface="Arial"/>
              </a:rPr>
              <a:t> </a:t>
            </a:r>
            <a:r>
              <a:rPr sz="2800" b="1" spc="-5" dirty="0">
                <a:solidFill>
                  <a:srgbClr val="FFFFFF"/>
                </a:solidFill>
                <a:latin typeface="Arial"/>
                <a:cs typeface="Arial"/>
              </a:rPr>
              <a:t>sequence </a:t>
            </a:r>
            <a:r>
              <a:rPr sz="2800" b="1" spc="-765" dirty="0">
                <a:solidFill>
                  <a:srgbClr val="FFFFFF"/>
                </a:solidFill>
                <a:latin typeface="Arial"/>
                <a:cs typeface="Arial"/>
              </a:rPr>
              <a:t> </a:t>
            </a:r>
            <a:r>
              <a:rPr sz="2800" b="1" dirty="0">
                <a:solidFill>
                  <a:srgbClr val="FFFFFF"/>
                </a:solidFill>
                <a:latin typeface="Arial"/>
                <a:cs typeface="Arial"/>
              </a:rPr>
              <a:t>star.</a:t>
            </a:r>
            <a:endParaRPr sz="28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11400" y="445008"/>
            <a:ext cx="7251700" cy="5727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58311" y="0"/>
            <a:ext cx="5675376" cy="68579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101" y="2325446"/>
            <a:ext cx="9905365" cy="2159000"/>
          </a:xfrm>
          <a:prstGeom prst="rect">
            <a:avLst/>
          </a:prstGeom>
        </p:spPr>
        <p:txBody>
          <a:bodyPr vert="horz" wrap="square" lIns="0" tIns="12065" rIns="0" bIns="0" rtlCol="0">
            <a:spAutoFit/>
          </a:bodyPr>
          <a:lstStyle/>
          <a:p>
            <a:pPr marL="978535" marR="5080" indent="-966469">
              <a:lnSpc>
                <a:spcPct val="100000"/>
              </a:lnSpc>
              <a:spcBef>
                <a:spcPts val="95"/>
              </a:spcBef>
            </a:pPr>
            <a:r>
              <a:rPr sz="7000" u="none" spc="-5" dirty="0"/>
              <a:t>SUPERNOVA</a:t>
            </a:r>
            <a:r>
              <a:rPr sz="7000" u="none" spc="-20" dirty="0"/>
              <a:t> </a:t>
            </a:r>
            <a:r>
              <a:rPr sz="7000" u="none" spc="-5" dirty="0"/>
              <a:t>INDUCED </a:t>
            </a:r>
            <a:r>
              <a:rPr sz="7000" u="none" spc="-1930" dirty="0"/>
              <a:t> </a:t>
            </a:r>
            <a:r>
              <a:rPr sz="7000" u="none" spc="-5" dirty="0"/>
              <a:t>STAR</a:t>
            </a:r>
            <a:r>
              <a:rPr sz="7000" u="none" spc="5" dirty="0"/>
              <a:t> </a:t>
            </a:r>
            <a:r>
              <a:rPr sz="7000" u="none" spc="-5" dirty="0"/>
              <a:t>FORMATION</a:t>
            </a:r>
            <a:endParaRPr sz="7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2304" y="0"/>
            <a:ext cx="7327392" cy="68579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91" y="0"/>
            <a:ext cx="12179807" cy="68579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
        <p:nvSpPr>
          <p:cNvPr id="3" name="object 3"/>
          <p:cNvSpPr txBox="1">
            <a:spLocks noGrp="1"/>
          </p:cNvSpPr>
          <p:nvPr>
            <p:ph type="title"/>
          </p:nvPr>
        </p:nvSpPr>
        <p:spPr>
          <a:xfrm>
            <a:off x="1405508" y="2879547"/>
            <a:ext cx="9381490" cy="1062990"/>
          </a:xfrm>
          <a:prstGeom prst="rect">
            <a:avLst/>
          </a:prstGeom>
        </p:spPr>
        <p:txBody>
          <a:bodyPr vert="horz" wrap="square" lIns="0" tIns="13335" rIns="0" bIns="0" rtlCol="0">
            <a:spAutoFit/>
          </a:bodyPr>
          <a:lstStyle/>
          <a:p>
            <a:pPr marL="12700">
              <a:lnSpc>
                <a:spcPct val="100000"/>
              </a:lnSpc>
              <a:spcBef>
                <a:spcPts val="105"/>
              </a:spcBef>
            </a:pPr>
            <a:r>
              <a:rPr sz="6800" u="none" dirty="0"/>
              <a:t>THE</a:t>
            </a:r>
            <a:r>
              <a:rPr sz="6800" u="none" spc="-15" dirty="0"/>
              <a:t> </a:t>
            </a:r>
            <a:r>
              <a:rPr sz="6800" u="none" spc="-5" dirty="0"/>
              <a:t>BIRTH</a:t>
            </a:r>
            <a:r>
              <a:rPr sz="6800" u="none" spc="-15" dirty="0"/>
              <a:t> </a:t>
            </a:r>
            <a:r>
              <a:rPr sz="6800" u="none" spc="5" dirty="0"/>
              <a:t>OF</a:t>
            </a:r>
            <a:r>
              <a:rPr sz="6800" u="none" spc="-40" dirty="0"/>
              <a:t> </a:t>
            </a:r>
            <a:r>
              <a:rPr sz="6800" u="none" dirty="0"/>
              <a:t>A</a:t>
            </a:r>
            <a:r>
              <a:rPr sz="6800" u="none" spc="-15" dirty="0"/>
              <a:t> </a:t>
            </a:r>
            <a:r>
              <a:rPr sz="6800" u="none" spc="-5" dirty="0"/>
              <a:t>STAR</a:t>
            </a:r>
            <a:endParaRPr sz="6800"/>
          </a:p>
        </p:txBody>
      </p:sp>
      <p:sp>
        <p:nvSpPr>
          <p:cNvPr id="4" name="object 4"/>
          <p:cNvSpPr/>
          <p:nvPr/>
        </p:nvSpPr>
        <p:spPr>
          <a:xfrm>
            <a:off x="1418082" y="3847465"/>
            <a:ext cx="9354820" cy="64135"/>
          </a:xfrm>
          <a:custGeom>
            <a:avLst/>
            <a:gdLst/>
            <a:ahLst/>
            <a:cxnLst/>
            <a:rect l="l" t="t" r="r" b="b"/>
            <a:pathLst>
              <a:path w="9354820" h="64135">
                <a:moveTo>
                  <a:pt x="9354312" y="0"/>
                </a:moveTo>
                <a:lnTo>
                  <a:pt x="0" y="0"/>
                </a:lnTo>
                <a:lnTo>
                  <a:pt x="0" y="64008"/>
                </a:lnTo>
                <a:lnTo>
                  <a:pt x="9354312" y="64008"/>
                </a:lnTo>
                <a:lnTo>
                  <a:pt x="9354312" y="0"/>
                </a:lnTo>
                <a:close/>
              </a:path>
            </a:pathLst>
          </a:custGeom>
          <a:solidFill>
            <a:srgbClr val="FFFFFF"/>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7494A7-B378-4E55-A884-D524CDB1E191}"/>
              </a:ext>
            </a:extLst>
          </p:cNvPr>
          <p:cNvSpPr/>
          <p:nvPr/>
        </p:nvSpPr>
        <p:spPr>
          <a:xfrm>
            <a:off x="457200" y="1524000"/>
            <a:ext cx="11277600" cy="1938992"/>
          </a:xfrm>
          <a:prstGeom prst="rect">
            <a:avLst/>
          </a:prstGeom>
        </p:spPr>
        <p:txBody>
          <a:bodyPr wrap="square">
            <a:spAutoFit/>
          </a:bodyPr>
          <a:lstStyle/>
          <a:p>
            <a:r>
              <a:rPr lang="en-GB" sz="2400" b="1" dirty="0"/>
              <a:t>For most of their lives, stars live on the main sequence on the H-R diagram. We would, therefore, like to know:</a:t>
            </a:r>
          </a:p>
          <a:p>
            <a:r>
              <a:rPr lang="en-GB" sz="2400" b="1" dirty="0"/>
              <a:t> </a:t>
            </a:r>
            <a:r>
              <a:rPr lang="en-GB" sz="2400" b="1" dirty="0" err="1"/>
              <a:t>i</a:t>
            </a:r>
            <a:r>
              <a:rPr lang="en-GB" sz="2400" b="1" dirty="0"/>
              <a:t>) How long does a star live on the main sequence? </a:t>
            </a:r>
          </a:p>
          <a:p>
            <a:r>
              <a:rPr lang="en-GB" sz="2400" b="1" dirty="0"/>
              <a:t>ii) What happens in the core of a star while it is on the main sequence and </a:t>
            </a:r>
          </a:p>
          <a:p>
            <a:r>
              <a:rPr lang="en-GB" sz="2400" b="1" dirty="0"/>
              <a:t>when it departs from the main sequence?</a:t>
            </a:r>
            <a:endParaRPr lang="en-AE" sz="2400" b="1" dirty="0"/>
          </a:p>
        </p:txBody>
      </p:sp>
      <p:sp>
        <p:nvSpPr>
          <p:cNvPr id="3" name="Rectangle 2">
            <a:extLst>
              <a:ext uri="{FF2B5EF4-FFF2-40B4-BE49-F238E27FC236}">
                <a16:creationId xmlns:a16="http://schemas.microsoft.com/office/drawing/2014/main" id="{67975A2F-7D9C-4A38-8DCA-24CFD413CBFA}"/>
              </a:ext>
            </a:extLst>
          </p:cNvPr>
          <p:cNvSpPr/>
          <p:nvPr/>
        </p:nvSpPr>
        <p:spPr>
          <a:xfrm>
            <a:off x="3657600" y="533400"/>
            <a:ext cx="5698996" cy="584775"/>
          </a:xfrm>
          <a:prstGeom prst="rect">
            <a:avLst/>
          </a:prstGeom>
        </p:spPr>
        <p:txBody>
          <a:bodyPr wrap="none">
            <a:spAutoFit/>
          </a:bodyPr>
          <a:lstStyle/>
          <a:p>
            <a:r>
              <a:rPr lang="en-GB" sz="3200" b="1" dirty="0"/>
              <a:t>Evolution on the Main Sequence</a:t>
            </a:r>
            <a:endParaRPr lang="en-AE" sz="3200" b="1" dirty="0"/>
          </a:p>
        </p:txBody>
      </p:sp>
    </p:spTree>
    <p:extLst>
      <p:ext uri="{BB962C8B-B14F-4D97-AF65-F5344CB8AC3E}">
        <p14:creationId xmlns:p14="http://schemas.microsoft.com/office/powerpoint/2010/main" val="708677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0F01C5-511B-46B5-A25C-6B0F02B549D9}"/>
              </a:ext>
            </a:extLst>
          </p:cNvPr>
          <p:cNvSpPr/>
          <p:nvPr/>
        </p:nvSpPr>
        <p:spPr>
          <a:xfrm>
            <a:off x="838200" y="609600"/>
            <a:ext cx="10591800" cy="5632311"/>
          </a:xfrm>
          <a:prstGeom prst="rect">
            <a:avLst/>
          </a:prstGeom>
        </p:spPr>
        <p:txBody>
          <a:bodyPr wrap="square">
            <a:spAutoFit/>
          </a:bodyPr>
          <a:lstStyle/>
          <a:p>
            <a:r>
              <a:rPr lang="en-GB" sz="2400" b="1" dirty="0"/>
              <a:t>When a star arrives on the main sequence, it is said to have been born. That is why the main sequence is called </a:t>
            </a:r>
            <a:r>
              <a:rPr lang="en-GB" sz="2400" b="1" dirty="0">
                <a:highlight>
                  <a:srgbClr val="FF00FF"/>
                </a:highlight>
              </a:rPr>
              <a:t>zero-age main sequence (ZAMS</a:t>
            </a:r>
            <a:r>
              <a:rPr lang="en-GB" sz="2400" b="1" dirty="0"/>
              <a:t>). While the star is on the main sequence, it burns hydrogen either through pp-chain or through CN-cycle. There is little change in its luminosity. The best example of the main sequence star is the Sun. It is known that the luminosity of the Sun has not changed much during its lifetime of 5 billion years</a:t>
            </a:r>
          </a:p>
          <a:p>
            <a:endParaRPr lang="en-GB" sz="2400" b="1" dirty="0"/>
          </a:p>
          <a:p>
            <a:endParaRPr lang="en-GB" sz="2400" b="1" dirty="0"/>
          </a:p>
          <a:p>
            <a:pPr marL="342900" indent="-342900">
              <a:buFont typeface="Arial" panose="020B0604020202020204" pitchFamily="34" charset="0"/>
              <a:buChar char="•"/>
            </a:pPr>
            <a:r>
              <a:rPr lang="en-GB" sz="2400" dirty="0"/>
              <a:t>The atomic weights of hydrogen and helium are 1.0079 and 4.0026, respectively. In the fusion reaction converting hydrogen into helium, one gram of hydrogen produces about one gram of helium and approximately 6 × 10^18 ergs energy is released. Given that the luminosity of the Sun is 4 × 10^33 erg s −1 and its estimated age is 5 × 10^9 years, show that only about 5% of its mass has been converted into helium. Take the solar mass as 2 × 10^30 kg. </a:t>
            </a:r>
            <a:endParaRPr lang="en-GB" sz="2400" b="1" dirty="0"/>
          </a:p>
          <a:p>
            <a:endParaRPr lang="en-GB" sz="2400" dirty="0">
              <a:highlight>
                <a:srgbClr val="FF00FF"/>
              </a:highlight>
            </a:endParaRPr>
          </a:p>
        </p:txBody>
      </p:sp>
    </p:spTree>
    <p:extLst>
      <p:ext uri="{BB962C8B-B14F-4D97-AF65-F5344CB8AC3E}">
        <p14:creationId xmlns:p14="http://schemas.microsoft.com/office/powerpoint/2010/main" val="208999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6534C-1E55-4608-930B-51D3D613142C}"/>
              </a:ext>
            </a:extLst>
          </p:cNvPr>
          <p:cNvSpPr/>
          <p:nvPr/>
        </p:nvSpPr>
        <p:spPr>
          <a:xfrm>
            <a:off x="533400" y="751344"/>
            <a:ext cx="11353800" cy="5262979"/>
          </a:xfrm>
          <a:prstGeom prst="rect">
            <a:avLst/>
          </a:prstGeom>
        </p:spPr>
        <p:txBody>
          <a:bodyPr wrap="square">
            <a:spAutoFit/>
          </a:bodyPr>
          <a:lstStyle/>
          <a:p>
            <a:r>
              <a:rPr lang="en-GB" sz="2400" dirty="0">
                <a:highlight>
                  <a:srgbClr val="FFFF00"/>
                </a:highlight>
              </a:rPr>
              <a:t>How long does a star live on the main sequence?</a:t>
            </a:r>
          </a:p>
          <a:p>
            <a:endParaRPr lang="en-GB" sz="2400" b="1" dirty="0">
              <a:highlight>
                <a:srgbClr val="FF00FF"/>
              </a:highlight>
            </a:endParaRPr>
          </a:p>
          <a:p>
            <a:r>
              <a:rPr lang="en-GB" sz="2400" b="1" dirty="0"/>
              <a:t> The relation between luminosity (L) and mass (M) of a main sequence</a:t>
            </a:r>
          </a:p>
          <a:p>
            <a:r>
              <a:rPr lang="en-GB" sz="2400" b="1" dirty="0"/>
              <a:t>star is given by:</a:t>
            </a:r>
          </a:p>
          <a:p>
            <a:r>
              <a:rPr lang="en-GB" sz="2400" b="1" dirty="0"/>
              <a:t>L ∝ M ^ 3.5 </a:t>
            </a:r>
          </a:p>
          <a:p>
            <a:r>
              <a:rPr lang="en-GB" sz="2400" b="1" dirty="0"/>
              <a:t>Since luminosity is the energy radiated by a star per second and M is its total mass</a:t>
            </a:r>
          </a:p>
          <a:p>
            <a:r>
              <a:rPr lang="en-GB" sz="2400" b="1" dirty="0"/>
              <a:t>which can be converted into energy, the time for which it will stay on the main</a:t>
            </a:r>
          </a:p>
          <a:p>
            <a:r>
              <a:rPr lang="en-GB" sz="2400" b="1" dirty="0"/>
              <a:t>sequence can be written as:</a:t>
            </a:r>
          </a:p>
          <a:p>
            <a:r>
              <a:rPr lang="en-GB" sz="2400" b="1" dirty="0"/>
              <a:t>τ ≈ M / L</a:t>
            </a:r>
          </a:p>
          <a:p>
            <a:r>
              <a:rPr lang="en-GB" sz="2400" b="1" dirty="0"/>
              <a:t>From </a:t>
            </a:r>
            <a:r>
              <a:rPr lang="en-GB" sz="2400" b="1" dirty="0" err="1"/>
              <a:t>Eqs</a:t>
            </a:r>
            <a:r>
              <a:rPr lang="en-GB" sz="2400" b="1" dirty="0"/>
              <a:t>., we can write:</a:t>
            </a:r>
          </a:p>
          <a:p>
            <a:r>
              <a:rPr lang="en-GB" sz="2400" b="1" dirty="0"/>
              <a:t>τ ∝ M ^−2.5 </a:t>
            </a:r>
          </a:p>
          <a:p>
            <a:r>
              <a:rPr lang="en-GB" sz="2400" b="1" dirty="0"/>
              <a:t>The constant of proportionality is determined by the expected lifetime of the Sun.</a:t>
            </a:r>
          </a:p>
          <a:p>
            <a:r>
              <a:rPr lang="en-GB" sz="2400" b="1" dirty="0"/>
              <a:t>Eq.  shows that the more massive a star is, the shorter is its life on the main</a:t>
            </a:r>
          </a:p>
          <a:p>
            <a:r>
              <a:rPr lang="en-GB" sz="2400" b="1" dirty="0"/>
              <a:t>sequence. </a:t>
            </a:r>
            <a:endParaRPr lang="en-AE" sz="2400" b="1" dirty="0">
              <a:highlight>
                <a:srgbClr val="FF00FF"/>
              </a:highlight>
            </a:endParaRPr>
          </a:p>
        </p:txBody>
      </p:sp>
    </p:spTree>
    <p:extLst>
      <p:ext uri="{BB962C8B-B14F-4D97-AF65-F5344CB8AC3E}">
        <p14:creationId xmlns:p14="http://schemas.microsoft.com/office/powerpoint/2010/main" val="536218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7AA737-5FA6-46AF-9B9A-8F246B196396}"/>
              </a:ext>
            </a:extLst>
          </p:cNvPr>
          <p:cNvSpPr/>
          <p:nvPr/>
        </p:nvSpPr>
        <p:spPr>
          <a:xfrm>
            <a:off x="762000" y="609600"/>
            <a:ext cx="11582400" cy="830997"/>
          </a:xfrm>
          <a:prstGeom prst="rect">
            <a:avLst/>
          </a:prstGeom>
        </p:spPr>
        <p:txBody>
          <a:bodyPr wrap="square">
            <a:spAutoFit/>
          </a:bodyPr>
          <a:lstStyle/>
          <a:p>
            <a:pPr marL="342900" indent="-342900">
              <a:buFont typeface="Arial" panose="020B0604020202020204" pitchFamily="34" charset="0"/>
              <a:buChar char="•"/>
            </a:pPr>
            <a:r>
              <a:rPr lang="en-GB" sz="2400" dirty="0"/>
              <a:t>The estimated lifetime of the Sun on the main sequence is ~ 10^10 years. Calculate the main sequence lifetime of a star of mass (</a:t>
            </a:r>
            <a:r>
              <a:rPr lang="en-GB" sz="2400" dirty="0" err="1"/>
              <a:t>i</a:t>
            </a:r>
            <a:r>
              <a:rPr lang="en-GB" sz="2400" dirty="0"/>
              <a:t>) 10 MΘ and (ii) 0.5 MΘ</a:t>
            </a:r>
            <a:r>
              <a:rPr lang="en-GB" dirty="0"/>
              <a:t>. </a:t>
            </a:r>
            <a:endParaRPr lang="en-AE" dirty="0"/>
          </a:p>
        </p:txBody>
      </p:sp>
    </p:spTree>
    <p:extLst>
      <p:ext uri="{BB962C8B-B14F-4D97-AF65-F5344CB8AC3E}">
        <p14:creationId xmlns:p14="http://schemas.microsoft.com/office/powerpoint/2010/main" val="1902249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D8437A-C444-48B6-B960-4CD89B00728E}"/>
              </a:ext>
            </a:extLst>
          </p:cNvPr>
          <p:cNvSpPr/>
          <p:nvPr/>
        </p:nvSpPr>
        <p:spPr>
          <a:xfrm>
            <a:off x="609600" y="5410200"/>
            <a:ext cx="11201400" cy="646331"/>
          </a:xfrm>
          <a:prstGeom prst="rect">
            <a:avLst/>
          </a:prstGeom>
        </p:spPr>
        <p:txBody>
          <a:bodyPr wrap="square">
            <a:spAutoFit/>
          </a:bodyPr>
          <a:lstStyle/>
          <a:p>
            <a:r>
              <a:rPr lang="en-GB" dirty="0"/>
              <a:t> a star of mass 10 MΘ will stay on the main sequence for about 3 × 10^7 years and a star of mass 0.5 MΘ will stay on the main sequence for about 6 × 10^10 years. </a:t>
            </a:r>
            <a:endParaRPr lang="en-AE" dirty="0"/>
          </a:p>
        </p:txBody>
      </p:sp>
      <p:pic>
        <p:nvPicPr>
          <p:cNvPr id="3" name="Picture 2">
            <a:extLst>
              <a:ext uri="{FF2B5EF4-FFF2-40B4-BE49-F238E27FC236}">
                <a16:creationId xmlns:a16="http://schemas.microsoft.com/office/drawing/2014/main" id="{BB8EBDB1-F84A-4A53-8982-19AF52AD941C}"/>
              </a:ext>
            </a:extLst>
          </p:cNvPr>
          <p:cNvPicPr>
            <a:picLocks noChangeAspect="1"/>
          </p:cNvPicPr>
          <p:nvPr/>
        </p:nvPicPr>
        <p:blipFill>
          <a:blip r:embed="rId2"/>
          <a:stretch>
            <a:fillRect/>
          </a:stretch>
        </p:blipFill>
        <p:spPr>
          <a:xfrm>
            <a:off x="1600200" y="125857"/>
            <a:ext cx="8763000" cy="5284343"/>
          </a:xfrm>
          <a:prstGeom prst="rect">
            <a:avLst/>
          </a:prstGeom>
        </p:spPr>
      </p:pic>
    </p:spTree>
    <p:extLst>
      <p:ext uri="{BB962C8B-B14F-4D97-AF65-F5344CB8AC3E}">
        <p14:creationId xmlns:p14="http://schemas.microsoft.com/office/powerpoint/2010/main" val="3004694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201C34-BB25-41CE-86B7-2329682B0648}"/>
              </a:ext>
            </a:extLst>
          </p:cNvPr>
          <p:cNvSpPr/>
          <p:nvPr/>
        </p:nvSpPr>
        <p:spPr>
          <a:xfrm>
            <a:off x="685800" y="533400"/>
            <a:ext cx="10972800" cy="1261884"/>
          </a:xfrm>
          <a:prstGeom prst="rect">
            <a:avLst/>
          </a:prstGeom>
        </p:spPr>
        <p:txBody>
          <a:bodyPr wrap="square">
            <a:spAutoFit/>
          </a:bodyPr>
          <a:lstStyle/>
          <a:p>
            <a:r>
              <a:rPr lang="en-GB" sz="2000" b="1" dirty="0"/>
              <a:t>How come a more massive star which has more nuclear fuel has shorter lifetime on the main sequence?</a:t>
            </a:r>
          </a:p>
          <a:p>
            <a:endParaRPr lang="en-GB" dirty="0"/>
          </a:p>
          <a:p>
            <a:endParaRPr lang="en-AE" dirty="0"/>
          </a:p>
        </p:txBody>
      </p:sp>
      <p:sp>
        <p:nvSpPr>
          <p:cNvPr id="3" name="Rectangle 2">
            <a:extLst>
              <a:ext uri="{FF2B5EF4-FFF2-40B4-BE49-F238E27FC236}">
                <a16:creationId xmlns:a16="http://schemas.microsoft.com/office/drawing/2014/main" id="{837E87D2-B4EF-472E-862B-295F233E32B7}"/>
              </a:ext>
            </a:extLst>
          </p:cNvPr>
          <p:cNvSpPr/>
          <p:nvPr/>
        </p:nvSpPr>
        <p:spPr>
          <a:xfrm>
            <a:off x="685800" y="2133600"/>
            <a:ext cx="7970003" cy="369332"/>
          </a:xfrm>
          <a:prstGeom prst="rect">
            <a:avLst/>
          </a:prstGeom>
        </p:spPr>
        <p:txBody>
          <a:bodyPr wrap="square">
            <a:spAutoFit/>
          </a:bodyPr>
          <a:lstStyle/>
          <a:p>
            <a:r>
              <a:rPr lang="en-GB" dirty="0"/>
              <a:t>:</a:t>
            </a:r>
            <a:endParaRPr lang="en-AE" sz="2400" b="1" dirty="0">
              <a:highlight>
                <a:srgbClr val="FFFF00"/>
              </a:highlight>
            </a:endParaRPr>
          </a:p>
        </p:txBody>
      </p:sp>
    </p:spTree>
    <p:extLst>
      <p:ext uri="{BB962C8B-B14F-4D97-AF65-F5344CB8AC3E}">
        <p14:creationId xmlns:p14="http://schemas.microsoft.com/office/powerpoint/2010/main" val="2613054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8B495-CD1E-4601-A9C6-90E32319D883}"/>
              </a:ext>
            </a:extLst>
          </p:cNvPr>
          <p:cNvSpPr/>
          <p:nvPr/>
        </p:nvSpPr>
        <p:spPr>
          <a:xfrm>
            <a:off x="152400" y="1371600"/>
            <a:ext cx="8153400" cy="4093428"/>
          </a:xfrm>
          <a:prstGeom prst="rect">
            <a:avLst/>
          </a:prstGeom>
        </p:spPr>
        <p:txBody>
          <a:bodyPr wrap="square">
            <a:spAutoFit/>
          </a:bodyPr>
          <a:lstStyle/>
          <a:p>
            <a:r>
              <a:rPr lang="en-GB" sz="2000" b="1" dirty="0"/>
              <a:t>While a star is on the main sequence, its core becomes progressively richer in helium. When the core consists only of helium, no nuclear reaction takes place because the temperature is not high enough for the next stage of nuclear reactions. As a result, the pressure in the core decreases and the core must contract under its own weight. The gravitational energy released due to contraction raises the temperature of hydrogen in a thin shell around the core so much that it starts burning (Fig. 10.5). The helium made in the shell adds to the mass of the core whose contraction is accelerated. The energy produced in the shell and the gravitational energy due to the contracting core push out the envelope of the star due to radiation pressure. As a result, the star expands in size. Its surface becomes cooler but its luminosity increases enormously because of increased surface area. It becomes a giant star. </a:t>
            </a:r>
            <a:endParaRPr lang="en-AE" sz="2000" b="1" dirty="0"/>
          </a:p>
        </p:txBody>
      </p:sp>
      <p:sp>
        <p:nvSpPr>
          <p:cNvPr id="3" name="Rectangle 2">
            <a:extLst>
              <a:ext uri="{FF2B5EF4-FFF2-40B4-BE49-F238E27FC236}">
                <a16:creationId xmlns:a16="http://schemas.microsoft.com/office/drawing/2014/main" id="{4C8FD575-7B22-4FCA-AFBE-665F2212610D}"/>
              </a:ext>
            </a:extLst>
          </p:cNvPr>
          <p:cNvSpPr/>
          <p:nvPr/>
        </p:nvSpPr>
        <p:spPr>
          <a:xfrm>
            <a:off x="1219200" y="457200"/>
            <a:ext cx="6718506" cy="461665"/>
          </a:xfrm>
          <a:prstGeom prst="rect">
            <a:avLst/>
          </a:prstGeom>
        </p:spPr>
        <p:txBody>
          <a:bodyPr wrap="none">
            <a:spAutoFit/>
          </a:bodyPr>
          <a:lstStyle/>
          <a:p>
            <a:r>
              <a:rPr lang="en-GB" sz="2400" b="1" dirty="0">
                <a:highlight>
                  <a:srgbClr val="FFFF00"/>
                </a:highlight>
              </a:rPr>
              <a:t>How does the core of a main sequence star evolve?</a:t>
            </a:r>
            <a:endParaRPr lang="en-AE" sz="2400" dirty="0"/>
          </a:p>
        </p:txBody>
      </p:sp>
      <p:pic>
        <p:nvPicPr>
          <p:cNvPr id="4" name="Picture 3">
            <a:extLst>
              <a:ext uri="{FF2B5EF4-FFF2-40B4-BE49-F238E27FC236}">
                <a16:creationId xmlns:a16="http://schemas.microsoft.com/office/drawing/2014/main" id="{1791CFBA-6480-44A2-AFE4-B8D3B55FE939}"/>
              </a:ext>
            </a:extLst>
          </p:cNvPr>
          <p:cNvPicPr>
            <a:picLocks noChangeAspect="1"/>
          </p:cNvPicPr>
          <p:nvPr/>
        </p:nvPicPr>
        <p:blipFill>
          <a:blip r:embed="rId2"/>
          <a:stretch>
            <a:fillRect/>
          </a:stretch>
        </p:blipFill>
        <p:spPr>
          <a:xfrm>
            <a:off x="8458200" y="1981200"/>
            <a:ext cx="3200400" cy="4134746"/>
          </a:xfrm>
          <a:prstGeom prst="rect">
            <a:avLst/>
          </a:prstGeom>
        </p:spPr>
      </p:pic>
    </p:spTree>
    <p:extLst>
      <p:ext uri="{BB962C8B-B14F-4D97-AF65-F5344CB8AC3E}">
        <p14:creationId xmlns:p14="http://schemas.microsoft.com/office/powerpoint/2010/main" val="426820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69E699-51E7-4531-A69F-694ED87A383F}"/>
              </a:ext>
            </a:extLst>
          </p:cNvPr>
          <p:cNvSpPr/>
          <p:nvPr/>
        </p:nvSpPr>
        <p:spPr>
          <a:xfrm>
            <a:off x="1080909" y="533400"/>
            <a:ext cx="5015091" cy="461665"/>
          </a:xfrm>
          <a:prstGeom prst="rect">
            <a:avLst/>
          </a:prstGeom>
        </p:spPr>
        <p:txBody>
          <a:bodyPr wrap="none">
            <a:spAutoFit/>
          </a:bodyPr>
          <a:lstStyle/>
          <a:p>
            <a:r>
              <a:rPr lang="en-GB" sz="2400" b="1" dirty="0">
                <a:highlight>
                  <a:srgbClr val="FFFF00"/>
                </a:highlight>
              </a:rPr>
              <a:t>Evolution beyond the Main Sequence </a:t>
            </a:r>
            <a:endParaRPr lang="en-AE" sz="2400" b="1" dirty="0">
              <a:highlight>
                <a:srgbClr val="FFFF00"/>
              </a:highlight>
            </a:endParaRPr>
          </a:p>
        </p:txBody>
      </p:sp>
      <p:sp>
        <p:nvSpPr>
          <p:cNvPr id="3" name="Rectangle 2">
            <a:extLst>
              <a:ext uri="{FF2B5EF4-FFF2-40B4-BE49-F238E27FC236}">
                <a16:creationId xmlns:a16="http://schemas.microsoft.com/office/drawing/2014/main" id="{AD70296F-4F69-4144-99DC-0B6ABEA3F397}"/>
              </a:ext>
            </a:extLst>
          </p:cNvPr>
          <p:cNvSpPr/>
          <p:nvPr/>
        </p:nvSpPr>
        <p:spPr>
          <a:xfrm>
            <a:off x="990600" y="1752601"/>
            <a:ext cx="10896600" cy="2677656"/>
          </a:xfrm>
          <a:prstGeom prst="rect">
            <a:avLst/>
          </a:prstGeom>
        </p:spPr>
        <p:txBody>
          <a:bodyPr wrap="square">
            <a:spAutoFit/>
          </a:bodyPr>
          <a:lstStyle/>
          <a:p>
            <a:r>
              <a:rPr lang="en-GB" sz="2400" dirty="0"/>
              <a:t>When a star leaves the main sequence, it becomes a giant star because of its increased size. Since the surface temperature of these stars is low, they appear red and are also known as </a:t>
            </a:r>
            <a:r>
              <a:rPr lang="en-GB" sz="2400" dirty="0">
                <a:highlight>
                  <a:srgbClr val="FFFF00"/>
                </a:highlight>
              </a:rPr>
              <a:t>red giant stars</a:t>
            </a:r>
            <a:r>
              <a:rPr lang="en-GB" sz="2400" dirty="0"/>
              <a:t>. The more massive (&gt; 10 MΘ) stars become so huge because of expansion that they are called supergiant stars. The time taken by a star to travel from the main sequence to the giant or supergiant branch is much shorter than its stay on the main sequence. The Sun will also become a giant star after about 5 billion years</a:t>
            </a:r>
            <a:endParaRPr lang="en-AE" sz="2400" dirty="0"/>
          </a:p>
        </p:txBody>
      </p:sp>
      <p:sp>
        <p:nvSpPr>
          <p:cNvPr id="4" name="Rectangle 3">
            <a:extLst>
              <a:ext uri="{FF2B5EF4-FFF2-40B4-BE49-F238E27FC236}">
                <a16:creationId xmlns:a16="http://schemas.microsoft.com/office/drawing/2014/main" id="{F2E0D799-607C-4988-80BA-EF52FF21DA82}"/>
              </a:ext>
            </a:extLst>
          </p:cNvPr>
          <p:cNvSpPr/>
          <p:nvPr/>
        </p:nvSpPr>
        <p:spPr>
          <a:xfrm>
            <a:off x="1080909" y="4724400"/>
            <a:ext cx="10577691" cy="1938992"/>
          </a:xfrm>
          <a:prstGeom prst="rect">
            <a:avLst/>
          </a:prstGeom>
        </p:spPr>
        <p:txBody>
          <a:bodyPr wrap="square">
            <a:spAutoFit/>
          </a:bodyPr>
          <a:lstStyle/>
          <a:p>
            <a:r>
              <a:rPr lang="en-GB" sz="2400" dirty="0"/>
              <a:t> cores of these stars continue to contract and their temperatures rise further. When the temperature of the core is about 2 × 10^8 K, triple α - reactions become possible. The energy released in these reactions builds up the pressure in the core and further contraction of the core is halted. Further details of evolution depend on the mass of the star.</a:t>
            </a:r>
            <a:endParaRPr lang="en-AE" sz="2400" dirty="0"/>
          </a:p>
        </p:txBody>
      </p:sp>
    </p:spTree>
    <p:extLst>
      <p:ext uri="{BB962C8B-B14F-4D97-AF65-F5344CB8AC3E}">
        <p14:creationId xmlns:p14="http://schemas.microsoft.com/office/powerpoint/2010/main" val="421207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328F1-91A8-44C6-8F95-44D274917EC4}"/>
              </a:ext>
            </a:extLst>
          </p:cNvPr>
          <p:cNvSpPr/>
          <p:nvPr/>
        </p:nvSpPr>
        <p:spPr>
          <a:xfrm>
            <a:off x="1143000" y="762000"/>
            <a:ext cx="10210800" cy="2308324"/>
          </a:xfrm>
          <a:prstGeom prst="rect">
            <a:avLst/>
          </a:prstGeom>
        </p:spPr>
        <p:txBody>
          <a:bodyPr wrap="square">
            <a:spAutoFit/>
          </a:bodyPr>
          <a:lstStyle/>
          <a:p>
            <a:r>
              <a:rPr lang="en-GB" b="1" dirty="0">
                <a:highlight>
                  <a:srgbClr val="FFFF00"/>
                </a:highlight>
              </a:rPr>
              <a:t>Mass of the star is ~ 1 MΘ</a:t>
            </a:r>
          </a:p>
          <a:p>
            <a:endParaRPr lang="en-GB" b="1" dirty="0">
              <a:highlight>
                <a:srgbClr val="FFFF00"/>
              </a:highlight>
            </a:endParaRPr>
          </a:p>
          <a:p>
            <a:endParaRPr lang="en-GB" b="1" dirty="0">
              <a:highlight>
                <a:srgbClr val="FFFF00"/>
              </a:highlight>
            </a:endParaRPr>
          </a:p>
          <a:p>
            <a:r>
              <a:rPr lang="en-GB" b="1" dirty="0"/>
              <a:t>If the mass of the star is approximately 1 MΘ, the helium burning is rather abrupt and a large amount of energy is suddenly released. This phenomenon is called </a:t>
            </a:r>
            <a:r>
              <a:rPr lang="en-GB" b="1" dirty="0">
                <a:highlight>
                  <a:srgbClr val="00FF00"/>
                </a:highlight>
              </a:rPr>
              <a:t>a helium flash</a:t>
            </a:r>
            <a:r>
              <a:rPr lang="en-GB" b="1" dirty="0"/>
              <a:t>. Several circumstances, some not yet completely understood, combine at this stage to force the star to throw away its outer envelope. The ejected matter surrounds the star. This object is called </a:t>
            </a:r>
            <a:r>
              <a:rPr lang="en-GB" b="1" dirty="0">
                <a:highlight>
                  <a:srgbClr val="FF00FF"/>
                </a:highlight>
              </a:rPr>
              <a:t>a planetary nebula </a:t>
            </a:r>
            <a:r>
              <a:rPr lang="en-GB" b="1" dirty="0"/>
              <a:t> In a small telescope, it</a:t>
            </a:r>
          </a:p>
          <a:p>
            <a:r>
              <a:rPr lang="en-GB" b="1" dirty="0"/>
              <a:t>appears like a planet, hence the name planetary nebula. </a:t>
            </a:r>
            <a:endParaRPr lang="en-AE" b="1" dirty="0">
              <a:highlight>
                <a:srgbClr val="FFFF00"/>
              </a:highlight>
            </a:endParaRPr>
          </a:p>
        </p:txBody>
      </p:sp>
      <p:pic>
        <p:nvPicPr>
          <p:cNvPr id="3" name="Picture 2">
            <a:extLst>
              <a:ext uri="{FF2B5EF4-FFF2-40B4-BE49-F238E27FC236}">
                <a16:creationId xmlns:a16="http://schemas.microsoft.com/office/drawing/2014/main" id="{9E888227-15EE-4614-95AE-AC697B4B34E0}"/>
              </a:ext>
            </a:extLst>
          </p:cNvPr>
          <p:cNvPicPr>
            <a:picLocks noChangeAspect="1"/>
          </p:cNvPicPr>
          <p:nvPr/>
        </p:nvPicPr>
        <p:blipFill>
          <a:blip r:embed="rId2"/>
          <a:stretch>
            <a:fillRect/>
          </a:stretch>
        </p:blipFill>
        <p:spPr>
          <a:xfrm>
            <a:off x="3962400" y="3200400"/>
            <a:ext cx="4419600" cy="3505200"/>
          </a:xfrm>
          <a:prstGeom prst="rect">
            <a:avLst/>
          </a:prstGeom>
        </p:spPr>
      </p:pic>
    </p:spTree>
    <p:extLst>
      <p:ext uri="{BB962C8B-B14F-4D97-AF65-F5344CB8AC3E}">
        <p14:creationId xmlns:p14="http://schemas.microsoft.com/office/powerpoint/2010/main" val="3708754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91C13A-2CCB-4941-9D8F-A2F7AE4400E5}"/>
              </a:ext>
            </a:extLst>
          </p:cNvPr>
          <p:cNvSpPr/>
          <p:nvPr/>
        </p:nvSpPr>
        <p:spPr>
          <a:xfrm>
            <a:off x="762000" y="335846"/>
            <a:ext cx="10972800" cy="6001643"/>
          </a:xfrm>
          <a:prstGeom prst="rect">
            <a:avLst/>
          </a:prstGeom>
        </p:spPr>
        <p:txBody>
          <a:bodyPr wrap="square">
            <a:spAutoFit/>
          </a:bodyPr>
          <a:lstStyle/>
          <a:p>
            <a:r>
              <a:rPr lang="en-GB" sz="2400" dirty="0"/>
              <a:t>Within a short time, the gas surrounding the star vanishes due to interaction with the interstellar medium. Simultaneously, the core again begins to contract and becomes very dense and the matter in the core becomes a </a:t>
            </a:r>
            <a:r>
              <a:rPr lang="en-GB" sz="2400" dirty="0">
                <a:highlight>
                  <a:srgbClr val="FFFF00"/>
                </a:highlight>
              </a:rPr>
              <a:t>degenerate gas</a:t>
            </a:r>
            <a:r>
              <a:rPr lang="en-GB" sz="2400" dirty="0"/>
              <a:t>. Degenerate gas is a particular configuration of a gas composed of fermions (electrons, neutrons, etc.) whose behaviour is regulated by a set of quantum mechanical laws, in particular, </a:t>
            </a:r>
            <a:r>
              <a:rPr lang="en-GB" sz="2400" dirty="0">
                <a:highlight>
                  <a:srgbClr val="FFFF00"/>
                </a:highlight>
              </a:rPr>
              <a:t>Pauli’s exclusion principle</a:t>
            </a:r>
            <a:r>
              <a:rPr lang="en-GB" sz="2400" dirty="0"/>
              <a:t>. This configuration of a gas is usually reached at high densities. Recall that according to Pauli’s exclusion principle, </a:t>
            </a:r>
            <a:r>
              <a:rPr lang="en-GB" sz="2400" dirty="0">
                <a:highlight>
                  <a:srgbClr val="00FF00"/>
                </a:highlight>
              </a:rPr>
              <a:t>no more than two fermions (of opposite spin) can occupy the same quantum state of a system</a:t>
            </a:r>
            <a:r>
              <a:rPr lang="en-GB" sz="2400" dirty="0"/>
              <a:t>. As the density of electrons in the core of a star increases in a fixed volume, these particles progressively fill the lower energy states. The additional electrons are forced to occupy states of higher and higher energy. This </a:t>
            </a:r>
            <a:r>
              <a:rPr lang="en-GB" sz="2400" dirty="0">
                <a:highlight>
                  <a:srgbClr val="00FFFF"/>
                </a:highlight>
              </a:rPr>
              <a:t>process of gradually filling in the higher-energy states increases the pressure of the electron gas</a:t>
            </a:r>
            <a:r>
              <a:rPr lang="en-GB" sz="2400" dirty="0"/>
              <a:t>. The pressure of the degenerate gas depends only on the density of the gas and is independent of its temperature. Since degeneracy occurs when the density is high, the pressure of the degenerate gas is high. The equation of state of such a gas is independent of temperature unlike the normal gas</a:t>
            </a:r>
            <a:endParaRPr lang="en-AE" sz="2400" dirty="0"/>
          </a:p>
        </p:txBody>
      </p:sp>
    </p:spTree>
    <p:extLst>
      <p:ext uri="{BB962C8B-B14F-4D97-AF65-F5344CB8AC3E}">
        <p14:creationId xmlns:p14="http://schemas.microsoft.com/office/powerpoint/2010/main" val="315361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2076" y="509396"/>
            <a:ext cx="6390005" cy="879475"/>
          </a:xfrm>
          <a:prstGeom prst="rect">
            <a:avLst/>
          </a:prstGeom>
        </p:spPr>
        <p:txBody>
          <a:bodyPr vert="horz" wrap="square" lIns="0" tIns="13335" rIns="0" bIns="0" rtlCol="0">
            <a:spAutoFit/>
          </a:bodyPr>
          <a:lstStyle/>
          <a:p>
            <a:pPr marL="12700">
              <a:lnSpc>
                <a:spcPct val="100000"/>
              </a:lnSpc>
              <a:spcBef>
                <a:spcPts val="105"/>
              </a:spcBef>
            </a:pPr>
            <a:r>
              <a:rPr dirty="0"/>
              <a:t>STAR</a:t>
            </a:r>
            <a:r>
              <a:rPr spc="-75" dirty="0"/>
              <a:t> </a:t>
            </a:r>
            <a:r>
              <a:rPr dirty="0"/>
              <a:t>FORMATION</a:t>
            </a:r>
          </a:p>
        </p:txBody>
      </p:sp>
      <p:sp>
        <p:nvSpPr>
          <p:cNvPr id="3" name="object 3"/>
          <p:cNvSpPr txBox="1"/>
          <p:nvPr/>
        </p:nvSpPr>
        <p:spPr>
          <a:xfrm>
            <a:off x="864209" y="2063876"/>
            <a:ext cx="10288905" cy="2712720"/>
          </a:xfrm>
          <a:prstGeom prst="rect">
            <a:avLst/>
          </a:prstGeom>
        </p:spPr>
        <p:txBody>
          <a:bodyPr vert="horz" wrap="square" lIns="0" tIns="12065" rIns="0" bIns="0" rtlCol="0">
            <a:spAutoFit/>
          </a:bodyPr>
          <a:lstStyle/>
          <a:p>
            <a:pPr marL="299085" marR="5080" indent="-287020">
              <a:lnSpc>
                <a:spcPct val="100000"/>
              </a:lnSpc>
              <a:spcBef>
                <a:spcPts val="95"/>
              </a:spcBef>
              <a:buClr>
                <a:srgbClr val="FFFFFF"/>
              </a:buClr>
              <a:buFont typeface="Arial MT"/>
              <a:buChar char="•"/>
              <a:tabLst>
                <a:tab pos="398145" algn="l"/>
                <a:tab pos="398780" algn="l"/>
              </a:tabLst>
            </a:pPr>
            <a:r>
              <a:rPr dirty="0"/>
              <a:t>	</a:t>
            </a:r>
            <a:r>
              <a:rPr sz="2800" b="1" spc="-5" dirty="0">
                <a:solidFill>
                  <a:srgbClr val="FFFFFF"/>
                </a:solidFill>
                <a:latin typeface="Arial"/>
                <a:cs typeface="Arial"/>
              </a:rPr>
              <a:t>Star formation</a:t>
            </a:r>
            <a:r>
              <a:rPr sz="2800" b="1" spc="30" dirty="0">
                <a:solidFill>
                  <a:srgbClr val="FFFFFF"/>
                </a:solidFill>
                <a:latin typeface="Arial"/>
                <a:cs typeface="Arial"/>
              </a:rPr>
              <a:t> </a:t>
            </a:r>
            <a:r>
              <a:rPr sz="2800" spc="-5" dirty="0">
                <a:solidFill>
                  <a:srgbClr val="FFFFFF"/>
                </a:solidFill>
                <a:latin typeface="Arial MT"/>
                <a:cs typeface="Arial MT"/>
              </a:rPr>
              <a:t>is the</a:t>
            </a:r>
            <a:r>
              <a:rPr sz="2800" spc="15" dirty="0">
                <a:solidFill>
                  <a:srgbClr val="FFFFFF"/>
                </a:solidFill>
                <a:latin typeface="Arial MT"/>
                <a:cs typeface="Arial MT"/>
              </a:rPr>
              <a:t> </a:t>
            </a:r>
            <a:r>
              <a:rPr sz="2800" dirty="0">
                <a:solidFill>
                  <a:srgbClr val="FFFFFF"/>
                </a:solidFill>
                <a:latin typeface="Arial MT"/>
                <a:cs typeface="Arial MT"/>
              </a:rPr>
              <a:t>process</a:t>
            </a:r>
            <a:r>
              <a:rPr sz="2800" spc="-5" dirty="0">
                <a:solidFill>
                  <a:srgbClr val="FFFFFF"/>
                </a:solidFill>
                <a:latin typeface="Arial MT"/>
                <a:cs typeface="Arial MT"/>
              </a:rPr>
              <a:t> by</a:t>
            </a:r>
            <a:r>
              <a:rPr sz="2800" spc="5" dirty="0">
                <a:solidFill>
                  <a:srgbClr val="FFFFFF"/>
                </a:solidFill>
                <a:latin typeface="Arial MT"/>
                <a:cs typeface="Arial MT"/>
              </a:rPr>
              <a:t> </a:t>
            </a:r>
            <a:r>
              <a:rPr sz="2800" spc="-5" dirty="0">
                <a:solidFill>
                  <a:srgbClr val="FFFFFF"/>
                </a:solidFill>
                <a:latin typeface="Arial MT"/>
                <a:cs typeface="Arial MT"/>
              </a:rPr>
              <a:t>which </a:t>
            </a:r>
            <a:r>
              <a:rPr sz="2800" dirty="0">
                <a:solidFill>
                  <a:srgbClr val="FFFFFF"/>
                </a:solidFill>
                <a:latin typeface="Arial MT"/>
                <a:cs typeface="Arial MT"/>
              </a:rPr>
              <a:t>dense</a:t>
            </a:r>
            <a:r>
              <a:rPr sz="2800" spc="10" dirty="0">
                <a:solidFill>
                  <a:srgbClr val="FFFFFF"/>
                </a:solidFill>
                <a:latin typeface="Arial MT"/>
                <a:cs typeface="Arial MT"/>
              </a:rPr>
              <a:t> </a:t>
            </a:r>
            <a:r>
              <a:rPr sz="2800" dirty="0">
                <a:solidFill>
                  <a:srgbClr val="FFFFFF"/>
                </a:solidFill>
                <a:latin typeface="Arial MT"/>
                <a:cs typeface="Arial MT"/>
              </a:rPr>
              <a:t>regions</a:t>
            </a:r>
            <a:r>
              <a:rPr sz="2800" spc="15" dirty="0">
                <a:solidFill>
                  <a:srgbClr val="FFFFFF"/>
                </a:solidFill>
                <a:latin typeface="Arial MT"/>
                <a:cs typeface="Arial MT"/>
              </a:rPr>
              <a:t> </a:t>
            </a:r>
            <a:r>
              <a:rPr sz="2800" spc="-5" dirty="0">
                <a:solidFill>
                  <a:srgbClr val="FFFFFF"/>
                </a:solidFill>
                <a:latin typeface="Arial MT"/>
                <a:cs typeface="Arial MT"/>
              </a:rPr>
              <a:t>within </a:t>
            </a:r>
            <a:r>
              <a:rPr sz="2800" dirty="0">
                <a:solidFill>
                  <a:srgbClr val="FFFFFF"/>
                </a:solidFill>
                <a:latin typeface="Arial MT"/>
                <a:cs typeface="Arial MT"/>
              </a:rPr>
              <a:t> molecular</a:t>
            </a:r>
            <a:r>
              <a:rPr sz="2800" spc="25" dirty="0">
                <a:solidFill>
                  <a:srgbClr val="FFFFFF"/>
                </a:solidFill>
                <a:latin typeface="Arial MT"/>
                <a:cs typeface="Arial MT"/>
              </a:rPr>
              <a:t> </a:t>
            </a:r>
            <a:r>
              <a:rPr sz="2800" spc="-5" dirty="0">
                <a:solidFill>
                  <a:srgbClr val="FFFFFF"/>
                </a:solidFill>
                <a:latin typeface="Arial MT"/>
                <a:cs typeface="Arial MT"/>
              </a:rPr>
              <a:t>clouds</a:t>
            </a:r>
            <a:r>
              <a:rPr sz="2800" spc="10" dirty="0">
                <a:solidFill>
                  <a:srgbClr val="FFFFFF"/>
                </a:solidFill>
                <a:latin typeface="Arial MT"/>
                <a:cs typeface="Arial MT"/>
              </a:rPr>
              <a:t> </a:t>
            </a:r>
            <a:r>
              <a:rPr sz="2800" spc="-5" dirty="0">
                <a:solidFill>
                  <a:srgbClr val="FFFFFF"/>
                </a:solidFill>
                <a:latin typeface="Arial MT"/>
                <a:cs typeface="Arial MT"/>
              </a:rPr>
              <a:t>in</a:t>
            </a:r>
            <a:r>
              <a:rPr sz="2800" spc="5" dirty="0">
                <a:solidFill>
                  <a:srgbClr val="FFFFFF"/>
                </a:solidFill>
                <a:latin typeface="Arial MT"/>
                <a:cs typeface="Arial MT"/>
              </a:rPr>
              <a:t> </a:t>
            </a:r>
            <a:r>
              <a:rPr sz="2800" dirty="0">
                <a:solidFill>
                  <a:srgbClr val="FFFFFF"/>
                </a:solidFill>
                <a:latin typeface="Arial MT"/>
                <a:cs typeface="Arial MT"/>
              </a:rPr>
              <a:t>interstellar</a:t>
            </a:r>
            <a:r>
              <a:rPr sz="2800" spc="25" dirty="0">
                <a:solidFill>
                  <a:srgbClr val="FFFFFF"/>
                </a:solidFill>
                <a:latin typeface="Arial MT"/>
                <a:cs typeface="Arial MT"/>
              </a:rPr>
              <a:t> </a:t>
            </a:r>
            <a:r>
              <a:rPr sz="2800" spc="-5" dirty="0">
                <a:solidFill>
                  <a:srgbClr val="FFFFFF"/>
                </a:solidFill>
                <a:latin typeface="Arial MT"/>
                <a:cs typeface="Arial MT"/>
              </a:rPr>
              <a:t>space,</a:t>
            </a:r>
            <a:r>
              <a:rPr sz="2800" spc="10" dirty="0">
                <a:solidFill>
                  <a:srgbClr val="FFFFFF"/>
                </a:solidFill>
                <a:latin typeface="Arial MT"/>
                <a:cs typeface="Arial MT"/>
              </a:rPr>
              <a:t> </a:t>
            </a:r>
            <a:r>
              <a:rPr sz="2800" spc="-5" dirty="0">
                <a:solidFill>
                  <a:srgbClr val="FFFFFF"/>
                </a:solidFill>
                <a:latin typeface="Arial MT"/>
                <a:cs typeface="Arial MT"/>
              </a:rPr>
              <a:t>sometimes</a:t>
            </a:r>
            <a:r>
              <a:rPr sz="2800" spc="5" dirty="0">
                <a:solidFill>
                  <a:srgbClr val="FFFFFF"/>
                </a:solidFill>
                <a:latin typeface="Arial MT"/>
                <a:cs typeface="Arial MT"/>
              </a:rPr>
              <a:t> </a:t>
            </a:r>
            <a:r>
              <a:rPr sz="2800" dirty="0">
                <a:solidFill>
                  <a:srgbClr val="FFFFFF"/>
                </a:solidFill>
                <a:latin typeface="Arial MT"/>
                <a:cs typeface="Arial MT"/>
              </a:rPr>
              <a:t>referred</a:t>
            </a:r>
            <a:r>
              <a:rPr sz="2800" spc="20" dirty="0">
                <a:solidFill>
                  <a:srgbClr val="FFFFFF"/>
                </a:solidFill>
                <a:latin typeface="Arial MT"/>
                <a:cs typeface="Arial MT"/>
              </a:rPr>
              <a:t> </a:t>
            </a:r>
            <a:r>
              <a:rPr sz="2800" spc="-5" dirty="0">
                <a:solidFill>
                  <a:srgbClr val="FFFFFF"/>
                </a:solidFill>
                <a:latin typeface="Arial MT"/>
                <a:cs typeface="Arial MT"/>
              </a:rPr>
              <a:t>to as </a:t>
            </a:r>
            <a:r>
              <a:rPr sz="2800" spc="-760" dirty="0">
                <a:solidFill>
                  <a:srgbClr val="FFFFFF"/>
                </a:solidFill>
                <a:latin typeface="Arial MT"/>
                <a:cs typeface="Arial MT"/>
              </a:rPr>
              <a:t> </a:t>
            </a:r>
            <a:r>
              <a:rPr sz="2800" dirty="0">
                <a:solidFill>
                  <a:srgbClr val="FFFFFF"/>
                </a:solidFill>
                <a:latin typeface="Arial MT"/>
                <a:cs typeface="Arial MT"/>
              </a:rPr>
              <a:t>"stellar</a:t>
            </a:r>
            <a:r>
              <a:rPr sz="2800" spc="-10" dirty="0">
                <a:solidFill>
                  <a:srgbClr val="FFFFFF"/>
                </a:solidFill>
                <a:latin typeface="Arial MT"/>
                <a:cs typeface="Arial MT"/>
              </a:rPr>
              <a:t> </a:t>
            </a:r>
            <a:r>
              <a:rPr sz="2800" dirty="0">
                <a:solidFill>
                  <a:srgbClr val="FFFFFF"/>
                </a:solidFill>
                <a:latin typeface="Arial MT"/>
                <a:cs typeface="Arial MT"/>
              </a:rPr>
              <a:t>nurseries"</a:t>
            </a:r>
            <a:r>
              <a:rPr sz="2800" spc="5" dirty="0">
                <a:solidFill>
                  <a:srgbClr val="FFFFFF"/>
                </a:solidFill>
                <a:latin typeface="Arial MT"/>
                <a:cs typeface="Arial MT"/>
              </a:rPr>
              <a:t> </a:t>
            </a:r>
            <a:r>
              <a:rPr sz="2800" spc="-5" dirty="0">
                <a:solidFill>
                  <a:srgbClr val="FFFFFF"/>
                </a:solidFill>
                <a:latin typeface="Arial MT"/>
                <a:cs typeface="Arial MT"/>
              </a:rPr>
              <a:t>or</a:t>
            </a:r>
            <a:r>
              <a:rPr sz="2800" spc="5" dirty="0">
                <a:solidFill>
                  <a:srgbClr val="FFFFFF"/>
                </a:solidFill>
                <a:latin typeface="Arial MT"/>
                <a:cs typeface="Arial MT"/>
              </a:rPr>
              <a:t> </a:t>
            </a:r>
            <a:r>
              <a:rPr sz="2800" dirty="0">
                <a:solidFill>
                  <a:srgbClr val="FFFFFF"/>
                </a:solidFill>
                <a:latin typeface="Arial MT"/>
                <a:cs typeface="Arial MT"/>
              </a:rPr>
              <a:t>"star-forming</a:t>
            </a:r>
            <a:r>
              <a:rPr sz="2800" spc="20" dirty="0">
                <a:solidFill>
                  <a:srgbClr val="FFFFFF"/>
                </a:solidFill>
                <a:latin typeface="Arial MT"/>
                <a:cs typeface="Arial MT"/>
              </a:rPr>
              <a:t> </a:t>
            </a:r>
            <a:r>
              <a:rPr sz="2800" dirty="0">
                <a:solidFill>
                  <a:srgbClr val="FFFFFF"/>
                </a:solidFill>
                <a:latin typeface="Arial MT"/>
                <a:cs typeface="Arial MT"/>
              </a:rPr>
              <a:t>regions",</a:t>
            </a:r>
            <a:r>
              <a:rPr sz="2800" spc="-10" dirty="0">
                <a:solidFill>
                  <a:srgbClr val="FFFFFF"/>
                </a:solidFill>
                <a:latin typeface="Arial MT"/>
                <a:cs typeface="Arial MT"/>
              </a:rPr>
              <a:t> </a:t>
            </a:r>
            <a:r>
              <a:rPr sz="2800" dirty="0">
                <a:solidFill>
                  <a:srgbClr val="FFFFFF"/>
                </a:solidFill>
                <a:latin typeface="Arial MT"/>
                <a:cs typeface="Arial MT"/>
              </a:rPr>
              <a:t>collapse</a:t>
            </a:r>
            <a:r>
              <a:rPr sz="2800" spc="-5" dirty="0">
                <a:solidFill>
                  <a:srgbClr val="FFFFFF"/>
                </a:solidFill>
                <a:latin typeface="Arial MT"/>
                <a:cs typeface="Arial MT"/>
              </a:rPr>
              <a:t> </a:t>
            </a:r>
            <a:r>
              <a:rPr sz="2800" dirty="0">
                <a:solidFill>
                  <a:srgbClr val="FFFFFF"/>
                </a:solidFill>
                <a:latin typeface="Arial MT"/>
                <a:cs typeface="Arial MT"/>
              </a:rPr>
              <a:t>and </a:t>
            </a:r>
            <a:r>
              <a:rPr sz="2800" spc="-5" dirty="0">
                <a:solidFill>
                  <a:srgbClr val="FFFFFF"/>
                </a:solidFill>
                <a:latin typeface="Arial MT"/>
                <a:cs typeface="Arial MT"/>
              </a:rPr>
              <a:t>form </a:t>
            </a:r>
            <a:r>
              <a:rPr sz="2800" dirty="0">
                <a:solidFill>
                  <a:srgbClr val="FFFFFF"/>
                </a:solidFill>
                <a:latin typeface="Arial MT"/>
                <a:cs typeface="Arial MT"/>
              </a:rPr>
              <a:t> stars.</a:t>
            </a:r>
            <a:endParaRPr sz="2800">
              <a:latin typeface="Arial MT"/>
              <a:cs typeface="Arial MT"/>
            </a:endParaRPr>
          </a:p>
          <a:p>
            <a:pPr marL="299085" marR="155575" indent="-287020">
              <a:lnSpc>
                <a:spcPct val="100000"/>
              </a:lnSpc>
              <a:spcBef>
                <a:spcPts val="1000"/>
              </a:spcBef>
              <a:buChar char="•"/>
              <a:tabLst>
                <a:tab pos="299085" algn="l"/>
                <a:tab pos="299720" algn="l"/>
              </a:tabLst>
            </a:pPr>
            <a:r>
              <a:rPr sz="2800" spc="-5" dirty="0">
                <a:solidFill>
                  <a:srgbClr val="FFFFFF"/>
                </a:solidFill>
                <a:latin typeface="Arial MT"/>
                <a:cs typeface="Arial MT"/>
              </a:rPr>
              <a:t>These</a:t>
            </a:r>
            <a:r>
              <a:rPr sz="2800" spc="15" dirty="0">
                <a:solidFill>
                  <a:srgbClr val="FFFFFF"/>
                </a:solidFill>
                <a:latin typeface="Arial MT"/>
                <a:cs typeface="Arial MT"/>
              </a:rPr>
              <a:t> </a:t>
            </a:r>
            <a:r>
              <a:rPr sz="2800" dirty="0">
                <a:solidFill>
                  <a:srgbClr val="FFFFFF"/>
                </a:solidFill>
                <a:latin typeface="Arial MT"/>
                <a:cs typeface="Arial MT"/>
              </a:rPr>
              <a:t>stellar nurseries</a:t>
            </a:r>
            <a:r>
              <a:rPr sz="2800" spc="10" dirty="0">
                <a:solidFill>
                  <a:srgbClr val="FFFFFF"/>
                </a:solidFill>
                <a:latin typeface="Arial MT"/>
                <a:cs typeface="Arial MT"/>
              </a:rPr>
              <a:t> </a:t>
            </a:r>
            <a:r>
              <a:rPr sz="2800" spc="-5" dirty="0">
                <a:solidFill>
                  <a:srgbClr val="FFFFFF"/>
                </a:solidFill>
                <a:latin typeface="Arial MT"/>
                <a:cs typeface="Arial MT"/>
              </a:rPr>
              <a:t>or</a:t>
            </a:r>
            <a:r>
              <a:rPr sz="2800" spc="5" dirty="0">
                <a:solidFill>
                  <a:srgbClr val="FFFFFF"/>
                </a:solidFill>
                <a:latin typeface="Arial MT"/>
                <a:cs typeface="Arial MT"/>
              </a:rPr>
              <a:t> </a:t>
            </a:r>
            <a:r>
              <a:rPr sz="2800" spc="-5" dirty="0">
                <a:solidFill>
                  <a:srgbClr val="FFFFFF"/>
                </a:solidFill>
                <a:latin typeface="Arial MT"/>
                <a:cs typeface="Arial MT"/>
              </a:rPr>
              <a:t>the</a:t>
            </a:r>
            <a:r>
              <a:rPr sz="2800" spc="5" dirty="0">
                <a:solidFill>
                  <a:srgbClr val="FFFFFF"/>
                </a:solidFill>
                <a:latin typeface="Arial MT"/>
                <a:cs typeface="Arial MT"/>
              </a:rPr>
              <a:t> </a:t>
            </a:r>
            <a:r>
              <a:rPr sz="2800" dirty="0">
                <a:solidFill>
                  <a:srgbClr val="FFFFFF"/>
                </a:solidFill>
                <a:latin typeface="Arial MT"/>
                <a:cs typeface="Arial MT"/>
              </a:rPr>
              <a:t>star-forming</a:t>
            </a:r>
            <a:r>
              <a:rPr sz="2800" spc="10" dirty="0">
                <a:solidFill>
                  <a:srgbClr val="FFFFFF"/>
                </a:solidFill>
                <a:latin typeface="Arial MT"/>
                <a:cs typeface="Arial MT"/>
              </a:rPr>
              <a:t> </a:t>
            </a:r>
            <a:r>
              <a:rPr sz="2800" dirty="0">
                <a:solidFill>
                  <a:srgbClr val="FFFFFF"/>
                </a:solidFill>
                <a:latin typeface="Arial MT"/>
                <a:cs typeface="Arial MT"/>
              </a:rPr>
              <a:t>regions</a:t>
            </a:r>
            <a:r>
              <a:rPr sz="2800" spc="15" dirty="0">
                <a:solidFill>
                  <a:srgbClr val="FFFFFF"/>
                </a:solidFill>
                <a:latin typeface="Arial MT"/>
                <a:cs typeface="Arial MT"/>
              </a:rPr>
              <a:t> </a:t>
            </a:r>
            <a:r>
              <a:rPr sz="2800" dirty="0">
                <a:solidFill>
                  <a:srgbClr val="FFFFFF"/>
                </a:solidFill>
                <a:latin typeface="Arial MT"/>
                <a:cs typeface="Arial MT"/>
              </a:rPr>
              <a:t>are</a:t>
            </a:r>
            <a:r>
              <a:rPr sz="2800" spc="10" dirty="0">
                <a:solidFill>
                  <a:srgbClr val="FFFFFF"/>
                </a:solidFill>
                <a:latin typeface="Arial MT"/>
                <a:cs typeface="Arial MT"/>
              </a:rPr>
              <a:t> </a:t>
            </a:r>
            <a:r>
              <a:rPr sz="2800" dirty="0">
                <a:solidFill>
                  <a:srgbClr val="FFFFFF"/>
                </a:solidFill>
                <a:latin typeface="Arial MT"/>
                <a:cs typeface="Arial MT"/>
              </a:rPr>
              <a:t>inside</a:t>
            </a:r>
            <a:r>
              <a:rPr sz="2800" spc="10" dirty="0">
                <a:solidFill>
                  <a:srgbClr val="FFFFFF"/>
                </a:solidFill>
                <a:latin typeface="Arial MT"/>
                <a:cs typeface="Arial MT"/>
              </a:rPr>
              <a:t> </a:t>
            </a:r>
            <a:r>
              <a:rPr sz="2800" spc="-5" dirty="0">
                <a:solidFill>
                  <a:srgbClr val="FFFFFF"/>
                </a:solidFill>
                <a:latin typeface="Arial MT"/>
                <a:cs typeface="Arial MT"/>
              </a:rPr>
              <a:t>a </a:t>
            </a:r>
            <a:r>
              <a:rPr sz="2800" spc="-765" dirty="0">
                <a:solidFill>
                  <a:srgbClr val="FFFFFF"/>
                </a:solidFill>
                <a:latin typeface="Arial MT"/>
                <a:cs typeface="Arial MT"/>
              </a:rPr>
              <a:t> </a:t>
            </a:r>
            <a:r>
              <a:rPr sz="2800" spc="-5" dirty="0">
                <a:solidFill>
                  <a:srgbClr val="FFFFFF"/>
                </a:solidFill>
                <a:latin typeface="Arial MT"/>
                <a:cs typeface="Arial MT"/>
              </a:rPr>
              <a:t>dust</a:t>
            </a:r>
            <a:r>
              <a:rPr sz="2800" spc="-10" dirty="0">
                <a:solidFill>
                  <a:srgbClr val="FFFFFF"/>
                </a:solidFill>
                <a:latin typeface="Arial MT"/>
                <a:cs typeface="Arial MT"/>
              </a:rPr>
              <a:t> </a:t>
            </a:r>
            <a:r>
              <a:rPr sz="2800" spc="-5" dirty="0">
                <a:solidFill>
                  <a:srgbClr val="FFFFFF"/>
                </a:solidFill>
                <a:latin typeface="Arial MT"/>
                <a:cs typeface="Arial MT"/>
              </a:rPr>
              <a:t>cloud termed</a:t>
            </a:r>
            <a:r>
              <a:rPr sz="2800" spc="15" dirty="0">
                <a:solidFill>
                  <a:srgbClr val="FFFFFF"/>
                </a:solidFill>
                <a:latin typeface="Arial MT"/>
                <a:cs typeface="Arial MT"/>
              </a:rPr>
              <a:t> </a:t>
            </a:r>
            <a:r>
              <a:rPr sz="2800" spc="-5" dirty="0">
                <a:solidFill>
                  <a:srgbClr val="FFFFFF"/>
                </a:solidFill>
                <a:latin typeface="Arial MT"/>
                <a:cs typeface="Arial MT"/>
              </a:rPr>
              <a:t>as</a:t>
            </a:r>
            <a:r>
              <a:rPr sz="2800" spc="25" dirty="0">
                <a:solidFill>
                  <a:srgbClr val="FFFFFF"/>
                </a:solidFill>
                <a:latin typeface="Arial MT"/>
                <a:cs typeface="Arial MT"/>
              </a:rPr>
              <a:t> </a:t>
            </a:r>
            <a:r>
              <a:rPr sz="2800" b="1" spc="-5" dirty="0">
                <a:solidFill>
                  <a:srgbClr val="FFFFFF"/>
                </a:solidFill>
                <a:latin typeface="Arial"/>
                <a:cs typeface="Arial"/>
              </a:rPr>
              <a:t>Nebula.</a:t>
            </a:r>
            <a:endParaRPr sz="28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5709F7-7819-4F73-BD8E-49F3AA875DFB}"/>
              </a:ext>
            </a:extLst>
          </p:cNvPr>
          <p:cNvSpPr/>
          <p:nvPr/>
        </p:nvSpPr>
        <p:spPr>
          <a:xfrm>
            <a:off x="609600" y="609600"/>
            <a:ext cx="4648200" cy="5632311"/>
          </a:xfrm>
          <a:prstGeom prst="rect">
            <a:avLst/>
          </a:prstGeom>
        </p:spPr>
        <p:txBody>
          <a:bodyPr wrap="square">
            <a:spAutoFit/>
          </a:bodyPr>
          <a:lstStyle/>
          <a:p>
            <a:r>
              <a:rPr lang="en-GB" sz="2400" b="1" dirty="0"/>
              <a:t>In stars of mass ~ 1 MΘ , only the electron component of the matter becomes degenerate. The pressure of degenerate electrons is sufficient to halt the contraction of the star. A state of equilibrium is established. The star is then called a </a:t>
            </a:r>
            <a:r>
              <a:rPr lang="en-GB" sz="2400" b="1" dirty="0">
                <a:highlight>
                  <a:srgbClr val="00FFFF"/>
                </a:highlight>
              </a:rPr>
              <a:t>white dwarf </a:t>
            </a:r>
            <a:r>
              <a:rPr lang="en-GB" sz="2400" b="1" dirty="0"/>
              <a:t>star. The maximum mass of a white dwarf star is ~ 1.4 MΘ. This limit on the mass of a white dwarf star was predicted theoretically by S. Chandrasekhar, an Indian astrophysicist. It is, therefore, called the </a:t>
            </a:r>
            <a:r>
              <a:rPr lang="en-GB" sz="2400" b="1" dirty="0">
                <a:highlight>
                  <a:srgbClr val="FFFF00"/>
                </a:highlight>
              </a:rPr>
              <a:t>Chandrasekhar limit</a:t>
            </a:r>
            <a:r>
              <a:rPr lang="en-GB" sz="2400" b="1" dirty="0"/>
              <a:t>. </a:t>
            </a:r>
            <a:endParaRPr lang="en-AE" sz="2400" b="1" dirty="0"/>
          </a:p>
        </p:txBody>
      </p:sp>
      <p:pic>
        <p:nvPicPr>
          <p:cNvPr id="3" name="Picture 2">
            <a:extLst>
              <a:ext uri="{FF2B5EF4-FFF2-40B4-BE49-F238E27FC236}">
                <a16:creationId xmlns:a16="http://schemas.microsoft.com/office/drawing/2014/main" id="{5D320203-8CE0-4470-B378-32C2E29524B1}"/>
              </a:ext>
            </a:extLst>
          </p:cNvPr>
          <p:cNvPicPr>
            <a:picLocks noChangeAspect="1"/>
          </p:cNvPicPr>
          <p:nvPr/>
        </p:nvPicPr>
        <p:blipFill>
          <a:blip r:embed="rId2"/>
          <a:stretch>
            <a:fillRect/>
          </a:stretch>
        </p:blipFill>
        <p:spPr>
          <a:xfrm>
            <a:off x="5029200" y="463689"/>
            <a:ext cx="7162800" cy="5632311"/>
          </a:xfrm>
          <a:prstGeom prst="rect">
            <a:avLst/>
          </a:prstGeom>
        </p:spPr>
      </p:pic>
    </p:spTree>
    <p:extLst>
      <p:ext uri="{BB962C8B-B14F-4D97-AF65-F5344CB8AC3E}">
        <p14:creationId xmlns:p14="http://schemas.microsoft.com/office/powerpoint/2010/main" val="2453894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CAD9E-13AD-47B2-B4A0-9E69DC57F410}"/>
              </a:ext>
            </a:extLst>
          </p:cNvPr>
          <p:cNvSpPr/>
          <p:nvPr/>
        </p:nvSpPr>
        <p:spPr>
          <a:xfrm>
            <a:off x="1447800" y="381000"/>
            <a:ext cx="9677400" cy="1938992"/>
          </a:xfrm>
          <a:prstGeom prst="rect">
            <a:avLst/>
          </a:prstGeom>
        </p:spPr>
        <p:txBody>
          <a:bodyPr wrap="square">
            <a:spAutoFit/>
          </a:bodyPr>
          <a:lstStyle/>
          <a:p>
            <a:r>
              <a:rPr lang="en-GB" sz="2000" dirty="0"/>
              <a:t>There is no source of nuclear energy inside a </a:t>
            </a:r>
            <a:r>
              <a:rPr lang="en-GB" sz="2000" dirty="0">
                <a:highlight>
                  <a:srgbClr val="00FFFF"/>
                </a:highlight>
              </a:rPr>
              <a:t>white dwar</a:t>
            </a:r>
            <a:r>
              <a:rPr lang="en-GB" sz="2000" dirty="0"/>
              <a:t>f star. It is a </a:t>
            </a:r>
            <a:r>
              <a:rPr lang="en-GB" sz="2000" dirty="0">
                <a:highlight>
                  <a:srgbClr val="FFFF00"/>
                </a:highlight>
              </a:rPr>
              <a:t>dead star</a:t>
            </a:r>
            <a:r>
              <a:rPr lang="en-GB" sz="2000" dirty="0"/>
              <a:t>. It just utilises the thermal energy of its particles to radiate from its surface. It can live like this for several billion years and, afterwards, it becomes a cold object. The path of evolution of such stars on the H-R diagram is shown  Note that, after the star leaves the main sequence, it swells and heads towards the giant region. Subsequently, depending upon its mass, it may become a white dwarf star. </a:t>
            </a:r>
            <a:endParaRPr lang="en-AE" sz="2000" dirty="0"/>
          </a:p>
        </p:txBody>
      </p:sp>
      <p:pic>
        <p:nvPicPr>
          <p:cNvPr id="3" name="Picture 2">
            <a:extLst>
              <a:ext uri="{FF2B5EF4-FFF2-40B4-BE49-F238E27FC236}">
                <a16:creationId xmlns:a16="http://schemas.microsoft.com/office/drawing/2014/main" id="{169A2CB3-CFF9-41E6-B901-B12FEE209FF2}"/>
              </a:ext>
            </a:extLst>
          </p:cNvPr>
          <p:cNvPicPr>
            <a:picLocks noChangeAspect="1"/>
          </p:cNvPicPr>
          <p:nvPr/>
        </p:nvPicPr>
        <p:blipFill>
          <a:blip r:embed="rId2"/>
          <a:stretch>
            <a:fillRect/>
          </a:stretch>
        </p:blipFill>
        <p:spPr>
          <a:xfrm>
            <a:off x="1676400" y="2667000"/>
            <a:ext cx="5181600" cy="3962400"/>
          </a:xfrm>
          <a:prstGeom prst="rect">
            <a:avLst/>
          </a:prstGeom>
        </p:spPr>
      </p:pic>
    </p:spTree>
    <p:extLst>
      <p:ext uri="{BB962C8B-B14F-4D97-AF65-F5344CB8AC3E}">
        <p14:creationId xmlns:p14="http://schemas.microsoft.com/office/powerpoint/2010/main" val="3993540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312A0-E35B-4E01-84F3-322D23586BD0}"/>
              </a:ext>
            </a:extLst>
          </p:cNvPr>
          <p:cNvSpPr/>
          <p:nvPr/>
        </p:nvSpPr>
        <p:spPr>
          <a:xfrm>
            <a:off x="914400" y="612845"/>
            <a:ext cx="10744200" cy="2031325"/>
          </a:xfrm>
          <a:prstGeom prst="rect">
            <a:avLst/>
          </a:prstGeom>
        </p:spPr>
        <p:txBody>
          <a:bodyPr wrap="square">
            <a:spAutoFit/>
          </a:bodyPr>
          <a:lstStyle/>
          <a:p>
            <a:r>
              <a:rPr lang="en-GB" b="1" dirty="0">
                <a:highlight>
                  <a:srgbClr val="FFFF00"/>
                </a:highlight>
              </a:rPr>
              <a:t>Mass of the star is ~ 5 MΘ </a:t>
            </a:r>
            <a:r>
              <a:rPr lang="en-GB" dirty="0"/>
              <a:t>After becoming a giant star, a star having mass approximately equal to 5 MΘ traces its path back on the H-R diagram towards the main sequence along a horizontal line, called the horizontal branch (see Fig. 10.8b). This happens because of the commencement of the helium fusion (also called triple alpha process). As helium is exhausted and the next set of nuclear reactions involving carbon starts, the star changes its evolutionary course backwards towards the giant branch. It wriggles several times between the giant and the horizontal branch. During this time, it also sheds a lot of mass. Eventually, it also becomes white dwarf after passing through the planetary nebula phase. </a:t>
            </a:r>
            <a:endParaRPr lang="en-AE" dirty="0"/>
          </a:p>
        </p:txBody>
      </p:sp>
      <p:pic>
        <p:nvPicPr>
          <p:cNvPr id="3" name="Picture 2">
            <a:extLst>
              <a:ext uri="{FF2B5EF4-FFF2-40B4-BE49-F238E27FC236}">
                <a16:creationId xmlns:a16="http://schemas.microsoft.com/office/drawing/2014/main" id="{EED56FD2-129F-44A8-A9ED-55C5BBAD68B7}"/>
              </a:ext>
            </a:extLst>
          </p:cNvPr>
          <p:cNvPicPr>
            <a:picLocks noChangeAspect="1"/>
          </p:cNvPicPr>
          <p:nvPr/>
        </p:nvPicPr>
        <p:blipFill>
          <a:blip r:embed="rId2"/>
          <a:stretch>
            <a:fillRect/>
          </a:stretch>
        </p:blipFill>
        <p:spPr>
          <a:xfrm>
            <a:off x="2362200" y="2514600"/>
            <a:ext cx="7086600" cy="4114800"/>
          </a:xfrm>
          <a:prstGeom prst="rect">
            <a:avLst/>
          </a:prstGeom>
        </p:spPr>
      </p:pic>
    </p:spTree>
    <p:extLst>
      <p:ext uri="{BB962C8B-B14F-4D97-AF65-F5344CB8AC3E}">
        <p14:creationId xmlns:p14="http://schemas.microsoft.com/office/powerpoint/2010/main" val="2437238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65D2EB-9468-4C4F-B371-F9C8779D9974}"/>
              </a:ext>
            </a:extLst>
          </p:cNvPr>
          <p:cNvSpPr/>
          <p:nvPr/>
        </p:nvSpPr>
        <p:spPr>
          <a:xfrm>
            <a:off x="457200" y="609600"/>
            <a:ext cx="11125200" cy="1938992"/>
          </a:xfrm>
          <a:prstGeom prst="rect">
            <a:avLst/>
          </a:prstGeom>
        </p:spPr>
        <p:txBody>
          <a:bodyPr wrap="square">
            <a:spAutoFit/>
          </a:bodyPr>
          <a:lstStyle/>
          <a:p>
            <a:r>
              <a:rPr lang="en-GB" sz="2000" b="1" dirty="0">
                <a:highlight>
                  <a:srgbClr val="FFFF00"/>
                </a:highlight>
              </a:rPr>
              <a:t>Mass of the star is &gt; 10 MΘ </a:t>
            </a:r>
          </a:p>
          <a:p>
            <a:r>
              <a:rPr lang="en-GB" sz="2000" dirty="0"/>
              <a:t>If the initial mass of the star is several times the solar mass, </a:t>
            </a:r>
            <a:r>
              <a:rPr lang="en-GB" sz="2000" dirty="0">
                <a:highlight>
                  <a:srgbClr val="00FF00"/>
                </a:highlight>
              </a:rPr>
              <a:t>the helium reactions start </a:t>
            </a:r>
            <a:r>
              <a:rPr lang="en-GB" sz="2000" dirty="0"/>
              <a:t>gradually. When helium in the core is exhausted, the core contracts once again. The helium reactions are now ignited in a thin shell around the core. The temperature of the contracting core rises and becomes high enough for </a:t>
            </a:r>
            <a:r>
              <a:rPr lang="en-GB" sz="2000" dirty="0">
                <a:highlight>
                  <a:srgbClr val="00FF00"/>
                </a:highlight>
              </a:rPr>
              <a:t>carbon-carbon reactions </a:t>
            </a:r>
            <a:r>
              <a:rPr lang="en-GB" sz="2000" dirty="0"/>
              <a:t>to occur. The cycle of core contraction and burning of the next heavy element continues till the core consists of </a:t>
            </a:r>
            <a:r>
              <a:rPr lang="en-GB" sz="2000" dirty="0">
                <a:highlight>
                  <a:srgbClr val="00FFFF"/>
                </a:highlight>
              </a:rPr>
              <a:t>iron</a:t>
            </a:r>
            <a:r>
              <a:rPr lang="en-GB" sz="2000" dirty="0"/>
              <a:t>. No more fusion reactions are possible now. </a:t>
            </a:r>
            <a:endParaRPr lang="en-AE" sz="2000" dirty="0"/>
          </a:p>
        </p:txBody>
      </p:sp>
      <p:sp>
        <p:nvSpPr>
          <p:cNvPr id="3" name="Rectangle 2">
            <a:extLst>
              <a:ext uri="{FF2B5EF4-FFF2-40B4-BE49-F238E27FC236}">
                <a16:creationId xmlns:a16="http://schemas.microsoft.com/office/drawing/2014/main" id="{739F4F2E-07F0-453A-9DA8-846EDBE4787A}"/>
              </a:ext>
            </a:extLst>
          </p:cNvPr>
          <p:cNvSpPr/>
          <p:nvPr/>
        </p:nvSpPr>
        <p:spPr>
          <a:xfrm>
            <a:off x="685800" y="2895600"/>
            <a:ext cx="4212243" cy="400110"/>
          </a:xfrm>
          <a:prstGeom prst="rect">
            <a:avLst/>
          </a:prstGeom>
        </p:spPr>
        <p:txBody>
          <a:bodyPr wrap="none">
            <a:spAutoFit/>
          </a:bodyPr>
          <a:lstStyle/>
          <a:p>
            <a:r>
              <a:rPr lang="en-GB" sz="2000" b="1" dirty="0"/>
              <a:t>Why do fusion reactions stop at iron? </a:t>
            </a:r>
            <a:endParaRPr lang="en-AE" sz="2000" b="1" dirty="0"/>
          </a:p>
        </p:txBody>
      </p:sp>
      <p:sp>
        <p:nvSpPr>
          <p:cNvPr id="4" name="Rectangle 3">
            <a:extLst>
              <a:ext uri="{FF2B5EF4-FFF2-40B4-BE49-F238E27FC236}">
                <a16:creationId xmlns:a16="http://schemas.microsoft.com/office/drawing/2014/main" id="{89589FA9-9796-4419-8022-04CF70762C16}"/>
              </a:ext>
            </a:extLst>
          </p:cNvPr>
          <p:cNvSpPr/>
          <p:nvPr/>
        </p:nvSpPr>
        <p:spPr>
          <a:xfrm>
            <a:off x="684088" y="3663078"/>
            <a:ext cx="10898312" cy="1569660"/>
          </a:xfrm>
          <a:prstGeom prst="rect">
            <a:avLst/>
          </a:prstGeom>
        </p:spPr>
        <p:txBody>
          <a:bodyPr wrap="square">
            <a:spAutoFit/>
          </a:bodyPr>
          <a:lstStyle/>
          <a:p>
            <a:r>
              <a:rPr lang="en-GB" sz="2400" b="1" dirty="0">
                <a:highlight>
                  <a:srgbClr val="00FF00"/>
                </a:highlight>
              </a:rPr>
              <a:t>What happens after all the nuclear reactions have stopped and the stellar core consists of iron only?</a:t>
            </a:r>
          </a:p>
          <a:p>
            <a:endParaRPr lang="en-GB" sz="2400" b="1" dirty="0">
              <a:highlight>
                <a:srgbClr val="00FF00"/>
              </a:highlight>
            </a:endParaRPr>
          </a:p>
          <a:p>
            <a:endParaRPr lang="en-AE" sz="2400" b="1" dirty="0">
              <a:highlight>
                <a:srgbClr val="00FF00"/>
              </a:highlight>
            </a:endParaRPr>
          </a:p>
        </p:txBody>
      </p:sp>
    </p:spTree>
    <p:extLst>
      <p:ext uri="{BB962C8B-B14F-4D97-AF65-F5344CB8AC3E}">
        <p14:creationId xmlns:p14="http://schemas.microsoft.com/office/powerpoint/2010/main" val="922880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1586FB-1E7E-446F-9FA4-A6E09557322B}"/>
              </a:ext>
            </a:extLst>
          </p:cNvPr>
          <p:cNvSpPr/>
          <p:nvPr/>
        </p:nvSpPr>
        <p:spPr>
          <a:xfrm>
            <a:off x="304800" y="304800"/>
            <a:ext cx="11125200" cy="7171194"/>
          </a:xfrm>
          <a:prstGeom prst="rect">
            <a:avLst/>
          </a:prstGeom>
        </p:spPr>
        <p:txBody>
          <a:bodyPr wrap="square">
            <a:spAutoFit/>
          </a:bodyPr>
          <a:lstStyle/>
          <a:p>
            <a:r>
              <a:rPr lang="en-GB" sz="2000" dirty="0">
                <a:highlight>
                  <a:srgbClr val="FFFF00"/>
                </a:highlight>
              </a:rPr>
              <a:t> iron has the highest binding energy per nucleon</a:t>
            </a:r>
            <a:r>
              <a:rPr lang="en-GB" sz="2000" dirty="0"/>
              <a:t>. It cannot, therefore, burn to give off energy. Thus, the core is forced to </a:t>
            </a:r>
            <a:r>
              <a:rPr lang="en-GB" sz="2000" dirty="0">
                <a:highlight>
                  <a:srgbClr val="FFFF00"/>
                </a:highlight>
              </a:rPr>
              <a:t>contract</a:t>
            </a:r>
            <a:r>
              <a:rPr lang="en-GB" sz="2000" dirty="0"/>
              <a:t>. The gravitational energy heats the core resulting in the </a:t>
            </a:r>
            <a:r>
              <a:rPr lang="en-GB" sz="2000" dirty="0">
                <a:highlight>
                  <a:srgbClr val="FFFF00"/>
                </a:highlight>
              </a:rPr>
              <a:t>disintegration of iron nuclei into nuclei of helium</a:t>
            </a:r>
            <a:r>
              <a:rPr lang="en-GB" sz="2000" dirty="0"/>
              <a:t>. The break up of iron is an </a:t>
            </a:r>
            <a:r>
              <a:rPr lang="en-GB" sz="2000" dirty="0">
                <a:highlight>
                  <a:srgbClr val="FFFF00"/>
                </a:highlight>
              </a:rPr>
              <a:t>endothermic </a:t>
            </a:r>
            <a:r>
              <a:rPr lang="en-GB" sz="2000" dirty="0"/>
              <a:t>process, that is, the reaction absorbs energy rather than giving it out. To feed this process, the only source of energy is the gravitational collapse. As a result, the </a:t>
            </a:r>
            <a:r>
              <a:rPr lang="en-GB" sz="2000" dirty="0">
                <a:highlight>
                  <a:srgbClr val="FFFF00"/>
                </a:highlight>
              </a:rPr>
              <a:t>collapse of the core is accelerated</a:t>
            </a:r>
            <a:r>
              <a:rPr lang="en-GB" sz="2000" dirty="0"/>
              <a:t>. Faster release of gravitational energy due to collapse gives rise to further break up of iron nuclei into helium nuclei. This, in turn, accelerates the collapse. As the </a:t>
            </a:r>
            <a:r>
              <a:rPr lang="en-GB" sz="2000" dirty="0">
                <a:highlight>
                  <a:srgbClr val="FFFF00"/>
                </a:highlight>
              </a:rPr>
              <a:t>density of the core continues to increase, even the helium nuclei cannot remain intact as nuclei. They break up into protons and neutrons.</a:t>
            </a:r>
          </a:p>
          <a:p>
            <a:endParaRPr lang="en-GB" sz="2000" dirty="0"/>
          </a:p>
          <a:p>
            <a:r>
              <a:rPr lang="en-GB" sz="2000" dirty="0"/>
              <a:t>Coming back to the evolution of the collapsing star, let us first consider its </a:t>
            </a:r>
            <a:r>
              <a:rPr lang="en-GB" sz="2000" dirty="0">
                <a:highlight>
                  <a:srgbClr val="FFFF00"/>
                </a:highlight>
              </a:rPr>
              <a:t>envelope.</a:t>
            </a:r>
            <a:r>
              <a:rPr lang="en-GB" sz="2000" dirty="0"/>
              <a:t> Due to transfer of energy from the core to the envelope, </a:t>
            </a:r>
            <a:r>
              <a:rPr lang="en-GB" sz="2000" dirty="0">
                <a:highlight>
                  <a:srgbClr val="FFFF00"/>
                </a:highlight>
              </a:rPr>
              <a:t>very high temperatures </a:t>
            </a:r>
            <a:r>
              <a:rPr lang="en-GB" sz="2000" dirty="0"/>
              <a:t>are produced in the envelope and </a:t>
            </a:r>
            <a:r>
              <a:rPr lang="en-GB" sz="2000" dirty="0">
                <a:highlight>
                  <a:srgbClr val="FFFF00"/>
                </a:highlight>
              </a:rPr>
              <a:t>nuclear reactions in various layers of the envelope are ignited</a:t>
            </a:r>
            <a:r>
              <a:rPr lang="en-GB" sz="2000" dirty="0"/>
              <a:t>. The energy released due to these reactions heats the envelope so much that it becomes prone to explosive disintegration in a matter of seconds. In this short time before explosion, </a:t>
            </a:r>
            <a:r>
              <a:rPr lang="en-GB" sz="2000" dirty="0">
                <a:highlight>
                  <a:srgbClr val="FFFF00"/>
                </a:highlight>
              </a:rPr>
              <a:t>nuclear reactions produce heavy nuclei all the way up to the iron group. In addition, the large numbers of neutrons released in the nuclear reactions participate in the r-process and heavy nuclei beyond Bi209 are produced</a:t>
            </a:r>
            <a:r>
              <a:rPr lang="en-GB" sz="2000" dirty="0"/>
              <a:t>. Finally, </a:t>
            </a:r>
            <a:r>
              <a:rPr lang="en-GB" sz="2000" dirty="0">
                <a:highlight>
                  <a:srgbClr val="00FF00"/>
                </a:highlight>
              </a:rPr>
              <a:t>the envelope explodes. The explosion is called a supernova</a:t>
            </a:r>
            <a:r>
              <a:rPr lang="en-GB" sz="2000" dirty="0"/>
              <a:t>. The elements built inside the star over hundreds of millions of years of its life are thrown into the interstellar medium. The new stars born from this enriched medium contain a small proportion of heavy elements and these stars are called the second generation stars. It has been suggested that the interstellar material from which the solar system was formed contained heavy elements released in a supernova that took place nearby.</a:t>
            </a:r>
          </a:p>
          <a:p>
            <a:endParaRPr lang="en-GB" sz="2000" dirty="0"/>
          </a:p>
          <a:p>
            <a:endParaRPr lang="en-AE" sz="2000" dirty="0"/>
          </a:p>
        </p:txBody>
      </p:sp>
    </p:spTree>
    <p:extLst>
      <p:ext uri="{BB962C8B-B14F-4D97-AF65-F5344CB8AC3E}">
        <p14:creationId xmlns:p14="http://schemas.microsoft.com/office/powerpoint/2010/main" val="428928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89EC89-D67E-44C4-A212-216B47F75FB4}"/>
              </a:ext>
            </a:extLst>
          </p:cNvPr>
          <p:cNvSpPr/>
          <p:nvPr/>
        </p:nvSpPr>
        <p:spPr>
          <a:xfrm>
            <a:off x="762000" y="609600"/>
            <a:ext cx="10744200" cy="3785652"/>
          </a:xfrm>
          <a:prstGeom prst="rect">
            <a:avLst/>
          </a:prstGeom>
        </p:spPr>
        <p:txBody>
          <a:bodyPr wrap="square">
            <a:spAutoFit/>
          </a:bodyPr>
          <a:lstStyle/>
          <a:p>
            <a:r>
              <a:rPr lang="en-GB" sz="2000" b="1" dirty="0">
                <a:highlight>
                  <a:srgbClr val="FFFF00"/>
                </a:highlight>
              </a:rPr>
              <a:t>The envelope explodes but what happens to the core? </a:t>
            </a:r>
          </a:p>
          <a:p>
            <a:r>
              <a:rPr lang="en-GB" sz="2000" b="1" dirty="0"/>
              <a:t>The </a:t>
            </a:r>
            <a:r>
              <a:rPr lang="en-GB" sz="2000" b="1" dirty="0">
                <a:highlight>
                  <a:srgbClr val="00FF00"/>
                </a:highlight>
              </a:rPr>
              <a:t>core keeps collapsing</a:t>
            </a:r>
            <a:r>
              <a:rPr lang="en-GB" sz="2000" b="1" dirty="0"/>
              <a:t>. According to our present knowledge, if the initial mass of the star is up to about </a:t>
            </a:r>
            <a:r>
              <a:rPr lang="en-GB" sz="2000" b="1" dirty="0">
                <a:highlight>
                  <a:srgbClr val="00FFFF"/>
                </a:highlight>
              </a:rPr>
              <a:t>12 MΘ</a:t>
            </a:r>
            <a:r>
              <a:rPr lang="en-GB" sz="2000" b="1" dirty="0"/>
              <a:t>, then the core is left with a mass of about 2 MΘ to 3 MΘ. The matter in such stars is </a:t>
            </a:r>
            <a:r>
              <a:rPr lang="en-GB" sz="2000" b="1" dirty="0">
                <a:highlight>
                  <a:srgbClr val="00FF00"/>
                </a:highlight>
              </a:rPr>
              <a:t>mostly neutrons</a:t>
            </a:r>
            <a:r>
              <a:rPr lang="en-GB" sz="2000" b="1" dirty="0"/>
              <a:t>. Like electrons, neutrons also obey Pauli’s exclusion principle. At the extremely high density which exists in the core, </a:t>
            </a:r>
            <a:r>
              <a:rPr lang="en-GB" sz="2000" b="1" dirty="0">
                <a:highlight>
                  <a:srgbClr val="00FF00"/>
                </a:highlight>
              </a:rPr>
              <a:t>neutrons become degenerate</a:t>
            </a:r>
            <a:r>
              <a:rPr lang="en-GB" sz="2000" b="1" dirty="0"/>
              <a:t>. The </a:t>
            </a:r>
            <a:r>
              <a:rPr lang="en-GB" sz="2000" b="1" dirty="0">
                <a:highlight>
                  <a:srgbClr val="00FF00"/>
                </a:highlight>
              </a:rPr>
              <a:t>pressure</a:t>
            </a:r>
            <a:r>
              <a:rPr lang="en-GB" sz="2000" b="1" dirty="0"/>
              <a:t> exerted by the degenerate neutrons is sufficiently high to </a:t>
            </a:r>
            <a:r>
              <a:rPr lang="en-GB" sz="2000" b="1" dirty="0">
                <a:highlight>
                  <a:srgbClr val="00FF00"/>
                </a:highlight>
              </a:rPr>
              <a:t>halt the collapse </a:t>
            </a:r>
            <a:r>
              <a:rPr lang="en-GB" sz="2000" b="1" dirty="0"/>
              <a:t>of the core. The core stabilises in the form of a </a:t>
            </a:r>
            <a:r>
              <a:rPr lang="en-GB" sz="2000" b="1" dirty="0">
                <a:highlight>
                  <a:srgbClr val="FF00FF"/>
                </a:highlight>
              </a:rPr>
              <a:t>neutron star. </a:t>
            </a:r>
          </a:p>
          <a:p>
            <a:endParaRPr lang="en-GB" sz="2000" b="1" dirty="0"/>
          </a:p>
          <a:p>
            <a:r>
              <a:rPr lang="en-GB" sz="2000" b="1" dirty="0"/>
              <a:t>If the initial mass of the exploding star is close to </a:t>
            </a:r>
            <a:r>
              <a:rPr lang="en-GB" sz="2000" b="1" dirty="0">
                <a:highlight>
                  <a:srgbClr val="00FFFF"/>
                </a:highlight>
              </a:rPr>
              <a:t>15 MΘ </a:t>
            </a:r>
            <a:r>
              <a:rPr lang="en-GB" sz="2000" b="1" dirty="0"/>
              <a:t>or more, the core that is left behind has a mass more than 3 MΘ. </a:t>
            </a:r>
            <a:r>
              <a:rPr lang="en-GB" sz="2000" b="1" dirty="0">
                <a:highlight>
                  <a:srgbClr val="00FF00"/>
                </a:highlight>
              </a:rPr>
              <a:t>A core of this mass cannot attain equilibrium of any kind. It keeps contracting. Eventually, its gravitational field becomes so strong that even light cannot escape it. It becomes a</a:t>
            </a:r>
            <a:r>
              <a:rPr lang="en-GB" sz="2000" b="1" dirty="0"/>
              <a:t> </a:t>
            </a:r>
            <a:r>
              <a:rPr lang="en-GB" sz="2000" b="1" dirty="0">
                <a:highlight>
                  <a:srgbClr val="FFFF00"/>
                </a:highlight>
              </a:rPr>
              <a:t>black hole.</a:t>
            </a:r>
            <a:endParaRPr lang="en-AE" sz="2000" b="1" dirty="0">
              <a:highlight>
                <a:srgbClr val="FFFF00"/>
              </a:highlight>
            </a:endParaRPr>
          </a:p>
        </p:txBody>
      </p:sp>
    </p:spTree>
    <p:extLst>
      <p:ext uri="{BB962C8B-B14F-4D97-AF65-F5344CB8AC3E}">
        <p14:creationId xmlns:p14="http://schemas.microsoft.com/office/powerpoint/2010/main" val="41403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A8BF7A-75D9-4C86-A112-511ED51343FB}"/>
              </a:ext>
            </a:extLst>
          </p:cNvPr>
          <p:cNvSpPr/>
          <p:nvPr/>
        </p:nvSpPr>
        <p:spPr>
          <a:xfrm>
            <a:off x="762000" y="457200"/>
            <a:ext cx="1595052" cy="369332"/>
          </a:xfrm>
          <a:prstGeom prst="rect">
            <a:avLst/>
          </a:prstGeom>
        </p:spPr>
        <p:txBody>
          <a:bodyPr wrap="none">
            <a:spAutoFit/>
          </a:bodyPr>
          <a:lstStyle/>
          <a:p>
            <a:r>
              <a:rPr lang="en-GB" dirty="0"/>
              <a:t> </a:t>
            </a:r>
            <a:r>
              <a:rPr lang="en-GB" b="1" dirty="0"/>
              <a:t>SUPERNOVAE </a:t>
            </a:r>
            <a:endParaRPr lang="en-AE" b="1" dirty="0"/>
          </a:p>
        </p:txBody>
      </p:sp>
      <p:sp>
        <p:nvSpPr>
          <p:cNvPr id="3" name="Rectangle 2">
            <a:extLst>
              <a:ext uri="{FF2B5EF4-FFF2-40B4-BE49-F238E27FC236}">
                <a16:creationId xmlns:a16="http://schemas.microsoft.com/office/drawing/2014/main" id="{D77090C9-A2B3-43CA-8EE8-4CEA4B5393AE}"/>
              </a:ext>
            </a:extLst>
          </p:cNvPr>
          <p:cNvSpPr/>
          <p:nvPr/>
        </p:nvSpPr>
        <p:spPr>
          <a:xfrm>
            <a:off x="914400" y="1295400"/>
            <a:ext cx="11049000" cy="1569660"/>
          </a:xfrm>
          <a:prstGeom prst="rect">
            <a:avLst/>
          </a:prstGeom>
        </p:spPr>
        <p:txBody>
          <a:bodyPr wrap="square">
            <a:spAutoFit/>
          </a:bodyPr>
          <a:lstStyle/>
          <a:p>
            <a:r>
              <a:rPr lang="en-GB" sz="2400" dirty="0"/>
              <a:t>Supernovae are extremely violent and bright stellar explosions. The energy released in one such explosion is equivalent to the conversion of 1 MΘ into energy, or about 10^47J! The luminosity of a supernova is of the order of the luminosity of a whole galaxy.</a:t>
            </a:r>
            <a:endParaRPr lang="en-AE" sz="2400" dirty="0"/>
          </a:p>
        </p:txBody>
      </p:sp>
      <p:pic>
        <p:nvPicPr>
          <p:cNvPr id="1026" name="Picture 2" descr="What Is a Supernova? | NASA Space Place – NASA Science for Kids">
            <a:extLst>
              <a:ext uri="{FF2B5EF4-FFF2-40B4-BE49-F238E27FC236}">
                <a16:creationId xmlns:a16="http://schemas.microsoft.com/office/drawing/2014/main" id="{A845D1E3-DE48-4E60-A874-6F643FD5A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438400"/>
            <a:ext cx="43434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60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6F1C71-F41A-425E-BA0E-9420E74BB881}"/>
              </a:ext>
            </a:extLst>
          </p:cNvPr>
          <p:cNvSpPr/>
          <p:nvPr/>
        </p:nvSpPr>
        <p:spPr>
          <a:xfrm>
            <a:off x="914400" y="609600"/>
            <a:ext cx="7086600" cy="1938992"/>
          </a:xfrm>
          <a:prstGeom prst="rect">
            <a:avLst/>
          </a:prstGeom>
        </p:spPr>
        <p:txBody>
          <a:bodyPr wrap="square">
            <a:spAutoFit/>
          </a:bodyPr>
          <a:lstStyle/>
          <a:p>
            <a:r>
              <a:rPr lang="en-GB" sz="2000" dirty="0"/>
              <a:t>In all supernova explosions, the brightness reaches a peak within a few days of the explosion. During the short time of its maximum brightness, it shines as a very bright object. Thereafter, its brightness decreases, first rapidly and then slowly. The variation of the brightness of an object with time is called the light curve of the object.</a:t>
            </a:r>
            <a:endParaRPr lang="en-AE" sz="2000" dirty="0"/>
          </a:p>
        </p:txBody>
      </p:sp>
      <p:sp>
        <p:nvSpPr>
          <p:cNvPr id="3" name="Rectangle 2">
            <a:extLst>
              <a:ext uri="{FF2B5EF4-FFF2-40B4-BE49-F238E27FC236}">
                <a16:creationId xmlns:a16="http://schemas.microsoft.com/office/drawing/2014/main" id="{7D470193-20AE-480B-A599-5567B5963A1A}"/>
              </a:ext>
            </a:extLst>
          </p:cNvPr>
          <p:cNvSpPr/>
          <p:nvPr/>
        </p:nvSpPr>
        <p:spPr>
          <a:xfrm>
            <a:off x="1066800" y="2701304"/>
            <a:ext cx="6096000" cy="4154984"/>
          </a:xfrm>
          <a:prstGeom prst="rect">
            <a:avLst/>
          </a:prstGeom>
        </p:spPr>
        <p:txBody>
          <a:bodyPr>
            <a:spAutoFit/>
          </a:bodyPr>
          <a:lstStyle/>
          <a:p>
            <a:r>
              <a:rPr lang="en-GB" sz="2400" dirty="0"/>
              <a:t>based on the type of light curves, supernovae have been classified as type I and type II. Fig.  shows the light curves of type I and type II supernovae. You may note that the light curve of type I supernova reaches higher brightness but show a rapid decline. On the other hand, the light curve of type II supernova shows a lower maximum brightness but slower decline. The difference in the light curves of the two types of supernovae indicates differences in the stars which explode. </a:t>
            </a:r>
            <a:endParaRPr lang="en-AE" sz="2400" dirty="0"/>
          </a:p>
        </p:txBody>
      </p:sp>
      <p:pic>
        <p:nvPicPr>
          <p:cNvPr id="4" name="Picture 3">
            <a:extLst>
              <a:ext uri="{FF2B5EF4-FFF2-40B4-BE49-F238E27FC236}">
                <a16:creationId xmlns:a16="http://schemas.microsoft.com/office/drawing/2014/main" id="{80B499A4-0678-4BFA-AA37-8732179A8741}"/>
              </a:ext>
            </a:extLst>
          </p:cNvPr>
          <p:cNvPicPr>
            <a:picLocks noChangeAspect="1"/>
          </p:cNvPicPr>
          <p:nvPr/>
        </p:nvPicPr>
        <p:blipFill>
          <a:blip r:embed="rId2"/>
          <a:stretch>
            <a:fillRect/>
          </a:stretch>
        </p:blipFill>
        <p:spPr>
          <a:xfrm>
            <a:off x="7467600" y="1486762"/>
            <a:ext cx="4648200" cy="4609237"/>
          </a:xfrm>
          <a:prstGeom prst="rect">
            <a:avLst/>
          </a:prstGeom>
        </p:spPr>
      </p:pic>
    </p:spTree>
    <p:extLst>
      <p:ext uri="{BB962C8B-B14F-4D97-AF65-F5344CB8AC3E}">
        <p14:creationId xmlns:p14="http://schemas.microsoft.com/office/powerpoint/2010/main" val="3791160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202CC1-CDE1-4E66-A93E-A0059B4109D2}"/>
              </a:ext>
            </a:extLst>
          </p:cNvPr>
          <p:cNvSpPr/>
          <p:nvPr/>
        </p:nvSpPr>
        <p:spPr>
          <a:xfrm>
            <a:off x="419100" y="1371600"/>
            <a:ext cx="11353800" cy="4401205"/>
          </a:xfrm>
          <a:prstGeom prst="rect">
            <a:avLst/>
          </a:prstGeom>
        </p:spPr>
        <p:txBody>
          <a:bodyPr wrap="square">
            <a:spAutoFit/>
          </a:bodyPr>
          <a:lstStyle/>
          <a:p>
            <a:r>
              <a:rPr lang="en-GB" sz="2000" dirty="0"/>
              <a:t>Type I supernovae are further subdivided into two classes: </a:t>
            </a:r>
            <a:r>
              <a:rPr lang="en-GB" sz="2000" dirty="0" err="1">
                <a:highlight>
                  <a:srgbClr val="00FF00"/>
                </a:highlight>
              </a:rPr>
              <a:t>Ia</a:t>
            </a:r>
            <a:r>
              <a:rPr lang="en-GB" sz="2000" dirty="0">
                <a:highlight>
                  <a:srgbClr val="00FF00"/>
                </a:highlight>
              </a:rPr>
              <a:t> and Ib. </a:t>
            </a:r>
            <a:r>
              <a:rPr lang="en-GB" sz="2000" dirty="0"/>
              <a:t>The light curve for a supernova of type </a:t>
            </a:r>
            <a:r>
              <a:rPr lang="en-GB" sz="2000" dirty="0" err="1"/>
              <a:t>Ia</a:t>
            </a:r>
            <a:r>
              <a:rPr lang="en-GB" sz="2000" dirty="0"/>
              <a:t> is shown in Fig. Again, note that the brightness of the supernova is maximum at the time of explosion and it drops drastically afterwards. The light curves of supernovae of type </a:t>
            </a:r>
            <a:r>
              <a:rPr lang="en-GB" sz="2000" dirty="0" err="1">
                <a:highlight>
                  <a:srgbClr val="00FF00"/>
                </a:highlight>
              </a:rPr>
              <a:t>Ia</a:t>
            </a:r>
            <a:r>
              <a:rPr lang="en-GB" sz="2000" dirty="0"/>
              <a:t> are almost </a:t>
            </a:r>
            <a:r>
              <a:rPr lang="en-GB" sz="2000" dirty="0">
                <a:highlight>
                  <a:srgbClr val="00FF00"/>
                </a:highlight>
              </a:rPr>
              <a:t>identical</a:t>
            </a:r>
            <a:r>
              <a:rPr lang="en-GB" sz="2000" dirty="0"/>
              <a:t>. These supernovae are believed to be caused due to </a:t>
            </a:r>
            <a:r>
              <a:rPr lang="en-GB" sz="2000" dirty="0">
                <a:highlight>
                  <a:srgbClr val="00FF00"/>
                </a:highlight>
              </a:rPr>
              <a:t>the explosion of white dwarf stars</a:t>
            </a:r>
            <a:r>
              <a:rPr lang="en-GB" sz="2000" dirty="0"/>
              <a:t>. You may ask: How can a white dwarf give rise to a supernova explosion because its mass cannot be greater than 1.4 MΘ? This would be possible if we imagine </a:t>
            </a:r>
            <a:r>
              <a:rPr lang="en-GB" sz="2000" dirty="0">
                <a:highlight>
                  <a:srgbClr val="00FF00"/>
                </a:highlight>
              </a:rPr>
              <a:t>a white dwarf star in a binary system with a main sequence or a giant star as its companion.</a:t>
            </a:r>
            <a:r>
              <a:rPr lang="en-GB" sz="2000" dirty="0"/>
              <a:t> Because of its strong gravitational field, the white dwarf star sucks matter from the companion. its mass </a:t>
            </a:r>
            <a:r>
              <a:rPr lang="en-GB" sz="2000" dirty="0">
                <a:highlight>
                  <a:srgbClr val="00FF00"/>
                </a:highlight>
              </a:rPr>
              <a:t>increases beyond 1.4 MΘ, it explodes as a supernova</a:t>
            </a:r>
            <a:r>
              <a:rPr lang="en-GB" sz="2000" dirty="0"/>
              <a:t>. Since all stars have the same mass at the time of explosion, it is possible that supernovae </a:t>
            </a:r>
            <a:r>
              <a:rPr lang="en-GB" sz="2000" dirty="0" err="1"/>
              <a:t>Ia</a:t>
            </a:r>
            <a:r>
              <a:rPr lang="en-GB" sz="2000" dirty="0"/>
              <a:t> reach the </a:t>
            </a:r>
            <a:r>
              <a:rPr lang="en-GB" sz="2000" dirty="0">
                <a:highlight>
                  <a:srgbClr val="00FF00"/>
                </a:highlight>
              </a:rPr>
              <a:t>same brightness or absolute magnitude</a:t>
            </a:r>
            <a:r>
              <a:rPr lang="en-GB" sz="2000" dirty="0"/>
              <a:t>. Further, the observed apparent magnitude of a supernova can be used to determine its distance using its </a:t>
            </a:r>
            <a:r>
              <a:rPr lang="en-GB" sz="2000" dirty="0">
                <a:highlight>
                  <a:srgbClr val="00FF00"/>
                </a:highlight>
              </a:rPr>
              <a:t>distance modulus </a:t>
            </a:r>
            <a:r>
              <a:rPr lang="en-GB" sz="2000" dirty="0"/>
              <a:t>(defined as m − M) because all type </a:t>
            </a:r>
            <a:r>
              <a:rPr lang="en-GB" sz="2000" dirty="0" err="1"/>
              <a:t>Ia</a:t>
            </a:r>
            <a:r>
              <a:rPr lang="en-GB" sz="2000" dirty="0"/>
              <a:t> supernovae have the same absolute magnitude at the time of the maximum brightness. In recent years, type </a:t>
            </a:r>
            <a:r>
              <a:rPr lang="en-GB" sz="2000" dirty="0" err="1"/>
              <a:t>Ia</a:t>
            </a:r>
            <a:r>
              <a:rPr lang="en-GB" sz="2000" dirty="0"/>
              <a:t> supernovae have been used successfully to </a:t>
            </a:r>
            <a:r>
              <a:rPr lang="en-GB" sz="2000" dirty="0">
                <a:highlight>
                  <a:srgbClr val="00FF00"/>
                </a:highlight>
              </a:rPr>
              <a:t>find distances of distant galaxies</a:t>
            </a:r>
            <a:r>
              <a:rPr lang="en-GB" sz="2000" dirty="0"/>
              <a:t>. This has been very useful in understanding the nature and the ultimate fate of the universe. </a:t>
            </a:r>
            <a:endParaRPr lang="en-AE" sz="2000" dirty="0"/>
          </a:p>
        </p:txBody>
      </p:sp>
    </p:spTree>
    <p:extLst>
      <p:ext uri="{BB962C8B-B14F-4D97-AF65-F5344CB8AC3E}">
        <p14:creationId xmlns:p14="http://schemas.microsoft.com/office/powerpoint/2010/main" val="215189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96357-7D78-45BB-B2FE-1044CDEDA324}"/>
              </a:ext>
            </a:extLst>
          </p:cNvPr>
          <p:cNvPicPr>
            <a:picLocks noChangeAspect="1"/>
          </p:cNvPicPr>
          <p:nvPr/>
        </p:nvPicPr>
        <p:blipFill>
          <a:blip r:embed="rId2"/>
          <a:stretch>
            <a:fillRect/>
          </a:stretch>
        </p:blipFill>
        <p:spPr>
          <a:xfrm>
            <a:off x="609600" y="685800"/>
            <a:ext cx="6742846" cy="4537152"/>
          </a:xfrm>
          <a:prstGeom prst="rect">
            <a:avLst/>
          </a:prstGeom>
        </p:spPr>
      </p:pic>
    </p:spTree>
    <p:extLst>
      <p:ext uri="{BB962C8B-B14F-4D97-AF65-F5344CB8AC3E}">
        <p14:creationId xmlns:p14="http://schemas.microsoft.com/office/powerpoint/2010/main" val="3167139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5680" y="2858846"/>
            <a:ext cx="3582035"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NEBULA</a:t>
            </a:r>
            <a:endParaRPr sz="7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9B55E2-F39F-4311-84FD-CD50BB54C540}"/>
              </a:ext>
            </a:extLst>
          </p:cNvPr>
          <p:cNvSpPr/>
          <p:nvPr/>
        </p:nvSpPr>
        <p:spPr>
          <a:xfrm>
            <a:off x="381000" y="457200"/>
            <a:ext cx="11582400" cy="2677656"/>
          </a:xfrm>
          <a:prstGeom prst="rect">
            <a:avLst/>
          </a:prstGeom>
        </p:spPr>
        <p:txBody>
          <a:bodyPr wrap="square">
            <a:spAutoFit/>
          </a:bodyPr>
          <a:lstStyle/>
          <a:p>
            <a:r>
              <a:rPr lang="en-GB" sz="2400" dirty="0"/>
              <a:t>Type </a:t>
            </a:r>
            <a:r>
              <a:rPr lang="en-GB" sz="2400" dirty="0" err="1"/>
              <a:t>Ib</a:t>
            </a:r>
            <a:r>
              <a:rPr lang="en-GB" sz="2400" dirty="0"/>
              <a:t> and </a:t>
            </a:r>
            <a:r>
              <a:rPr lang="en-GB" sz="2400" dirty="0" err="1"/>
              <a:t>Ic</a:t>
            </a:r>
            <a:r>
              <a:rPr lang="en-GB" sz="2400" dirty="0"/>
              <a:t> supernovae are thought to result from the collapse of the cores of massive stars which have lost their hydrogen envelopes, either through a stellar wind or by transfer of matter to a companion in a binary.</a:t>
            </a:r>
          </a:p>
          <a:p>
            <a:endParaRPr lang="en-GB" sz="2400" dirty="0"/>
          </a:p>
          <a:p>
            <a:r>
              <a:rPr lang="en-GB" sz="2400" dirty="0"/>
              <a:t>The stars which explode to become supernovae of type II have usually masses higher than 10 MΘ. Their light curves are all distinct. These supernovae leave behind neutron stars or black holes, which are detected several years after the explosion. </a:t>
            </a:r>
            <a:endParaRPr lang="en-AE" sz="2400" dirty="0"/>
          </a:p>
        </p:txBody>
      </p:sp>
    </p:spTree>
    <p:extLst>
      <p:ext uri="{BB962C8B-B14F-4D97-AF65-F5344CB8AC3E}">
        <p14:creationId xmlns:p14="http://schemas.microsoft.com/office/powerpoint/2010/main" val="3841455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1379C4-4302-443B-9B2A-1B3B94734207}"/>
              </a:ext>
            </a:extLst>
          </p:cNvPr>
          <p:cNvSpPr/>
          <p:nvPr/>
        </p:nvSpPr>
        <p:spPr>
          <a:xfrm>
            <a:off x="609600" y="457200"/>
            <a:ext cx="11277600" cy="2677656"/>
          </a:xfrm>
          <a:prstGeom prst="rect">
            <a:avLst/>
          </a:prstGeom>
        </p:spPr>
        <p:txBody>
          <a:bodyPr wrap="square">
            <a:spAutoFit/>
          </a:bodyPr>
          <a:lstStyle/>
          <a:p>
            <a:r>
              <a:rPr lang="en-GB" sz="2400" b="1" dirty="0"/>
              <a:t>How do we know all that we have said above about supernovae? </a:t>
            </a:r>
          </a:p>
          <a:p>
            <a:endParaRPr lang="en-GB" sz="2400" b="1" dirty="0"/>
          </a:p>
          <a:p>
            <a:r>
              <a:rPr lang="en-GB" sz="2000" dirty="0"/>
              <a:t>At the time of explosion, a star throws a cloud of gas which travels into the interstellar medium with speeds of the order of 10,000 kms−1 . The cloud expands and merges gradually into the interplanetary medium. It seeds the interplanetary medium with heavy elements. The explosion also generates ripples in the surrounding medium which create conditions favourable for the formation of new stars. An example of the what remains behind a supernova explosion is the Crab Nebula. It is the remnant of the supernova of 1054 A.D. A neutron star is located at the centre of the nebula which was formed as a result of the explosion. </a:t>
            </a:r>
            <a:endParaRPr lang="en-AE" sz="2000" dirty="0"/>
          </a:p>
        </p:txBody>
      </p:sp>
    </p:spTree>
    <p:extLst>
      <p:ext uri="{BB962C8B-B14F-4D97-AF65-F5344CB8AC3E}">
        <p14:creationId xmlns:p14="http://schemas.microsoft.com/office/powerpoint/2010/main" val="2510473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24D458-5828-4294-BB18-3D0CDCBEB4BB}"/>
              </a:ext>
            </a:extLst>
          </p:cNvPr>
          <p:cNvSpPr/>
          <p:nvPr/>
        </p:nvSpPr>
        <p:spPr>
          <a:xfrm>
            <a:off x="685800" y="533400"/>
            <a:ext cx="1199174" cy="369332"/>
          </a:xfrm>
          <a:prstGeom prst="rect">
            <a:avLst/>
          </a:prstGeom>
        </p:spPr>
        <p:txBody>
          <a:bodyPr wrap="none">
            <a:spAutoFit/>
          </a:bodyPr>
          <a:lstStyle/>
          <a:p>
            <a:r>
              <a:rPr lang="en-GB" dirty="0"/>
              <a:t>SUMMARY</a:t>
            </a:r>
            <a:endParaRPr lang="en-AE" dirty="0"/>
          </a:p>
        </p:txBody>
      </p:sp>
      <p:sp>
        <p:nvSpPr>
          <p:cNvPr id="3" name="Rectangle 2">
            <a:extLst>
              <a:ext uri="{FF2B5EF4-FFF2-40B4-BE49-F238E27FC236}">
                <a16:creationId xmlns:a16="http://schemas.microsoft.com/office/drawing/2014/main" id="{7D093EBF-9175-471C-91F9-23424335B8A2}"/>
              </a:ext>
            </a:extLst>
          </p:cNvPr>
          <p:cNvSpPr/>
          <p:nvPr/>
        </p:nvSpPr>
        <p:spPr>
          <a:xfrm>
            <a:off x="1066800" y="1219200"/>
            <a:ext cx="10896600" cy="3416320"/>
          </a:xfrm>
          <a:prstGeom prst="rect">
            <a:avLst/>
          </a:prstGeom>
        </p:spPr>
        <p:txBody>
          <a:bodyPr wrap="square">
            <a:spAutoFit/>
          </a:bodyPr>
          <a:lstStyle/>
          <a:p>
            <a:pPr marL="285750" indent="-285750">
              <a:buFont typeface="Arial" panose="020B0604020202020204" pitchFamily="34" charset="0"/>
              <a:buChar char="•"/>
            </a:pPr>
            <a:r>
              <a:rPr lang="en-GB" dirty="0"/>
              <a:t>Chemical composition of the universe refers to the presence of different types of elements and their proportions in the universe. The chemical composition of the universe is the same as that of the solar system.</a:t>
            </a:r>
          </a:p>
          <a:p>
            <a:pPr marL="285750" indent="-285750">
              <a:buFont typeface="Arial" panose="020B0604020202020204" pitchFamily="34" charset="0"/>
              <a:buChar char="•"/>
            </a:pPr>
            <a:endParaRPr lang="en-GB" dirty="0"/>
          </a:p>
          <a:p>
            <a:r>
              <a:rPr lang="en-GB" dirty="0"/>
              <a:t> • Relative proportions of elements in the universe are called cosmic abundances. Observed abundances of elements show that hydrogen and helium are the most abundant elements in the universe</a:t>
            </a:r>
          </a:p>
          <a:p>
            <a:endParaRPr lang="en-GB" dirty="0"/>
          </a:p>
          <a:p>
            <a:pPr marL="285750" indent="-285750">
              <a:buFont typeface="Arial" panose="020B0604020202020204" pitchFamily="34" charset="0"/>
              <a:buChar char="•"/>
            </a:pPr>
            <a:r>
              <a:rPr lang="en-GB" dirty="0"/>
              <a:t>All elements except hydrogen and helium are formed inside the stars due to thermonuclear reaction and creation of new elements in such reactions is called nucleosynthesis.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Depending upon the elements present, density and temperature in the interior of stars, nucleosynthesis takes place through one of the three major processes, namely hydrogen burning, helium burning and burning of carbon and heavier nuclei. As long as a star stays on the main sequence, it burns hydrogen. </a:t>
            </a:r>
            <a:endParaRPr lang="en-AE" dirty="0"/>
          </a:p>
        </p:txBody>
      </p:sp>
    </p:spTree>
    <p:extLst>
      <p:ext uri="{BB962C8B-B14F-4D97-AF65-F5344CB8AC3E}">
        <p14:creationId xmlns:p14="http://schemas.microsoft.com/office/powerpoint/2010/main" val="2654548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93EC41-8D53-4F92-87D5-DDEE71A21AB7}"/>
              </a:ext>
            </a:extLst>
          </p:cNvPr>
          <p:cNvSpPr/>
          <p:nvPr/>
        </p:nvSpPr>
        <p:spPr>
          <a:xfrm>
            <a:off x="457200" y="685800"/>
            <a:ext cx="11125200" cy="1938992"/>
          </a:xfrm>
          <a:prstGeom prst="rect">
            <a:avLst/>
          </a:prstGeom>
        </p:spPr>
        <p:txBody>
          <a:bodyPr wrap="square">
            <a:spAutoFit/>
          </a:bodyPr>
          <a:lstStyle/>
          <a:p>
            <a:pPr marL="342900" indent="-342900">
              <a:buFont typeface="Arial" panose="020B0604020202020204" pitchFamily="34" charset="0"/>
              <a:buChar char="•"/>
            </a:pPr>
            <a:r>
              <a:rPr lang="en-GB" sz="2400" dirty="0"/>
              <a:t>The life span of a star on the main sequence depends on its mass:  τ∝ M^-5.2 . </a:t>
            </a:r>
          </a:p>
          <a:p>
            <a:pPr marL="342900" indent="-342900">
              <a:buFont typeface="Arial" panose="020B0604020202020204" pitchFamily="34" charset="0"/>
              <a:buChar char="•"/>
            </a:pPr>
            <a:r>
              <a:rPr lang="en-GB" sz="2400" dirty="0"/>
              <a:t>Also, the evolution of a star away from the main sequence depends on its mass. Low mass stars become white dwarfs at the end of their lives. </a:t>
            </a:r>
          </a:p>
          <a:p>
            <a:r>
              <a:rPr lang="en-GB" sz="2400" dirty="0"/>
              <a:t>• Massive stars (&gt; 10 MΘ) explode as supernovae at the end of their lives leaving behind neutron stars or black holes. </a:t>
            </a:r>
            <a:endParaRPr lang="en-AE" sz="2400" dirty="0"/>
          </a:p>
        </p:txBody>
      </p:sp>
    </p:spTree>
    <p:extLst>
      <p:ext uri="{BB962C8B-B14F-4D97-AF65-F5344CB8AC3E}">
        <p14:creationId xmlns:p14="http://schemas.microsoft.com/office/powerpoint/2010/main" val="3446190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7998"/>
            </a:xfrm>
            <a:prstGeom prst="rect">
              <a:avLst/>
            </a:prstGeom>
          </p:spPr>
        </p:pic>
        <p:sp>
          <p:nvSpPr>
            <p:cNvPr id="4" name="object 4"/>
            <p:cNvSpPr/>
            <p:nvPr/>
          </p:nvSpPr>
          <p:spPr>
            <a:xfrm>
              <a:off x="2761360" y="2836798"/>
              <a:ext cx="6667500" cy="64135"/>
            </a:xfrm>
            <a:custGeom>
              <a:avLst/>
              <a:gdLst/>
              <a:ahLst/>
              <a:cxnLst/>
              <a:rect l="l" t="t" r="r" b="b"/>
              <a:pathLst>
                <a:path w="6667500" h="64135">
                  <a:moveTo>
                    <a:pt x="6667500" y="0"/>
                  </a:moveTo>
                  <a:lnTo>
                    <a:pt x="0" y="0"/>
                  </a:lnTo>
                  <a:lnTo>
                    <a:pt x="0" y="64008"/>
                  </a:lnTo>
                  <a:lnTo>
                    <a:pt x="6667500" y="64008"/>
                  </a:lnTo>
                  <a:lnTo>
                    <a:pt x="6667500"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title"/>
          </p:nvPr>
        </p:nvSpPr>
        <p:spPr>
          <a:xfrm>
            <a:off x="2749042" y="1868881"/>
            <a:ext cx="6696075" cy="1062990"/>
          </a:xfrm>
          <a:prstGeom prst="rect">
            <a:avLst/>
          </a:prstGeom>
        </p:spPr>
        <p:txBody>
          <a:bodyPr vert="horz" wrap="square" lIns="0" tIns="13335" rIns="0" bIns="0" rtlCol="0">
            <a:spAutoFit/>
          </a:bodyPr>
          <a:lstStyle/>
          <a:p>
            <a:pPr marL="12700">
              <a:lnSpc>
                <a:spcPct val="100000"/>
              </a:lnSpc>
              <a:spcBef>
                <a:spcPts val="105"/>
              </a:spcBef>
            </a:pPr>
            <a:r>
              <a:rPr sz="6800" u="none" spc="5" dirty="0"/>
              <a:t>WHY</a:t>
            </a:r>
            <a:r>
              <a:rPr sz="6800" u="none" spc="-55" dirty="0"/>
              <a:t> </a:t>
            </a:r>
            <a:r>
              <a:rPr sz="6800" u="none" dirty="0"/>
              <a:t>DO</a:t>
            </a:r>
            <a:r>
              <a:rPr sz="6800" u="none" spc="-35" dirty="0"/>
              <a:t> </a:t>
            </a:r>
            <a:r>
              <a:rPr sz="6800" u="none" spc="-5" dirty="0"/>
              <a:t>STARS</a:t>
            </a:r>
            <a:endParaRPr sz="6800"/>
          </a:p>
        </p:txBody>
      </p:sp>
      <p:sp>
        <p:nvSpPr>
          <p:cNvPr id="6" name="object 6"/>
          <p:cNvSpPr txBox="1"/>
          <p:nvPr/>
        </p:nvSpPr>
        <p:spPr>
          <a:xfrm>
            <a:off x="5123815" y="2905760"/>
            <a:ext cx="1946910" cy="1062355"/>
          </a:xfrm>
          <a:prstGeom prst="rect">
            <a:avLst/>
          </a:prstGeom>
        </p:spPr>
        <p:txBody>
          <a:bodyPr vert="horz" wrap="square" lIns="0" tIns="13335" rIns="0" bIns="0" rtlCol="0">
            <a:spAutoFit/>
          </a:bodyPr>
          <a:lstStyle/>
          <a:p>
            <a:pPr marL="12700">
              <a:lnSpc>
                <a:spcPct val="100000"/>
              </a:lnSpc>
              <a:spcBef>
                <a:spcPts val="105"/>
              </a:spcBef>
            </a:pPr>
            <a:r>
              <a:rPr sz="6800" dirty="0">
                <a:solidFill>
                  <a:srgbClr val="FFFFFF"/>
                </a:solidFill>
                <a:latin typeface="Arial MT"/>
                <a:cs typeface="Arial MT"/>
              </a:rPr>
              <a:t>DIE?</a:t>
            </a:r>
            <a:endParaRPr sz="6800">
              <a:latin typeface="Arial MT"/>
              <a:cs typeface="Arial MT"/>
            </a:endParaRPr>
          </a:p>
        </p:txBody>
      </p:sp>
      <p:sp>
        <p:nvSpPr>
          <p:cNvPr id="7" name="object 7"/>
          <p:cNvSpPr/>
          <p:nvPr/>
        </p:nvSpPr>
        <p:spPr>
          <a:xfrm>
            <a:off x="5135753" y="3873119"/>
            <a:ext cx="1920239" cy="64135"/>
          </a:xfrm>
          <a:custGeom>
            <a:avLst/>
            <a:gdLst/>
            <a:ahLst/>
            <a:cxnLst/>
            <a:rect l="l" t="t" r="r" b="b"/>
            <a:pathLst>
              <a:path w="1920240" h="64135">
                <a:moveTo>
                  <a:pt x="1920239" y="0"/>
                </a:moveTo>
                <a:lnTo>
                  <a:pt x="0" y="0"/>
                </a:lnTo>
                <a:lnTo>
                  <a:pt x="0" y="64007"/>
                </a:lnTo>
                <a:lnTo>
                  <a:pt x="1920239" y="64007"/>
                </a:lnTo>
                <a:lnTo>
                  <a:pt x="1920239" y="0"/>
                </a:lnTo>
                <a:close/>
              </a:path>
            </a:pathLst>
          </a:custGeom>
          <a:solidFill>
            <a:srgbClr val="FFFFFF"/>
          </a:solid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3563" y="372567"/>
            <a:ext cx="8335009" cy="1000760"/>
          </a:xfrm>
          <a:prstGeom prst="rect">
            <a:avLst/>
          </a:prstGeom>
        </p:spPr>
        <p:txBody>
          <a:bodyPr vert="horz" wrap="square" lIns="0" tIns="12065" rIns="0" bIns="0" rtlCol="0">
            <a:spAutoFit/>
          </a:bodyPr>
          <a:lstStyle/>
          <a:p>
            <a:pPr marL="12700">
              <a:lnSpc>
                <a:spcPct val="100000"/>
              </a:lnSpc>
              <a:spcBef>
                <a:spcPts val="95"/>
              </a:spcBef>
            </a:pPr>
            <a:r>
              <a:rPr sz="6400" spc="-5" dirty="0"/>
              <a:t>WHY</a:t>
            </a:r>
            <a:r>
              <a:rPr sz="6400" spc="-20" dirty="0"/>
              <a:t> </a:t>
            </a:r>
            <a:r>
              <a:rPr sz="6400" spc="-5" dirty="0"/>
              <a:t>DO</a:t>
            </a:r>
            <a:r>
              <a:rPr sz="6400" spc="-20" dirty="0"/>
              <a:t> </a:t>
            </a:r>
            <a:r>
              <a:rPr sz="6400" dirty="0"/>
              <a:t>STARS</a:t>
            </a:r>
            <a:r>
              <a:rPr sz="6400" spc="-20" dirty="0"/>
              <a:t> </a:t>
            </a:r>
            <a:r>
              <a:rPr sz="6400" spc="-5" dirty="0"/>
              <a:t>DIE?</a:t>
            </a:r>
            <a:endParaRPr sz="6400"/>
          </a:p>
        </p:txBody>
      </p:sp>
      <p:sp>
        <p:nvSpPr>
          <p:cNvPr id="3" name="object 3"/>
          <p:cNvSpPr txBox="1"/>
          <p:nvPr/>
        </p:nvSpPr>
        <p:spPr>
          <a:xfrm>
            <a:off x="718819" y="2775051"/>
            <a:ext cx="9599930" cy="1162685"/>
          </a:xfrm>
          <a:prstGeom prst="rect">
            <a:avLst/>
          </a:prstGeom>
        </p:spPr>
        <p:txBody>
          <a:bodyPr vert="horz" wrap="square" lIns="0" tIns="139065" rIns="0" bIns="0" rtlCol="0">
            <a:spAutoFit/>
          </a:bodyPr>
          <a:lstStyle/>
          <a:p>
            <a:pPr marL="299085" indent="-287020">
              <a:lnSpc>
                <a:spcPct val="100000"/>
              </a:lnSpc>
              <a:spcBef>
                <a:spcPts val="1095"/>
              </a:spcBef>
              <a:buChar char="•"/>
              <a:tabLst>
                <a:tab pos="299085" algn="l"/>
                <a:tab pos="299720" algn="l"/>
              </a:tabLst>
            </a:pPr>
            <a:r>
              <a:rPr sz="2900" dirty="0">
                <a:solidFill>
                  <a:srgbClr val="FFFFFF"/>
                </a:solidFill>
                <a:latin typeface="Arial MT"/>
                <a:cs typeface="Arial MT"/>
              </a:rPr>
              <a:t>Stars</a:t>
            </a:r>
            <a:r>
              <a:rPr sz="2900" spc="-20" dirty="0">
                <a:solidFill>
                  <a:srgbClr val="FFFFFF"/>
                </a:solidFill>
                <a:latin typeface="Arial MT"/>
                <a:cs typeface="Arial MT"/>
              </a:rPr>
              <a:t> </a:t>
            </a:r>
            <a:r>
              <a:rPr sz="2900" dirty="0">
                <a:solidFill>
                  <a:srgbClr val="FFFFFF"/>
                </a:solidFill>
                <a:latin typeface="Arial MT"/>
                <a:cs typeface="Arial MT"/>
              </a:rPr>
              <a:t>die because</a:t>
            </a:r>
            <a:r>
              <a:rPr sz="2900" spc="-35" dirty="0">
                <a:solidFill>
                  <a:srgbClr val="FFFFFF"/>
                </a:solidFill>
                <a:latin typeface="Arial MT"/>
                <a:cs typeface="Arial MT"/>
              </a:rPr>
              <a:t> </a:t>
            </a:r>
            <a:r>
              <a:rPr sz="2900" dirty="0">
                <a:solidFill>
                  <a:srgbClr val="FFFFFF"/>
                </a:solidFill>
                <a:latin typeface="Arial MT"/>
                <a:cs typeface="Arial MT"/>
              </a:rPr>
              <a:t>they</a:t>
            </a:r>
            <a:r>
              <a:rPr sz="2900" spc="-45" dirty="0">
                <a:solidFill>
                  <a:srgbClr val="FFFFFF"/>
                </a:solidFill>
                <a:latin typeface="Arial MT"/>
                <a:cs typeface="Arial MT"/>
              </a:rPr>
              <a:t> </a:t>
            </a:r>
            <a:r>
              <a:rPr sz="2900" b="1" dirty="0">
                <a:solidFill>
                  <a:srgbClr val="FFFFFF"/>
                </a:solidFill>
                <a:latin typeface="Arial"/>
                <a:cs typeface="Arial"/>
              </a:rPr>
              <a:t>end </a:t>
            </a:r>
            <a:r>
              <a:rPr sz="2900" dirty="0">
                <a:solidFill>
                  <a:srgbClr val="FFFFFF"/>
                </a:solidFill>
                <a:latin typeface="Arial MT"/>
                <a:cs typeface="Arial MT"/>
              </a:rPr>
              <a:t>their</a:t>
            </a:r>
            <a:r>
              <a:rPr sz="2900" spc="-35" dirty="0">
                <a:solidFill>
                  <a:srgbClr val="FFFFFF"/>
                </a:solidFill>
                <a:latin typeface="Arial MT"/>
                <a:cs typeface="Arial MT"/>
              </a:rPr>
              <a:t> </a:t>
            </a:r>
            <a:r>
              <a:rPr sz="2900" dirty="0">
                <a:solidFill>
                  <a:srgbClr val="FFFFFF"/>
                </a:solidFill>
                <a:latin typeface="Arial MT"/>
                <a:cs typeface="Arial MT"/>
              </a:rPr>
              <a:t>nuclear</a:t>
            </a:r>
            <a:r>
              <a:rPr sz="2900" spc="-20" dirty="0">
                <a:solidFill>
                  <a:srgbClr val="FFFFFF"/>
                </a:solidFill>
                <a:latin typeface="Arial MT"/>
                <a:cs typeface="Arial MT"/>
              </a:rPr>
              <a:t> </a:t>
            </a:r>
            <a:r>
              <a:rPr sz="2900" b="1" dirty="0">
                <a:solidFill>
                  <a:srgbClr val="FFFFFF"/>
                </a:solidFill>
                <a:latin typeface="Arial"/>
                <a:cs typeface="Arial"/>
              </a:rPr>
              <a:t>fuel</a:t>
            </a:r>
            <a:r>
              <a:rPr sz="2900" dirty="0">
                <a:solidFill>
                  <a:srgbClr val="FFFFFF"/>
                </a:solidFill>
                <a:latin typeface="Arial MT"/>
                <a:cs typeface="Arial MT"/>
              </a:rPr>
              <a:t>.</a:t>
            </a:r>
            <a:endParaRPr sz="2900">
              <a:latin typeface="Arial MT"/>
              <a:cs typeface="Arial MT"/>
            </a:endParaRPr>
          </a:p>
          <a:p>
            <a:pPr marL="299085" indent="-287020">
              <a:lnSpc>
                <a:spcPct val="100000"/>
              </a:lnSpc>
              <a:spcBef>
                <a:spcPts val="994"/>
              </a:spcBef>
              <a:buChar char="•"/>
              <a:tabLst>
                <a:tab pos="299085" algn="l"/>
                <a:tab pos="299720" algn="l"/>
              </a:tabLst>
            </a:pPr>
            <a:r>
              <a:rPr sz="2900" dirty="0">
                <a:solidFill>
                  <a:srgbClr val="FFFFFF"/>
                </a:solidFill>
                <a:latin typeface="Arial MT"/>
                <a:cs typeface="Arial MT"/>
              </a:rPr>
              <a:t>The</a:t>
            </a:r>
            <a:r>
              <a:rPr sz="2900" spc="-20" dirty="0">
                <a:solidFill>
                  <a:srgbClr val="FFFFFF"/>
                </a:solidFill>
                <a:latin typeface="Arial MT"/>
                <a:cs typeface="Arial MT"/>
              </a:rPr>
              <a:t> </a:t>
            </a:r>
            <a:r>
              <a:rPr sz="2900" dirty="0">
                <a:solidFill>
                  <a:srgbClr val="FFFFFF"/>
                </a:solidFill>
                <a:latin typeface="Arial MT"/>
                <a:cs typeface="Arial MT"/>
              </a:rPr>
              <a:t>events</a:t>
            </a:r>
            <a:r>
              <a:rPr sz="2900" spc="-35" dirty="0">
                <a:solidFill>
                  <a:srgbClr val="FFFFFF"/>
                </a:solidFill>
                <a:latin typeface="Arial MT"/>
                <a:cs typeface="Arial MT"/>
              </a:rPr>
              <a:t> </a:t>
            </a:r>
            <a:r>
              <a:rPr sz="2900" spc="-5" dirty="0">
                <a:solidFill>
                  <a:srgbClr val="FFFFFF"/>
                </a:solidFill>
                <a:latin typeface="Arial MT"/>
                <a:cs typeface="Arial MT"/>
              </a:rPr>
              <a:t>at</a:t>
            </a:r>
            <a:r>
              <a:rPr sz="2900" spc="-10" dirty="0">
                <a:solidFill>
                  <a:srgbClr val="FFFFFF"/>
                </a:solidFill>
                <a:latin typeface="Arial MT"/>
                <a:cs typeface="Arial MT"/>
              </a:rPr>
              <a:t> </a:t>
            </a:r>
            <a:r>
              <a:rPr sz="2900" dirty="0">
                <a:solidFill>
                  <a:srgbClr val="FFFFFF"/>
                </a:solidFill>
                <a:latin typeface="Arial MT"/>
                <a:cs typeface="Arial MT"/>
              </a:rPr>
              <a:t>the</a:t>
            </a:r>
            <a:r>
              <a:rPr sz="2900" spc="-20" dirty="0">
                <a:solidFill>
                  <a:srgbClr val="FFFFFF"/>
                </a:solidFill>
                <a:latin typeface="Arial MT"/>
                <a:cs typeface="Arial MT"/>
              </a:rPr>
              <a:t> </a:t>
            </a:r>
            <a:r>
              <a:rPr sz="2900" dirty="0">
                <a:solidFill>
                  <a:srgbClr val="FFFFFF"/>
                </a:solidFill>
                <a:latin typeface="Arial MT"/>
                <a:cs typeface="Arial MT"/>
              </a:rPr>
              <a:t>end</a:t>
            </a:r>
            <a:r>
              <a:rPr sz="2900" spc="-15" dirty="0">
                <a:solidFill>
                  <a:srgbClr val="FFFFFF"/>
                </a:solidFill>
                <a:latin typeface="Arial MT"/>
                <a:cs typeface="Arial MT"/>
              </a:rPr>
              <a:t> </a:t>
            </a:r>
            <a:r>
              <a:rPr sz="2900" spc="-5" dirty="0">
                <a:solidFill>
                  <a:srgbClr val="FFFFFF"/>
                </a:solidFill>
                <a:latin typeface="Arial MT"/>
                <a:cs typeface="Arial MT"/>
              </a:rPr>
              <a:t>of</a:t>
            </a:r>
            <a:r>
              <a:rPr sz="2900" spc="-10" dirty="0">
                <a:solidFill>
                  <a:srgbClr val="FFFFFF"/>
                </a:solidFill>
                <a:latin typeface="Arial MT"/>
                <a:cs typeface="Arial MT"/>
              </a:rPr>
              <a:t> </a:t>
            </a:r>
            <a:r>
              <a:rPr sz="2900" dirty="0">
                <a:solidFill>
                  <a:srgbClr val="FFFFFF"/>
                </a:solidFill>
                <a:latin typeface="Arial MT"/>
                <a:cs typeface="Arial MT"/>
              </a:rPr>
              <a:t>a star’s</a:t>
            </a:r>
            <a:r>
              <a:rPr sz="2900" spc="-15" dirty="0">
                <a:solidFill>
                  <a:srgbClr val="FFFFFF"/>
                </a:solidFill>
                <a:latin typeface="Arial MT"/>
                <a:cs typeface="Arial MT"/>
              </a:rPr>
              <a:t> </a:t>
            </a:r>
            <a:r>
              <a:rPr sz="2900" spc="-5" dirty="0">
                <a:solidFill>
                  <a:srgbClr val="FFFFFF"/>
                </a:solidFill>
                <a:latin typeface="Arial MT"/>
                <a:cs typeface="Arial MT"/>
              </a:rPr>
              <a:t>life</a:t>
            </a:r>
            <a:r>
              <a:rPr sz="2900" dirty="0">
                <a:solidFill>
                  <a:srgbClr val="FFFFFF"/>
                </a:solidFill>
                <a:latin typeface="Arial MT"/>
                <a:cs typeface="Arial MT"/>
              </a:rPr>
              <a:t> depend</a:t>
            </a:r>
            <a:r>
              <a:rPr sz="2900" spc="-35" dirty="0">
                <a:solidFill>
                  <a:srgbClr val="FFFFFF"/>
                </a:solidFill>
                <a:latin typeface="Arial MT"/>
                <a:cs typeface="Arial MT"/>
              </a:rPr>
              <a:t> </a:t>
            </a:r>
            <a:r>
              <a:rPr sz="2900" spc="-5" dirty="0">
                <a:solidFill>
                  <a:srgbClr val="FFFFFF"/>
                </a:solidFill>
                <a:latin typeface="Arial MT"/>
                <a:cs typeface="Arial MT"/>
              </a:rPr>
              <a:t>on</a:t>
            </a:r>
            <a:r>
              <a:rPr sz="2900" spc="-10" dirty="0">
                <a:solidFill>
                  <a:srgbClr val="FFFFFF"/>
                </a:solidFill>
                <a:latin typeface="Arial MT"/>
                <a:cs typeface="Arial MT"/>
              </a:rPr>
              <a:t> </a:t>
            </a:r>
            <a:r>
              <a:rPr sz="2900" spc="-5" dirty="0">
                <a:solidFill>
                  <a:srgbClr val="FFFFFF"/>
                </a:solidFill>
                <a:latin typeface="Arial MT"/>
                <a:cs typeface="Arial MT"/>
              </a:rPr>
              <a:t>its</a:t>
            </a:r>
            <a:r>
              <a:rPr sz="2900" spc="-30" dirty="0">
                <a:solidFill>
                  <a:srgbClr val="FFFFFF"/>
                </a:solidFill>
                <a:latin typeface="Arial MT"/>
                <a:cs typeface="Arial MT"/>
              </a:rPr>
              <a:t> </a:t>
            </a:r>
            <a:r>
              <a:rPr sz="2900" b="1" dirty="0">
                <a:solidFill>
                  <a:srgbClr val="FFFFFF"/>
                </a:solidFill>
                <a:latin typeface="Arial"/>
                <a:cs typeface="Arial"/>
              </a:rPr>
              <a:t>mass</a:t>
            </a:r>
            <a:r>
              <a:rPr sz="2900" dirty="0">
                <a:solidFill>
                  <a:srgbClr val="FFFFFF"/>
                </a:solidFill>
                <a:latin typeface="Arial MT"/>
                <a:cs typeface="Arial MT"/>
              </a:rPr>
              <a:t>.</a:t>
            </a:r>
            <a:endParaRPr sz="2900">
              <a:latin typeface="Arial MT"/>
              <a:cs typeface="Arial M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7998"/>
            </a:xfrm>
            <a:prstGeom prst="rect">
              <a:avLst/>
            </a:prstGeom>
          </p:spPr>
        </p:pic>
        <p:sp>
          <p:nvSpPr>
            <p:cNvPr id="4" name="object 4"/>
            <p:cNvSpPr/>
            <p:nvPr/>
          </p:nvSpPr>
          <p:spPr>
            <a:xfrm>
              <a:off x="2918460" y="1717548"/>
              <a:ext cx="6993890" cy="1277620"/>
            </a:xfrm>
            <a:custGeom>
              <a:avLst/>
              <a:gdLst/>
              <a:ahLst/>
              <a:cxnLst/>
              <a:rect l="l" t="t" r="r" b="b"/>
              <a:pathLst>
                <a:path w="6993890" h="1277620">
                  <a:moveTo>
                    <a:pt x="6993636" y="0"/>
                  </a:moveTo>
                  <a:lnTo>
                    <a:pt x="638175" y="0"/>
                  </a:lnTo>
                  <a:lnTo>
                    <a:pt x="0" y="638555"/>
                  </a:lnTo>
                  <a:lnTo>
                    <a:pt x="638175" y="1277112"/>
                  </a:lnTo>
                  <a:lnTo>
                    <a:pt x="6993636" y="1277112"/>
                  </a:lnTo>
                  <a:lnTo>
                    <a:pt x="6993636" y="0"/>
                  </a:lnTo>
                  <a:close/>
                </a:path>
              </a:pathLst>
            </a:custGeom>
            <a:solidFill>
              <a:srgbClr val="5B9BD4"/>
            </a:solidFill>
          </p:spPr>
          <p:txBody>
            <a:bodyPr wrap="square" lIns="0" tIns="0" rIns="0" bIns="0" rtlCol="0"/>
            <a:lstStyle/>
            <a:p>
              <a:endParaRPr/>
            </a:p>
          </p:txBody>
        </p:sp>
        <p:sp>
          <p:nvSpPr>
            <p:cNvPr id="5" name="object 5"/>
            <p:cNvSpPr/>
            <p:nvPr/>
          </p:nvSpPr>
          <p:spPr>
            <a:xfrm>
              <a:off x="2918460" y="1717548"/>
              <a:ext cx="6993890" cy="1277620"/>
            </a:xfrm>
            <a:custGeom>
              <a:avLst/>
              <a:gdLst/>
              <a:ahLst/>
              <a:cxnLst/>
              <a:rect l="l" t="t" r="r" b="b"/>
              <a:pathLst>
                <a:path w="6993890" h="1277620">
                  <a:moveTo>
                    <a:pt x="6993636" y="1277112"/>
                  </a:moveTo>
                  <a:lnTo>
                    <a:pt x="638175" y="1277112"/>
                  </a:lnTo>
                  <a:lnTo>
                    <a:pt x="0" y="638555"/>
                  </a:lnTo>
                  <a:lnTo>
                    <a:pt x="638175" y="0"/>
                  </a:lnTo>
                  <a:lnTo>
                    <a:pt x="6993636" y="0"/>
                  </a:lnTo>
                  <a:lnTo>
                    <a:pt x="6993636" y="1277112"/>
                  </a:lnTo>
                  <a:close/>
                </a:path>
              </a:pathLst>
            </a:custGeom>
            <a:ln w="12192">
              <a:solidFill>
                <a:srgbClr val="FFFFFF"/>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723132" y="1664207"/>
              <a:ext cx="1165860" cy="1531620"/>
            </a:xfrm>
            <a:prstGeom prst="rect">
              <a:avLst/>
            </a:prstGeom>
          </p:spPr>
        </p:pic>
        <p:pic>
          <p:nvPicPr>
            <p:cNvPr id="7" name="object 7"/>
            <p:cNvPicPr/>
            <p:nvPr/>
          </p:nvPicPr>
          <p:blipFill>
            <a:blip r:embed="rId4" cstate="print"/>
            <a:stretch>
              <a:fillRect/>
            </a:stretch>
          </p:blipFill>
          <p:spPr>
            <a:xfrm>
              <a:off x="3953255" y="1626107"/>
              <a:ext cx="8097011" cy="1639824"/>
            </a:xfrm>
            <a:prstGeom prst="rect">
              <a:avLst/>
            </a:prstGeom>
          </p:spPr>
        </p:pic>
        <p:pic>
          <p:nvPicPr>
            <p:cNvPr id="8" name="object 8"/>
            <p:cNvPicPr/>
            <p:nvPr/>
          </p:nvPicPr>
          <p:blipFill>
            <a:blip r:embed="rId5" cstate="print"/>
            <a:stretch>
              <a:fillRect/>
            </a:stretch>
          </p:blipFill>
          <p:spPr>
            <a:xfrm>
              <a:off x="2241804" y="1717548"/>
              <a:ext cx="1275587" cy="1275588"/>
            </a:xfrm>
            <a:prstGeom prst="rect">
              <a:avLst/>
            </a:prstGeom>
          </p:spPr>
        </p:pic>
        <p:sp>
          <p:nvSpPr>
            <p:cNvPr id="9" name="object 9"/>
            <p:cNvSpPr/>
            <p:nvPr/>
          </p:nvSpPr>
          <p:spPr>
            <a:xfrm>
              <a:off x="2241804" y="1717548"/>
              <a:ext cx="1275715" cy="1275715"/>
            </a:xfrm>
            <a:custGeom>
              <a:avLst/>
              <a:gdLst/>
              <a:ahLst/>
              <a:cxnLst/>
              <a:rect l="l" t="t" r="r" b="b"/>
              <a:pathLst>
                <a:path w="1275714" h="1275714">
                  <a:moveTo>
                    <a:pt x="0" y="637793"/>
                  </a:moveTo>
                  <a:lnTo>
                    <a:pt x="1749" y="590187"/>
                  </a:lnTo>
                  <a:lnTo>
                    <a:pt x="6914" y="543533"/>
                  </a:lnTo>
                  <a:lnTo>
                    <a:pt x="15371" y="497953"/>
                  </a:lnTo>
                  <a:lnTo>
                    <a:pt x="26999" y="453570"/>
                  </a:lnTo>
                  <a:lnTo>
                    <a:pt x="41672" y="410509"/>
                  </a:lnTo>
                  <a:lnTo>
                    <a:pt x="59269" y="368892"/>
                  </a:lnTo>
                  <a:lnTo>
                    <a:pt x="79665" y="328843"/>
                  </a:lnTo>
                  <a:lnTo>
                    <a:pt x="102738" y="290484"/>
                  </a:lnTo>
                  <a:lnTo>
                    <a:pt x="128365" y="253939"/>
                  </a:lnTo>
                  <a:lnTo>
                    <a:pt x="156421" y="219332"/>
                  </a:lnTo>
                  <a:lnTo>
                    <a:pt x="186785" y="186785"/>
                  </a:lnTo>
                  <a:lnTo>
                    <a:pt x="219332" y="156421"/>
                  </a:lnTo>
                  <a:lnTo>
                    <a:pt x="253939" y="128365"/>
                  </a:lnTo>
                  <a:lnTo>
                    <a:pt x="290484" y="102738"/>
                  </a:lnTo>
                  <a:lnTo>
                    <a:pt x="328843" y="79665"/>
                  </a:lnTo>
                  <a:lnTo>
                    <a:pt x="368892" y="59269"/>
                  </a:lnTo>
                  <a:lnTo>
                    <a:pt x="410509" y="41672"/>
                  </a:lnTo>
                  <a:lnTo>
                    <a:pt x="453570" y="26999"/>
                  </a:lnTo>
                  <a:lnTo>
                    <a:pt x="497953" y="15371"/>
                  </a:lnTo>
                  <a:lnTo>
                    <a:pt x="543533" y="6914"/>
                  </a:lnTo>
                  <a:lnTo>
                    <a:pt x="590187" y="1749"/>
                  </a:lnTo>
                  <a:lnTo>
                    <a:pt x="637794" y="0"/>
                  </a:lnTo>
                  <a:lnTo>
                    <a:pt x="685400" y="1749"/>
                  </a:lnTo>
                  <a:lnTo>
                    <a:pt x="732054" y="6914"/>
                  </a:lnTo>
                  <a:lnTo>
                    <a:pt x="777634" y="15371"/>
                  </a:lnTo>
                  <a:lnTo>
                    <a:pt x="822017" y="26999"/>
                  </a:lnTo>
                  <a:lnTo>
                    <a:pt x="865078" y="41672"/>
                  </a:lnTo>
                  <a:lnTo>
                    <a:pt x="906695" y="59269"/>
                  </a:lnTo>
                  <a:lnTo>
                    <a:pt x="946744" y="79665"/>
                  </a:lnTo>
                  <a:lnTo>
                    <a:pt x="985103" y="102738"/>
                  </a:lnTo>
                  <a:lnTo>
                    <a:pt x="1021648" y="128365"/>
                  </a:lnTo>
                  <a:lnTo>
                    <a:pt x="1056255" y="156421"/>
                  </a:lnTo>
                  <a:lnTo>
                    <a:pt x="1088802" y="186785"/>
                  </a:lnTo>
                  <a:lnTo>
                    <a:pt x="1119166" y="219332"/>
                  </a:lnTo>
                  <a:lnTo>
                    <a:pt x="1147222" y="253939"/>
                  </a:lnTo>
                  <a:lnTo>
                    <a:pt x="1172849" y="290484"/>
                  </a:lnTo>
                  <a:lnTo>
                    <a:pt x="1195922" y="328843"/>
                  </a:lnTo>
                  <a:lnTo>
                    <a:pt x="1216318" y="368892"/>
                  </a:lnTo>
                  <a:lnTo>
                    <a:pt x="1233915" y="410509"/>
                  </a:lnTo>
                  <a:lnTo>
                    <a:pt x="1248588" y="453570"/>
                  </a:lnTo>
                  <a:lnTo>
                    <a:pt x="1260216" y="497953"/>
                  </a:lnTo>
                  <a:lnTo>
                    <a:pt x="1268673" y="543533"/>
                  </a:lnTo>
                  <a:lnTo>
                    <a:pt x="1273838" y="590187"/>
                  </a:lnTo>
                  <a:lnTo>
                    <a:pt x="1275587" y="637793"/>
                  </a:lnTo>
                  <a:lnTo>
                    <a:pt x="1273838" y="685400"/>
                  </a:lnTo>
                  <a:lnTo>
                    <a:pt x="1268673" y="732054"/>
                  </a:lnTo>
                  <a:lnTo>
                    <a:pt x="1260216" y="777634"/>
                  </a:lnTo>
                  <a:lnTo>
                    <a:pt x="1248588" y="822017"/>
                  </a:lnTo>
                  <a:lnTo>
                    <a:pt x="1233915" y="865078"/>
                  </a:lnTo>
                  <a:lnTo>
                    <a:pt x="1216318" y="906695"/>
                  </a:lnTo>
                  <a:lnTo>
                    <a:pt x="1195922" y="946744"/>
                  </a:lnTo>
                  <a:lnTo>
                    <a:pt x="1172849" y="985103"/>
                  </a:lnTo>
                  <a:lnTo>
                    <a:pt x="1147222" y="1021648"/>
                  </a:lnTo>
                  <a:lnTo>
                    <a:pt x="1119166" y="1056255"/>
                  </a:lnTo>
                  <a:lnTo>
                    <a:pt x="1088802" y="1088802"/>
                  </a:lnTo>
                  <a:lnTo>
                    <a:pt x="1056255" y="1119166"/>
                  </a:lnTo>
                  <a:lnTo>
                    <a:pt x="1021648" y="1147222"/>
                  </a:lnTo>
                  <a:lnTo>
                    <a:pt x="985103" y="1172849"/>
                  </a:lnTo>
                  <a:lnTo>
                    <a:pt x="946744" y="1195922"/>
                  </a:lnTo>
                  <a:lnTo>
                    <a:pt x="906695" y="1216318"/>
                  </a:lnTo>
                  <a:lnTo>
                    <a:pt x="865078" y="1233915"/>
                  </a:lnTo>
                  <a:lnTo>
                    <a:pt x="822017" y="1248588"/>
                  </a:lnTo>
                  <a:lnTo>
                    <a:pt x="777634" y="1260216"/>
                  </a:lnTo>
                  <a:lnTo>
                    <a:pt x="732054" y="1268673"/>
                  </a:lnTo>
                  <a:lnTo>
                    <a:pt x="685400" y="1273838"/>
                  </a:lnTo>
                  <a:lnTo>
                    <a:pt x="637794" y="1275588"/>
                  </a:lnTo>
                  <a:lnTo>
                    <a:pt x="590187" y="1273838"/>
                  </a:lnTo>
                  <a:lnTo>
                    <a:pt x="543533" y="1268673"/>
                  </a:lnTo>
                  <a:lnTo>
                    <a:pt x="497953" y="1260216"/>
                  </a:lnTo>
                  <a:lnTo>
                    <a:pt x="453570" y="1248588"/>
                  </a:lnTo>
                  <a:lnTo>
                    <a:pt x="410509" y="1233915"/>
                  </a:lnTo>
                  <a:lnTo>
                    <a:pt x="368892" y="1216318"/>
                  </a:lnTo>
                  <a:lnTo>
                    <a:pt x="328843" y="1195922"/>
                  </a:lnTo>
                  <a:lnTo>
                    <a:pt x="290484" y="1172849"/>
                  </a:lnTo>
                  <a:lnTo>
                    <a:pt x="253939" y="1147222"/>
                  </a:lnTo>
                  <a:lnTo>
                    <a:pt x="219332" y="1119166"/>
                  </a:lnTo>
                  <a:lnTo>
                    <a:pt x="186785" y="1088802"/>
                  </a:lnTo>
                  <a:lnTo>
                    <a:pt x="156421" y="1056255"/>
                  </a:lnTo>
                  <a:lnTo>
                    <a:pt x="128365" y="1021648"/>
                  </a:lnTo>
                  <a:lnTo>
                    <a:pt x="102738" y="985103"/>
                  </a:lnTo>
                  <a:lnTo>
                    <a:pt x="79665" y="946744"/>
                  </a:lnTo>
                  <a:lnTo>
                    <a:pt x="59269" y="906695"/>
                  </a:lnTo>
                  <a:lnTo>
                    <a:pt x="41672" y="865078"/>
                  </a:lnTo>
                  <a:lnTo>
                    <a:pt x="26999" y="822017"/>
                  </a:lnTo>
                  <a:lnTo>
                    <a:pt x="15371" y="777634"/>
                  </a:lnTo>
                  <a:lnTo>
                    <a:pt x="6914" y="732054"/>
                  </a:lnTo>
                  <a:lnTo>
                    <a:pt x="1749" y="685400"/>
                  </a:lnTo>
                  <a:lnTo>
                    <a:pt x="0" y="637793"/>
                  </a:lnTo>
                  <a:close/>
                </a:path>
              </a:pathLst>
            </a:custGeom>
            <a:ln w="12192">
              <a:solidFill>
                <a:srgbClr val="FFFFFF"/>
              </a:solidFill>
            </a:ln>
          </p:spPr>
          <p:txBody>
            <a:bodyPr wrap="square" lIns="0" tIns="0" rIns="0" bIns="0" rtlCol="0"/>
            <a:lstStyle/>
            <a:p>
              <a:endParaRPr/>
            </a:p>
          </p:txBody>
        </p:sp>
        <p:sp>
          <p:nvSpPr>
            <p:cNvPr id="10" name="object 10"/>
            <p:cNvSpPr/>
            <p:nvPr/>
          </p:nvSpPr>
          <p:spPr>
            <a:xfrm>
              <a:off x="2918460" y="3375659"/>
              <a:ext cx="6993890" cy="1275715"/>
            </a:xfrm>
            <a:custGeom>
              <a:avLst/>
              <a:gdLst/>
              <a:ahLst/>
              <a:cxnLst/>
              <a:rect l="l" t="t" r="r" b="b"/>
              <a:pathLst>
                <a:path w="6993890" h="1275714">
                  <a:moveTo>
                    <a:pt x="6993636" y="0"/>
                  </a:moveTo>
                  <a:lnTo>
                    <a:pt x="638175" y="0"/>
                  </a:lnTo>
                  <a:lnTo>
                    <a:pt x="0" y="637794"/>
                  </a:lnTo>
                  <a:lnTo>
                    <a:pt x="638175" y="1275588"/>
                  </a:lnTo>
                  <a:lnTo>
                    <a:pt x="6993636" y="1275588"/>
                  </a:lnTo>
                  <a:lnTo>
                    <a:pt x="6993636" y="0"/>
                  </a:lnTo>
                  <a:close/>
                </a:path>
              </a:pathLst>
            </a:custGeom>
            <a:solidFill>
              <a:srgbClr val="5B9BD4"/>
            </a:solidFill>
          </p:spPr>
          <p:txBody>
            <a:bodyPr wrap="square" lIns="0" tIns="0" rIns="0" bIns="0" rtlCol="0"/>
            <a:lstStyle/>
            <a:p>
              <a:endParaRPr/>
            </a:p>
          </p:txBody>
        </p:sp>
        <p:sp>
          <p:nvSpPr>
            <p:cNvPr id="11" name="object 11"/>
            <p:cNvSpPr/>
            <p:nvPr/>
          </p:nvSpPr>
          <p:spPr>
            <a:xfrm>
              <a:off x="2918460" y="3375659"/>
              <a:ext cx="6993890" cy="1275715"/>
            </a:xfrm>
            <a:custGeom>
              <a:avLst/>
              <a:gdLst/>
              <a:ahLst/>
              <a:cxnLst/>
              <a:rect l="l" t="t" r="r" b="b"/>
              <a:pathLst>
                <a:path w="6993890" h="1275714">
                  <a:moveTo>
                    <a:pt x="6993636" y="1275588"/>
                  </a:moveTo>
                  <a:lnTo>
                    <a:pt x="638175" y="1275588"/>
                  </a:lnTo>
                  <a:lnTo>
                    <a:pt x="0" y="637794"/>
                  </a:lnTo>
                  <a:lnTo>
                    <a:pt x="638175" y="0"/>
                  </a:lnTo>
                  <a:lnTo>
                    <a:pt x="6993636" y="0"/>
                  </a:lnTo>
                  <a:lnTo>
                    <a:pt x="6993636" y="1275588"/>
                  </a:lnTo>
                  <a:close/>
                </a:path>
              </a:pathLst>
            </a:custGeom>
            <a:ln w="12192">
              <a:solidFill>
                <a:srgbClr val="FFFFFF"/>
              </a:solidFill>
            </a:ln>
          </p:spPr>
          <p:txBody>
            <a:bodyPr wrap="square" lIns="0" tIns="0" rIns="0" bIns="0" rtlCol="0"/>
            <a:lstStyle/>
            <a:p>
              <a:endParaRPr/>
            </a:p>
          </p:txBody>
        </p:sp>
        <p:pic>
          <p:nvPicPr>
            <p:cNvPr id="12" name="object 12"/>
            <p:cNvPicPr/>
            <p:nvPr/>
          </p:nvPicPr>
          <p:blipFill>
            <a:blip r:embed="rId6" cstate="print"/>
            <a:stretch>
              <a:fillRect/>
            </a:stretch>
          </p:blipFill>
          <p:spPr>
            <a:xfrm>
              <a:off x="3639311" y="3322320"/>
              <a:ext cx="1165860" cy="1530095"/>
            </a:xfrm>
            <a:prstGeom prst="rect">
              <a:avLst/>
            </a:prstGeom>
          </p:spPr>
        </p:pic>
        <p:pic>
          <p:nvPicPr>
            <p:cNvPr id="13" name="object 13"/>
            <p:cNvPicPr/>
            <p:nvPr/>
          </p:nvPicPr>
          <p:blipFill>
            <a:blip r:embed="rId7" cstate="print"/>
            <a:stretch>
              <a:fillRect/>
            </a:stretch>
          </p:blipFill>
          <p:spPr>
            <a:xfrm>
              <a:off x="3869435" y="3282696"/>
              <a:ext cx="5715000" cy="1641347"/>
            </a:xfrm>
            <a:prstGeom prst="rect">
              <a:avLst/>
            </a:prstGeom>
          </p:spPr>
        </p:pic>
        <p:pic>
          <p:nvPicPr>
            <p:cNvPr id="14" name="object 14"/>
            <p:cNvPicPr/>
            <p:nvPr/>
          </p:nvPicPr>
          <p:blipFill>
            <a:blip r:embed="rId8" cstate="print"/>
            <a:stretch>
              <a:fillRect/>
            </a:stretch>
          </p:blipFill>
          <p:spPr>
            <a:xfrm>
              <a:off x="2279904" y="3375659"/>
              <a:ext cx="1277111" cy="1275588"/>
            </a:xfrm>
            <a:prstGeom prst="rect">
              <a:avLst/>
            </a:prstGeom>
          </p:spPr>
        </p:pic>
        <p:sp>
          <p:nvSpPr>
            <p:cNvPr id="15" name="object 15"/>
            <p:cNvSpPr/>
            <p:nvPr/>
          </p:nvSpPr>
          <p:spPr>
            <a:xfrm>
              <a:off x="2279904" y="3375659"/>
              <a:ext cx="1277620" cy="1275715"/>
            </a:xfrm>
            <a:custGeom>
              <a:avLst/>
              <a:gdLst/>
              <a:ahLst/>
              <a:cxnLst/>
              <a:rect l="l" t="t" r="r" b="b"/>
              <a:pathLst>
                <a:path w="1277620" h="1275714">
                  <a:moveTo>
                    <a:pt x="0" y="637794"/>
                  </a:moveTo>
                  <a:lnTo>
                    <a:pt x="1751" y="590187"/>
                  </a:lnTo>
                  <a:lnTo>
                    <a:pt x="6923" y="543533"/>
                  </a:lnTo>
                  <a:lnTo>
                    <a:pt x="15392" y="497953"/>
                  </a:lnTo>
                  <a:lnTo>
                    <a:pt x="27034" y="453570"/>
                  </a:lnTo>
                  <a:lnTo>
                    <a:pt x="41727" y="410509"/>
                  </a:lnTo>
                  <a:lnTo>
                    <a:pt x="59346" y="368892"/>
                  </a:lnTo>
                  <a:lnTo>
                    <a:pt x="79769" y="328843"/>
                  </a:lnTo>
                  <a:lnTo>
                    <a:pt x="102871" y="290484"/>
                  </a:lnTo>
                  <a:lnTo>
                    <a:pt x="128530" y="253939"/>
                  </a:lnTo>
                  <a:lnTo>
                    <a:pt x="156622" y="219332"/>
                  </a:lnTo>
                  <a:lnTo>
                    <a:pt x="187023" y="186785"/>
                  </a:lnTo>
                  <a:lnTo>
                    <a:pt x="219610" y="156421"/>
                  </a:lnTo>
                  <a:lnTo>
                    <a:pt x="254260" y="128365"/>
                  </a:lnTo>
                  <a:lnTo>
                    <a:pt x="290849" y="102738"/>
                  </a:lnTo>
                  <a:lnTo>
                    <a:pt x="329253" y="79665"/>
                  </a:lnTo>
                  <a:lnTo>
                    <a:pt x="369350" y="59269"/>
                  </a:lnTo>
                  <a:lnTo>
                    <a:pt x="411016" y="41672"/>
                  </a:lnTo>
                  <a:lnTo>
                    <a:pt x="454127" y="26999"/>
                  </a:lnTo>
                  <a:lnTo>
                    <a:pt x="498560" y="15371"/>
                  </a:lnTo>
                  <a:lnTo>
                    <a:pt x="544191" y="6914"/>
                  </a:lnTo>
                  <a:lnTo>
                    <a:pt x="590898" y="1749"/>
                  </a:lnTo>
                  <a:lnTo>
                    <a:pt x="638556" y="0"/>
                  </a:lnTo>
                  <a:lnTo>
                    <a:pt x="686213" y="1749"/>
                  </a:lnTo>
                  <a:lnTo>
                    <a:pt x="732920" y="6914"/>
                  </a:lnTo>
                  <a:lnTo>
                    <a:pt x="778551" y="15371"/>
                  </a:lnTo>
                  <a:lnTo>
                    <a:pt x="822984" y="26999"/>
                  </a:lnTo>
                  <a:lnTo>
                    <a:pt x="866095" y="41672"/>
                  </a:lnTo>
                  <a:lnTo>
                    <a:pt x="907761" y="59269"/>
                  </a:lnTo>
                  <a:lnTo>
                    <a:pt x="947858" y="79665"/>
                  </a:lnTo>
                  <a:lnTo>
                    <a:pt x="986262" y="102738"/>
                  </a:lnTo>
                  <a:lnTo>
                    <a:pt x="1022851" y="128365"/>
                  </a:lnTo>
                  <a:lnTo>
                    <a:pt x="1057501" y="156421"/>
                  </a:lnTo>
                  <a:lnTo>
                    <a:pt x="1090088" y="186785"/>
                  </a:lnTo>
                  <a:lnTo>
                    <a:pt x="1120489" y="219332"/>
                  </a:lnTo>
                  <a:lnTo>
                    <a:pt x="1148581" y="253939"/>
                  </a:lnTo>
                  <a:lnTo>
                    <a:pt x="1174240" y="290484"/>
                  </a:lnTo>
                  <a:lnTo>
                    <a:pt x="1197342" y="328843"/>
                  </a:lnTo>
                  <a:lnTo>
                    <a:pt x="1217765" y="368892"/>
                  </a:lnTo>
                  <a:lnTo>
                    <a:pt x="1235384" y="410509"/>
                  </a:lnTo>
                  <a:lnTo>
                    <a:pt x="1250077" y="453570"/>
                  </a:lnTo>
                  <a:lnTo>
                    <a:pt x="1261719" y="497953"/>
                  </a:lnTo>
                  <a:lnTo>
                    <a:pt x="1270188" y="543533"/>
                  </a:lnTo>
                  <a:lnTo>
                    <a:pt x="1275360" y="590187"/>
                  </a:lnTo>
                  <a:lnTo>
                    <a:pt x="1277111" y="637794"/>
                  </a:lnTo>
                  <a:lnTo>
                    <a:pt x="1275360" y="685400"/>
                  </a:lnTo>
                  <a:lnTo>
                    <a:pt x="1270188" y="732054"/>
                  </a:lnTo>
                  <a:lnTo>
                    <a:pt x="1261719" y="777634"/>
                  </a:lnTo>
                  <a:lnTo>
                    <a:pt x="1250077" y="822017"/>
                  </a:lnTo>
                  <a:lnTo>
                    <a:pt x="1235384" y="865078"/>
                  </a:lnTo>
                  <a:lnTo>
                    <a:pt x="1217765" y="906695"/>
                  </a:lnTo>
                  <a:lnTo>
                    <a:pt x="1197342" y="946744"/>
                  </a:lnTo>
                  <a:lnTo>
                    <a:pt x="1174240" y="985103"/>
                  </a:lnTo>
                  <a:lnTo>
                    <a:pt x="1148581" y="1021648"/>
                  </a:lnTo>
                  <a:lnTo>
                    <a:pt x="1120489" y="1056255"/>
                  </a:lnTo>
                  <a:lnTo>
                    <a:pt x="1090088" y="1088802"/>
                  </a:lnTo>
                  <a:lnTo>
                    <a:pt x="1057501" y="1119166"/>
                  </a:lnTo>
                  <a:lnTo>
                    <a:pt x="1022851" y="1147222"/>
                  </a:lnTo>
                  <a:lnTo>
                    <a:pt x="986262" y="1172849"/>
                  </a:lnTo>
                  <a:lnTo>
                    <a:pt x="947858" y="1195922"/>
                  </a:lnTo>
                  <a:lnTo>
                    <a:pt x="907761" y="1216318"/>
                  </a:lnTo>
                  <a:lnTo>
                    <a:pt x="866095" y="1233915"/>
                  </a:lnTo>
                  <a:lnTo>
                    <a:pt x="822984" y="1248588"/>
                  </a:lnTo>
                  <a:lnTo>
                    <a:pt x="778551" y="1260216"/>
                  </a:lnTo>
                  <a:lnTo>
                    <a:pt x="732920" y="1268673"/>
                  </a:lnTo>
                  <a:lnTo>
                    <a:pt x="686213" y="1273838"/>
                  </a:lnTo>
                  <a:lnTo>
                    <a:pt x="638556" y="1275588"/>
                  </a:lnTo>
                  <a:lnTo>
                    <a:pt x="590898" y="1273838"/>
                  </a:lnTo>
                  <a:lnTo>
                    <a:pt x="544191" y="1268673"/>
                  </a:lnTo>
                  <a:lnTo>
                    <a:pt x="498560" y="1260216"/>
                  </a:lnTo>
                  <a:lnTo>
                    <a:pt x="454127" y="1248588"/>
                  </a:lnTo>
                  <a:lnTo>
                    <a:pt x="411016" y="1233915"/>
                  </a:lnTo>
                  <a:lnTo>
                    <a:pt x="369350" y="1216318"/>
                  </a:lnTo>
                  <a:lnTo>
                    <a:pt x="329253" y="1195922"/>
                  </a:lnTo>
                  <a:lnTo>
                    <a:pt x="290849" y="1172849"/>
                  </a:lnTo>
                  <a:lnTo>
                    <a:pt x="254260" y="1147222"/>
                  </a:lnTo>
                  <a:lnTo>
                    <a:pt x="219610" y="1119166"/>
                  </a:lnTo>
                  <a:lnTo>
                    <a:pt x="187023" y="1088802"/>
                  </a:lnTo>
                  <a:lnTo>
                    <a:pt x="156622" y="1056255"/>
                  </a:lnTo>
                  <a:lnTo>
                    <a:pt x="128530" y="1021648"/>
                  </a:lnTo>
                  <a:lnTo>
                    <a:pt x="102871" y="985103"/>
                  </a:lnTo>
                  <a:lnTo>
                    <a:pt x="79769" y="946744"/>
                  </a:lnTo>
                  <a:lnTo>
                    <a:pt x="59346" y="906695"/>
                  </a:lnTo>
                  <a:lnTo>
                    <a:pt x="41727" y="865078"/>
                  </a:lnTo>
                  <a:lnTo>
                    <a:pt x="27034" y="822017"/>
                  </a:lnTo>
                  <a:lnTo>
                    <a:pt x="15392" y="777634"/>
                  </a:lnTo>
                  <a:lnTo>
                    <a:pt x="6923" y="732054"/>
                  </a:lnTo>
                  <a:lnTo>
                    <a:pt x="1751" y="685400"/>
                  </a:lnTo>
                  <a:lnTo>
                    <a:pt x="0" y="637794"/>
                  </a:lnTo>
                  <a:close/>
                </a:path>
              </a:pathLst>
            </a:custGeom>
            <a:ln w="12192">
              <a:solidFill>
                <a:srgbClr val="FFFFFF"/>
              </a:solidFill>
            </a:ln>
          </p:spPr>
          <p:txBody>
            <a:bodyPr wrap="square" lIns="0" tIns="0" rIns="0" bIns="0" rtlCol="0"/>
            <a:lstStyle/>
            <a:p>
              <a:endParaRPr/>
            </a:p>
          </p:txBody>
        </p:sp>
        <p:sp>
          <p:nvSpPr>
            <p:cNvPr id="16" name="object 16"/>
            <p:cNvSpPr/>
            <p:nvPr/>
          </p:nvSpPr>
          <p:spPr>
            <a:xfrm>
              <a:off x="2918460" y="5032247"/>
              <a:ext cx="6993890" cy="1277620"/>
            </a:xfrm>
            <a:custGeom>
              <a:avLst/>
              <a:gdLst/>
              <a:ahLst/>
              <a:cxnLst/>
              <a:rect l="l" t="t" r="r" b="b"/>
              <a:pathLst>
                <a:path w="6993890" h="1277620">
                  <a:moveTo>
                    <a:pt x="6993636" y="0"/>
                  </a:moveTo>
                  <a:lnTo>
                    <a:pt x="638175" y="0"/>
                  </a:lnTo>
                  <a:lnTo>
                    <a:pt x="0" y="638555"/>
                  </a:lnTo>
                  <a:lnTo>
                    <a:pt x="638175" y="1277111"/>
                  </a:lnTo>
                  <a:lnTo>
                    <a:pt x="6993636" y="1277111"/>
                  </a:lnTo>
                  <a:lnTo>
                    <a:pt x="6993636" y="0"/>
                  </a:lnTo>
                  <a:close/>
                </a:path>
              </a:pathLst>
            </a:custGeom>
            <a:solidFill>
              <a:srgbClr val="5B9BD4"/>
            </a:solidFill>
          </p:spPr>
          <p:txBody>
            <a:bodyPr wrap="square" lIns="0" tIns="0" rIns="0" bIns="0" rtlCol="0"/>
            <a:lstStyle/>
            <a:p>
              <a:endParaRPr/>
            </a:p>
          </p:txBody>
        </p:sp>
        <p:sp>
          <p:nvSpPr>
            <p:cNvPr id="17" name="object 17"/>
            <p:cNvSpPr/>
            <p:nvPr/>
          </p:nvSpPr>
          <p:spPr>
            <a:xfrm>
              <a:off x="2918460" y="5032247"/>
              <a:ext cx="6993890" cy="1277620"/>
            </a:xfrm>
            <a:custGeom>
              <a:avLst/>
              <a:gdLst/>
              <a:ahLst/>
              <a:cxnLst/>
              <a:rect l="l" t="t" r="r" b="b"/>
              <a:pathLst>
                <a:path w="6993890" h="1277620">
                  <a:moveTo>
                    <a:pt x="6993636" y="1277111"/>
                  </a:moveTo>
                  <a:lnTo>
                    <a:pt x="638175" y="1277111"/>
                  </a:lnTo>
                  <a:lnTo>
                    <a:pt x="0" y="638555"/>
                  </a:lnTo>
                  <a:lnTo>
                    <a:pt x="638175" y="0"/>
                  </a:lnTo>
                  <a:lnTo>
                    <a:pt x="6993636" y="0"/>
                  </a:lnTo>
                  <a:lnTo>
                    <a:pt x="6993636" y="1277111"/>
                  </a:lnTo>
                  <a:close/>
                </a:path>
              </a:pathLst>
            </a:custGeom>
            <a:ln w="12192">
              <a:solidFill>
                <a:srgbClr val="FFFFFF"/>
              </a:solidFill>
            </a:ln>
          </p:spPr>
          <p:txBody>
            <a:bodyPr wrap="square" lIns="0" tIns="0" rIns="0" bIns="0" rtlCol="0"/>
            <a:lstStyle/>
            <a:p>
              <a:endParaRPr/>
            </a:p>
          </p:txBody>
        </p:sp>
        <p:pic>
          <p:nvPicPr>
            <p:cNvPr id="18" name="object 18"/>
            <p:cNvPicPr/>
            <p:nvPr/>
          </p:nvPicPr>
          <p:blipFill>
            <a:blip r:embed="rId9" cstate="print"/>
            <a:stretch>
              <a:fillRect/>
            </a:stretch>
          </p:blipFill>
          <p:spPr>
            <a:xfrm>
              <a:off x="3956303" y="4978908"/>
              <a:ext cx="1165860" cy="1531619"/>
            </a:xfrm>
            <a:prstGeom prst="rect">
              <a:avLst/>
            </a:prstGeom>
          </p:spPr>
        </p:pic>
        <p:pic>
          <p:nvPicPr>
            <p:cNvPr id="19" name="object 19"/>
            <p:cNvPicPr/>
            <p:nvPr/>
          </p:nvPicPr>
          <p:blipFill>
            <a:blip r:embed="rId10" cstate="print"/>
            <a:stretch>
              <a:fillRect/>
            </a:stretch>
          </p:blipFill>
          <p:spPr>
            <a:xfrm>
              <a:off x="4186428" y="4940808"/>
              <a:ext cx="5082539" cy="1639824"/>
            </a:xfrm>
            <a:prstGeom prst="rect">
              <a:avLst/>
            </a:prstGeom>
          </p:spPr>
        </p:pic>
      </p:grpSp>
      <p:sp>
        <p:nvSpPr>
          <p:cNvPr id="20" name="object 20"/>
          <p:cNvSpPr txBox="1"/>
          <p:nvPr/>
        </p:nvSpPr>
        <p:spPr>
          <a:xfrm>
            <a:off x="1475358" y="72390"/>
            <a:ext cx="9196705" cy="5969000"/>
          </a:xfrm>
          <a:prstGeom prst="rect">
            <a:avLst/>
          </a:prstGeom>
        </p:spPr>
        <p:txBody>
          <a:bodyPr vert="horz" wrap="square" lIns="0" tIns="12700" rIns="0" bIns="0" rtlCol="0">
            <a:spAutoFit/>
          </a:bodyPr>
          <a:lstStyle/>
          <a:p>
            <a:pPr marL="4056379" marR="5080" indent="-4044315">
              <a:lnSpc>
                <a:spcPct val="100000"/>
              </a:lnSpc>
              <a:spcBef>
                <a:spcPts val="100"/>
              </a:spcBef>
            </a:pPr>
            <a:r>
              <a:rPr sz="5100" u="heavy" dirty="0">
                <a:solidFill>
                  <a:srgbClr val="FFFFFF"/>
                </a:solidFill>
                <a:uFill>
                  <a:solidFill>
                    <a:srgbClr val="FFFFFF"/>
                  </a:solidFill>
                </a:uFill>
                <a:latin typeface="Arial MT"/>
                <a:cs typeface="Arial MT"/>
              </a:rPr>
              <a:t>WAYS</a:t>
            </a:r>
            <a:r>
              <a:rPr sz="5100" u="heavy" spc="-10" dirty="0">
                <a:solidFill>
                  <a:srgbClr val="FFFFFF"/>
                </a:solidFill>
                <a:uFill>
                  <a:solidFill>
                    <a:srgbClr val="FFFFFF"/>
                  </a:solidFill>
                </a:uFill>
                <a:latin typeface="Arial MT"/>
                <a:cs typeface="Arial MT"/>
              </a:rPr>
              <a:t> </a:t>
            </a:r>
            <a:r>
              <a:rPr sz="5100" u="heavy" dirty="0">
                <a:solidFill>
                  <a:srgbClr val="FFFFFF"/>
                </a:solidFill>
                <a:uFill>
                  <a:solidFill>
                    <a:srgbClr val="FFFFFF"/>
                  </a:solidFill>
                </a:uFill>
                <a:latin typeface="Arial MT"/>
                <a:cs typeface="Arial MT"/>
              </a:rPr>
              <a:t>IN</a:t>
            </a:r>
            <a:r>
              <a:rPr sz="5100" u="heavy" spc="-35" dirty="0">
                <a:solidFill>
                  <a:srgbClr val="FFFFFF"/>
                </a:solidFill>
                <a:uFill>
                  <a:solidFill>
                    <a:srgbClr val="FFFFFF"/>
                  </a:solidFill>
                </a:uFill>
                <a:latin typeface="Arial MT"/>
                <a:cs typeface="Arial MT"/>
              </a:rPr>
              <a:t> </a:t>
            </a:r>
            <a:r>
              <a:rPr sz="5100" u="heavy" spc="-5" dirty="0">
                <a:solidFill>
                  <a:srgbClr val="FFFFFF"/>
                </a:solidFill>
                <a:uFill>
                  <a:solidFill>
                    <a:srgbClr val="FFFFFF"/>
                  </a:solidFill>
                </a:uFill>
                <a:latin typeface="Arial MT"/>
                <a:cs typeface="Arial MT"/>
              </a:rPr>
              <a:t>WHICH</a:t>
            </a:r>
            <a:r>
              <a:rPr sz="5100" u="heavy" spc="-10" dirty="0">
                <a:solidFill>
                  <a:srgbClr val="FFFFFF"/>
                </a:solidFill>
                <a:uFill>
                  <a:solidFill>
                    <a:srgbClr val="FFFFFF"/>
                  </a:solidFill>
                </a:uFill>
                <a:latin typeface="Arial MT"/>
                <a:cs typeface="Arial MT"/>
              </a:rPr>
              <a:t> </a:t>
            </a:r>
            <a:r>
              <a:rPr sz="5100" u="heavy" dirty="0">
                <a:solidFill>
                  <a:srgbClr val="FFFFFF"/>
                </a:solidFill>
                <a:uFill>
                  <a:solidFill>
                    <a:srgbClr val="FFFFFF"/>
                  </a:solidFill>
                </a:uFill>
                <a:latin typeface="Arial MT"/>
                <a:cs typeface="Arial MT"/>
              </a:rPr>
              <a:t>A</a:t>
            </a:r>
            <a:r>
              <a:rPr sz="5100" u="heavy" spc="-25" dirty="0">
                <a:solidFill>
                  <a:srgbClr val="FFFFFF"/>
                </a:solidFill>
                <a:uFill>
                  <a:solidFill>
                    <a:srgbClr val="FFFFFF"/>
                  </a:solidFill>
                </a:uFill>
                <a:latin typeface="Arial MT"/>
                <a:cs typeface="Arial MT"/>
              </a:rPr>
              <a:t> </a:t>
            </a:r>
            <a:r>
              <a:rPr sz="5100" u="heavy" spc="-5" dirty="0">
                <a:solidFill>
                  <a:srgbClr val="FFFFFF"/>
                </a:solidFill>
                <a:uFill>
                  <a:solidFill>
                    <a:srgbClr val="FFFFFF"/>
                  </a:solidFill>
                </a:uFill>
                <a:latin typeface="Arial MT"/>
                <a:cs typeface="Arial MT"/>
              </a:rPr>
              <a:t>STAR</a:t>
            </a:r>
            <a:r>
              <a:rPr sz="5100" u="heavy" spc="-10" dirty="0">
                <a:solidFill>
                  <a:srgbClr val="FFFFFF"/>
                </a:solidFill>
                <a:uFill>
                  <a:solidFill>
                    <a:srgbClr val="FFFFFF"/>
                  </a:solidFill>
                </a:uFill>
                <a:latin typeface="Arial MT"/>
                <a:cs typeface="Arial MT"/>
              </a:rPr>
              <a:t> </a:t>
            </a:r>
            <a:r>
              <a:rPr sz="5100" u="heavy" spc="-5" dirty="0">
                <a:solidFill>
                  <a:srgbClr val="FFFFFF"/>
                </a:solidFill>
                <a:uFill>
                  <a:solidFill>
                    <a:srgbClr val="FFFFFF"/>
                  </a:solidFill>
                </a:uFill>
                <a:latin typeface="Arial MT"/>
                <a:cs typeface="Arial MT"/>
              </a:rPr>
              <a:t>CAN </a:t>
            </a:r>
            <a:r>
              <a:rPr sz="5100" spc="-1400" dirty="0">
                <a:solidFill>
                  <a:srgbClr val="FFFFFF"/>
                </a:solidFill>
                <a:latin typeface="Arial MT"/>
                <a:cs typeface="Arial MT"/>
              </a:rPr>
              <a:t> </a:t>
            </a:r>
            <a:r>
              <a:rPr sz="5100" u="heavy" dirty="0">
                <a:solidFill>
                  <a:srgbClr val="FFFFFF"/>
                </a:solidFill>
                <a:uFill>
                  <a:solidFill>
                    <a:srgbClr val="FFFFFF"/>
                  </a:solidFill>
                </a:uFill>
                <a:latin typeface="Arial MT"/>
                <a:cs typeface="Arial MT"/>
              </a:rPr>
              <a:t>DIE</a:t>
            </a:r>
            <a:endParaRPr sz="5100">
              <a:latin typeface="Arial MT"/>
              <a:cs typeface="Arial MT"/>
            </a:endParaRPr>
          </a:p>
          <a:p>
            <a:pPr marL="2940050" indent="-263525">
              <a:lnSpc>
                <a:spcPct val="100000"/>
              </a:lnSpc>
              <a:spcBef>
                <a:spcPts val="1370"/>
              </a:spcBef>
              <a:buSzPct val="98305"/>
              <a:buFont typeface="Arial MT"/>
              <a:buChar char="•"/>
              <a:tabLst>
                <a:tab pos="2940685" algn="l"/>
              </a:tabLst>
            </a:pPr>
            <a:r>
              <a:rPr sz="5900" b="1" i="1" spc="-5" dirty="0">
                <a:solidFill>
                  <a:srgbClr val="FFFFFF"/>
                </a:solidFill>
                <a:latin typeface="Calibri"/>
                <a:cs typeface="Calibri"/>
              </a:rPr>
              <a:t>MASSIVE</a:t>
            </a:r>
            <a:r>
              <a:rPr sz="5900" b="1" i="1" spc="-30" dirty="0">
                <a:solidFill>
                  <a:srgbClr val="FFFFFF"/>
                </a:solidFill>
                <a:latin typeface="Calibri"/>
                <a:cs typeface="Calibri"/>
              </a:rPr>
              <a:t> </a:t>
            </a:r>
            <a:r>
              <a:rPr sz="5900" b="1" i="1" spc="-5" dirty="0">
                <a:solidFill>
                  <a:srgbClr val="FFFFFF"/>
                </a:solidFill>
                <a:latin typeface="Calibri"/>
                <a:cs typeface="Calibri"/>
              </a:rPr>
              <a:t>STAR</a:t>
            </a:r>
            <a:endParaRPr sz="5900">
              <a:latin typeface="Calibri"/>
              <a:cs typeface="Calibri"/>
            </a:endParaRPr>
          </a:p>
          <a:p>
            <a:pPr marL="2856230" indent="-263525">
              <a:lnSpc>
                <a:spcPct val="100000"/>
              </a:lnSpc>
              <a:spcBef>
                <a:spcPts val="5975"/>
              </a:spcBef>
              <a:buSzPct val="98305"/>
              <a:buFont typeface="Arial MT"/>
              <a:buChar char="•"/>
              <a:tabLst>
                <a:tab pos="2856865" algn="l"/>
              </a:tabLst>
            </a:pPr>
            <a:r>
              <a:rPr sz="5900" b="1" i="1" dirty="0">
                <a:solidFill>
                  <a:srgbClr val="FFFFFF"/>
                </a:solidFill>
                <a:latin typeface="Calibri"/>
                <a:cs typeface="Calibri"/>
              </a:rPr>
              <a:t>AVERAGE</a:t>
            </a:r>
            <a:r>
              <a:rPr sz="5900" b="1" i="1" spc="-35" dirty="0">
                <a:solidFill>
                  <a:srgbClr val="FFFFFF"/>
                </a:solidFill>
                <a:latin typeface="Calibri"/>
                <a:cs typeface="Calibri"/>
              </a:rPr>
              <a:t> </a:t>
            </a:r>
            <a:r>
              <a:rPr sz="5900" b="1" i="1" spc="-5" dirty="0">
                <a:solidFill>
                  <a:srgbClr val="FFFFFF"/>
                </a:solidFill>
                <a:latin typeface="Calibri"/>
                <a:cs typeface="Calibri"/>
              </a:rPr>
              <a:t>STAR</a:t>
            </a:r>
            <a:endParaRPr sz="5900">
              <a:latin typeface="Calibri"/>
              <a:cs typeface="Calibri"/>
            </a:endParaRPr>
          </a:p>
          <a:p>
            <a:pPr marL="3173095" lvl="1" indent="-263525">
              <a:lnSpc>
                <a:spcPct val="100000"/>
              </a:lnSpc>
              <a:spcBef>
                <a:spcPts val="5970"/>
              </a:spcBef>
              <a:buSzPct val="98305"/>
              <a:buFont typeface="Arial MT"/>
              <a:buChar char="•"/>
              <a:tabLst>
                <a:tab pos="3173730" algn="l"/>
              </a:tabLst>
            </a:pPr>
            <a:r>
              <a:rPr sz="5900" b="1" i="1" spc="-5" dirty="0">
                <a:solidFill>
                  <a:srgbClr val="FFFFFF"/>
                </a:solidFill>
                <a:latin typeface="Calibri"/>
                <a:cs typeface="Calibri"/>
              </a:rPr>
              <a:t>TINIEST</a:t>
            </a:r>
            <a:r>
              <a:rPr sz="5900" b="1" i="1" spc="-30" dirty="0">
                <a:solidFill>
                  <a:srgbClr val="FFFFFF"/>
                </a:solidFill>
                <a:latin typeface="Calibri"/>
                <a:cs typeface="Calibri"/>
              </a:rPr>
              <a:t> </a:t>
            </a:r>
            <a:r>
              <a:rPr sz="5900" b="1" i="1" spc="-5" dirty="0">
                <a:solidFill>
                  <a:srgbClr val="FFFFFF"/>
                </a:solidFill>
                <a:latin typeface="Calibri"/>
                <a:cs typeface="Calibri"/>
              </a:rPr>
              <a:t>STAR</a:t>
            </a:r>
            <a:endParaRPr sz="5900">
              <a:latin typeface="Calibri"/>
              <a:cs typeface="Calibri"/>
            </a:endParaRPr>
          </a:p>
        </p:txBody>
      </p:sp>
      <p:grpSp>
        <p:nvGrpSpPr>
          <p:cNvPr id="21" name="object 21"/>
          <p:cNvGrpSpPr/>
          <p:nvPr/>
        </p:nvGrpSpPr>
        <p:grpSpPr>
          <a:xfrm>
            <a:off x="2223516" y="5026152"/>
            <a:ext cx="1287780" cy="1289685"/>
            <a:chOff x="2223516" y="5026152"/>
            <a:chExt cx="1287780" cy="1289685"/>
          </a:xfrm>
        </p:grpSpPr>
        <p:pic>
          <p:nvPicPr>
            <p:cNvPr id="22" name="object 22"/>
            <p:cNvPicPr/>
            <p:nvPr/>
          </p:nvPicPr>
          <p:blipFill>
            <a:blip r:embed="rId11" cstate="print"/>
            <a:stretch>
              <a:fillRect/>
            </a:stretch>
          </p:blipFill>
          <p:spPr>
            <a:xfrm>
              <a:off x="2229612" y="5032248"/>
              <a:ext cx="1275588" cy="1277111"/>
            </a:xfrm>
            <a:prstGeom prst="rect">
              <a:avLst/>
            </a:prstGeom>
          </p:spPr>
        </p:pic>
        <p:sp>
          <p:nvSpPr>
            <p:cNvPr id="23" name="object 23"/>
            <p:cNvSpPr/>
            <p:nvPr/>
          </p:nvSpPr>
          <p:spPr>
            <a:xfrm>
              <a:off x="2229612" y="5032248"/>
              <a:ext cx="1275715" cy="1277620"/>
            </a:xfrm>
            <a:custGeom>
              <a:avLst/>
              <a:gdLst/>
              <a:ahLst/>
              <a:cxnLst/>
              <a:rect l="l" t="t" r="r" b="b"/>
              <a:pathLst>
                <a:path w="1275714" h="1277620">
                  <a:moveTo>
                    <a:pt x="0" y="638555"/>
                  </a:moveTo>
                  <a:lnTo>
                    <a:pt x="1749" y="590898"/>
                  </a:lnTo>
                  <a:lnTo>
                    <a:pt x="6914" y="544191"/>
                  </a:lnTo>
                  <a:lnTo>
                    <a:pt x="15371" y="498560"/>
                  </a:lnTo>
                  <a:lnTo>
                    <a:pt x="26999" y="454127"/>
                  </a:lnTo>
                  <a:lnTo>
                    <a:pt x="41672" y="411016"/>
                  </a:lnTo>
                  <a:lnTo>
                    <a:pt x="59269" y="369350"/>
                  </a:lnTo>
                  <a:lnTo>
                    <a:pt x="79665" y="329253"/>
                  </a:lnTo>
                  <a:lnTo>
                    <a:pt x="102738" y="290849"/>
                  </a:lnTo>
                  <a:lnTo>
                    <a:pt x="128365" y="254260"/>
                  </a:lnTo>
                  <a:lnTo>
                    <a:pt x="156421" y="219610"/>
                  </a:lnTo>
                  <a:lnTo>
                    <a:pt x="186785" y="187023"/>
                  </a:lnTo>
                  <a:lnTo>
                    <a:pt x="219332" y="156622"/>
                  </a:lnTo>
                  <a:lnTo>
                    <a:pt x="253939" y="128530"/>
                  </a:lnTo>
                  <a:lnTo>
                    <a:pt x="290484" y="102871"/>
                  </a:lnTo>
                  <a:lnTo>
                    <a:pt x="328843" y="79769"/>
                  </a:lnTo>
                  <a:lnTo>
                    <a:pt x="368892" y="59346"/>
                  </a:lnTo>
                  <a:lnTo>
                    <a:pt x="410509" y="41727"/>
                  </a:lnTo>
                  <a:lnTo>
                    <a:pt x="453570" y="27034"/>
                  </a:lnTo>
                  <a:lnTo>
                    <a:pt x="497953" y="15392"/>
                  </a:lnTo>
                  <a:lnTo>
                    <a:pt x="543533" y="6923"/>
                  </a:lnTo>
                  <a:lnTo>
                    <a:pt x="590187" y="1751"/>
                  </a:lnTo>
                  <a:lnTo>
                    <a:pt x="637794" y="0"/>
                  </a:lnTo>
                  <a:lnTo>
                    <a:pt x="685400" y="1751"/>
                  </a:lnTo>
                  <a:lnTo>
                    <a:pt x="732054" y="6923"/>
                  </a:lnTo>
                  <a:lnTo>
                    <a:pt x="777634" y="15392"/>
                  </a:lnTo>
                  <a:lnTo>
                    <a:pt x="822017" y="27034"/>
                  </a:lnTo>
                  <a:lnTo>
                    <a:pt x="865078" y="41727"/>
                  </a:lnTo>
                  <a:lnTo>
                    <a:pt x="906695" y="59346"/>
                  </a:lnTo>
                  <a:lnTo>
                    <a:pt x="946744" y="79769"/>
                  </a:lnTo>
                  <a:lnTo>
                    <a:pt x="985103" y="102871"/>
                  </a:lnTo>
                  <a:lnTo>
                    <a:pt x="1021648" y="128530"/>
                  </a:lnTo>
                  <a:lnTo>
                    <a:pt x="1056255" y="156622"/>
                  </a:lnTo>
                  <a:lnTo>
                    <a:pt x="1088802" y="187023"/>
                  </a:lnTo>
                  <a:lnTo>
                    <a:pt x="1119166" y="219610"/>
                  </a:lnTo>
                  <a:lnTo>
                    <a:pt x="1147222" y="254260"/>
                  </a:lnTo>
                  <a:lnTo>
                    <a:pt x="1172849" y="290849"/>
                  </a:lnTo>
                  <a:lnTo>
                    <a:pt x="1195922" y="329253"/>
                  </a:lnTo>
                  <a:lnTo>
                    <a:pt x="1216318" y="369350"/>
                  </a:lnTo>
                  <a:lnTo>
                    <a:pt x="1233915" y="411016"/>
                  </a:lnTo>
                  <a:lnTo>
                    <a:pt x="1248588" y="454127"/>
                  </a:lnTo>
                  <a:lnTo>
                    <a:pt x="1260216" y="498560"/>
                  </a:lnTo>
                  <a:lnTo>
                    <a:pt x="1268673" y="544191"/>
                  </a:lnTo>
                  <a:lnTo>
                    <a:pt x="1273838" y="590898"/>
                  </a:lnTo>
                  <a:lnTo>
                    <a:pt x="1275588" y="638555"/>
                  </a:lnTo>
                  <a:lnTo>
                    <a:pt x="1273838" y="686212"/>
                  </a:lnTo>
                  <a:lnTo>
                    <a:pt x="1268673" y="732917"/>
                  </a:lnTo>
                  <a:lnTo>
                    <a:pt x="1260216" y="778547"/>
                  </a:lnTo>
                  <a:lnTo>
                    <a:pt x="1248588" y="822979"/>
                  </a:lnTo>
                  <a:lnTo>
                    <a:pt x="1233915" y="866090"/>
                  </a:lnTo>
                  <a:lnTo>
                    <a:pt x="1216318" y="907755"/>
                  </a:lnTo>
                  <a:lnTo>
                    <a:pt x="1195922" y="947852"/>
                  </a:lnTo>
                  <a:lnTo>
                    <a:pt x="1172849" y="986257"/>
                  </a:lnTo>
                  <a:lnTo>
                    <a:pt x="1147222" y="1022846"/>
                  </a:lnTo>
                  <a:lnTo>
                    <a:pt x="1119166" y="1057496"/>
                  </a:lnTo>
                  <a:lnTo>
                    <a:pt x="1088802" y="1090083"/>
                  </a:lnTo>
                  <a:lnTo>
                    <a:pt x="1056255" y="1120485"/>
                  </a:lnTo>
                  <a:lnTo>
                    <a:pt x="1021648" y="1148577"/>
                  </a:lnTo>
                  <a:lnTo>
                    <a:pt x="985103" y="1174237"/>
                  </a:lnTo>
                  <a:lnTo>
                    <a:pt x="946744" y="1197340"/>
                  </a:lnTo>
                  <a:lnTo>
                    <a:pt x="906695" y="1217763"/>
                  </a:lnTo>
                  <a:lnTo>
                    <a:pt x="865078" y="1235383"/>
                  </a:lnTo>
                  <a:lnTo>
                    <a:pt x="822017" y="1250076"/>
                  </a:lnTo>
                  <a:lnTo>
                    <a:pt x="777634" y="1261719"/>
                  </a:lnTo>
                  <a:lnTo>
                    <a:pt x="732054" y="1270188"/>
                  </a:lnTo>
                  <a:lnTo>
                    <a:pt x="685400" y="1275360"/>
                  </a:lnTo>
                  <a:lnTo>
                    <a:pt x="637794" y="1277111"/>
                  </a:lnTo>
                  <a:lnTo>
                    <a:pt x="590187" y="1275360"/>
                  </a:lnTo>
                  <a:lnTo>
                    <a:pt x="543533" y="1270188"/>
                  </a:lnTo>
                  <a:lnTo>
                    <a:pt x="497953" y="1261719"/>
                  </a:lnTo>
                  <a:lnTo>
                    <a:pt x="453570" y="1250076"/>
                  </a:lnTo>
                  <a:lnTo>
                    <a:pt x="410509" y="1235383"/>
                  </a:lnTo>
                  <a:lnTo>
                    <a:pt x="368892" y="1217763"/>
                  </a:lnTo>
                  <a:lnTo>
                    <a:pt x="328843" y="1197340"/>
                  </a:lnTo>
                  <a:lnTo>
                    <a:pt x="290484" y="1174237"/>
                  </a:lnTo>
                  <a:lnTo>
                    <a:pt x="253939" y="1148577"/>
                  </a:lnTo>
                  <a:lnTo>
                    <a:pt x="219332" y="1120485"/>
                  </a:lnTo>
                  <a:lnTo>
                    <a:pt x="186785" y="1090083"/>
                  </a:lnTo>
                  <a:lnTo>
                    <a:pt x="156421" y="1057496"/>
                  </a:lnTo>
                  <a:lnTo>
                    <a:pt x="128365" y="1022846"/>
                  </a:lnTo>
                  <a:lnTo>
                    <a:pt x="102738" y="986257"/>
                  </a:lnTo>
                  <a:lnTo>
                    <a:pt x="79665" y="947852"/>
                  </a:lnTo>
                  <a:lnTo>
                    <a:pt x="59269" y="907755"/>
                  </a:lnTo>
                  <a:lnTo>
                    <a:pt x="41672" y="866090"/>
                  </a:lnTo>
                  <a:lnTo>
                    <a:pt x="26999" y="822979"/>
                  </a:lnTo>
                  <a:lnTo>
                    <a:pt x="15371" y="778547"/>
                  </a:lnTo>
                  <a:lnTo>
                    <a:pt x="6914" y="732917"/>
                  </a:lnTo>
                  <a:lnTo>
                    <a:pt x="1749" y="686212"/>
                  </a:lnTo>
                  <a:lnTo>
                    <a:pt x="0" y="638555"/>
                  </a:lnTo>
                  <a:close/>
                </a:path>
              </a:pathLst>
            </a:custGeom>
            <a:ln w="12192">
              <a:solidFill>
                <a:srgbClr val="FFFFFF"/>
              </a:solidFill>
            </a:ln>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2889504" y="225552"/>
              <a:ext cx="9161145" cy="1841500"/>
            </a:xfrm>
            <a:custGeom>
              <a:avLst/>
              <a:gdLst/>
              <a:ahLst/>
              <a:cxnLst/>
              <a:rect l="l" t="t" r="r" b="b"/>
              <a:pathLst>
                <a:path w="9161145" h="1841500">
                  <a:moveTo>
                    <a:pt x="8853678" y="0"/>
                  </a:moveTo>
                  <a:lnTo>
                    <a:pt x="0" y="0"/>
                  </a:lnTo>
                  <a:lnTo>
                    <a:pt x="0" y="1840992"/>
                  </a:lnTo>
                  <a:lnTo>
                    <a:pt x="8853678" y="1840992"/>
                  </a:lnTo>
                  <a:lnTo>
                    <a:pt x="8899073" y="1837664"/>
                  </a:lnTo>
                  <a:lnTo>
                    <a:pt x="8942395" y="1827997"/>
                  </a:lnTo>
                  <a:lnTo>
                    <a:pt x="8983169" y="1812467"/>
                  </a:lnTo>
                  <a:lnTo>
                    <a:pt x="9020921" y="1791549"/>
                  </a:lnTo>
                  <a:lnTo>
                    <a:pt x="9055178" y="1765717"/>
                  </a:lnTo>
                  <a:lnTo>
                    <a:pt x="9085465" y="1735447"/>
                  </a:lnTo>
                  <a:lnTo>
                    <a:pt x="9111308" y="1701215"/>
                  </a:lnTo>
                  <a:lnTo>
                    <a:pt x="9132234" y="1663495"/>
                  </a:lnTo>
                  <a:lnTo>
                    <a:pt x="9147768" y="1622762"/>
                  </a:lnTo>
                  <a:lnTo>
                    <a:pt x="9157436" y="1579492"/>
                  </a:lnTo>
                  <a:lnTo>
                    <a:pt x="9160764" y="1534160"/>
                  </a:lnTo>
                  <a:lnTo>
                    <a:pt x="9160764" y="306832"/>
                  </a:lnTo>
                  <a:lnTo>
                    <a:pt x="9157436" y="261499"/>
                  </a:lnTo>
                  <a:lnTo>
                    <a:pt x="9147768" y="218229"/>
                  </a:lnTo>
                  <a:lnTo>
                    <a:pt x="9132234" y="177496"/>
                  </a:lnTo>
                  <a:lnTo>
                    <a:pt x="9111308" y="139776"/>
                  </a:lnTo>
                  <a:lnTo>
                    <a:pt x="9085465" y="105544"/>
                  </a:lnTo>
                  <a:lnTo>
                    <a:pt x="9055178" y="75274"/>
                  </a:lnTo>
                  <a:lnTo>
                    <a:pt x="9020921" y="49442"/>
                  </a:lnTo>
                  <a:lnTo>
                    <a:pt x="8983169" y="28524"/>
                  </a:lnTo>
                  <a:lnTo>
                    <a:pt x="8942395" y="12994"/>
                  </a:lnTo>
                  <a:lnTo>
                    <a:pt x="8899073" y="3327"/>
                  </a:lnTo>
                  <a:lnTo>
                    <a:pt x="8853678" y="0"/>
                  </a:lnTo>
                  <a:close/>
                </a:path>
              </a:pathLst>
            </a:custGeom>
            <a:solidFill>
              <a:srgbClr val="D0DEEE">
                <a:alpha val="90194"/>
              </a:srgbClr>
            </a:solidFill>
          </p:spPr>
          <p:txBody>
            <a:bodyPr wrap="square" lIns="0" tIns="0" rIns="0" bIns="0" rtlCol="0"/>
            <a:lstStyle/>
            <a:p>
              <a:endParaRPr/>
            </a:p>
          </p:txBody>
        </p:sp>
        <p:sp>
          <p:nvSpPr>
            <p:cNvPr id="4" name="object 4"/>
            <p:cNvSpPr/>
            <p:nvPr/>
          </p:nvSpPr>
          <p:spPr>
            <a:xfrm>
              <a:off x="2889504" y="225552"/>
              <a:ext cx="9161145" cy="1841500"/>
            </a:xfrm>
            <a:custGeom>
              <a:avLst/>
              <a:gdLst/>
              <a:ahLst/>
              <a:cxnLst/>
              <a:rect l="l" t="t" r="r" b="b"/>
              <a:pathLst>
                <a:path w="9161145" h="1841500">
                  <a:moveTo>
                    <a:pt x="9160764" y="306832"/>
                  </a:moveTo>
                  <a:lnTo>
                    <a:pt x="9160764" y="1534160"/>
                  </a:lnTo>
                  <a:lnTo>
                    <a:pt x="9157436" y="1579492"/>
                  </a:lnTo>
                  <a:lnTo>
                    <a:pt x="9147768" y="1622762"/>
                  </a:lnTo>
                  <a:lnTo>
                    <a:pt x="9132234" y="1663495"/>
                  </a:lnTo>
                  <a:lnTo>
                    <a:pt x="9111308" y="1701215"/>
                  </a:lnTo>
                  <a:lnTo>
                    <a:pt x="9085465" y="1735447"/>
                  </a:lnTo>
                  <a:lnTo>
                    <a:pt x="9055178" y="1765717"/>
                  </a:lnTo>
                  <a:lnTo>
                    <a:pt x="9020921" y="1791549"/>
                  </a:lnTo>
                  <a:lnTo>
                    <a:pt x="8983169" y="1812467"/>
                  </a:lnTo>
                  <a:lnTo>
                    <a:pt x="8942395" y="1827997"/>
                  </a:lnTo>
                  <a:lnTo>
                    <a:pt x="8899073" y="1837664"/>
                  </a:lnTo>
                  <a:lnTo>
                    <a:pt x="8853678" y="1840992"/>
                  </a:lnTo>
                  <a:lnTo>
                    <a:pt x="0" y="1840992"/>
                  </a:lnTo>
                  <a:lnTo>
                    <a:pt x="0" y="0"/>
                  </a:lnTo>
                  <a:lnTo>
                    <a:pt x="8853678" y="0"/>
                  </a:lnTo>
                  <a:lnTo>
                    <a:pt x="8899073" y="3327"/>
                  </a:lnTo>
                  <a:lnTo>
                    <a:pt x="8942395" y="12994"/>
                  </a:lnTo>
                  <a:lnTo>
                    <a:pt x="8983169" y="28524"/>
                  </a:lnTo>
                  <a:lnTo>
                    <a:pt x="9020921" y="49442"/>
                  </a:lnTo>
                  <a:lnTo>
                    <a:pt x="9055178" y="75274"/>
                  </a:lnTo>
                  <a:lnTo>
                    <a:pt x="9085465" y="105544"/>
                  </a:lnTo>
                  <a:lnTo>
                    <a:pt x="9111308" y="139776"/>
                  </a:lnTo>
                  <a:lnTo>
                    <a:pt x="9132234" y="177496"/>
                  </a:lnTo>
                  <a:lnTo>
                    <a:pt x="9147768" y="218229"/>
                  </a:lnTo>
                  <a:lnTo>
                    <a:pt x="9157436" y="261499"/>
                  </a:lnTo>
                  <a:lnTo>
                    <a:pt x="9160764" y="306832"/>
                  </a:lnTo>
                  <a:close/>
                </a:path>
              </a:pathLst>
            </a:custGeom>
            <a:ln w="12192">
              <a:solidFill>
                <a:srgbClr val="D0DEEE"/>
              </a:solidFill>
            </a:ln>
          </p:spPr>
          <p:txBody>
            <a:bodyPr wrap="square" lIns="0" tIns="0" rIns="0" bIns="0" rtlCol="0"/>
            <a:lstStyle/>
            <a:p>
              <a:endParaRPr/>
            </a:p>
          </p:txBody>
        </p:sp>
      </p:grpSp>
      <p:sp>
        <p:nvSpPr>
          <p:cNvPr id="5" name="object 5"/>
          <p:cNvSpPr txBox="1"/>
          <p:nvPr/>
        </p:nvSpPr>
        <p:spPr>
          <a:xfrm>
            <a:off x="2959989" y="409447"/>
            <a:ext cx="8983345" cy="1428750"/>
          </a:xfrm>
          <a:prstGeom prst="rect">
            <a:avLst/>
          </a:prstGeom>
        </p:spPr>
        <p:txBody>
          <a:bodyPr vert="horz" wrap="square" lIns="0" tIns="43180" rIns="0" bIns="0" rtlCol="0">
            <a:spAutoFit/>
          </a:bodyPr>
          <a:lstStyle/>
          <a:p>
            <a:pPr marL="12700" marR="5080" indent="228600">
              <a:lnSpc>
                <a:spcPct val="90000"/>
              </a:lnSpc>
              <a:spcBef>
                <a:spcPts val="340"/>
              </a:spcBef>
            </a:pPr>
            <a:r>
              <a:rPr sz="2000" dirty="0">
                <a:latin typeface="Arial MT"/>
                <a:cs typeface="Arial MT"/>
              </a:rPr>
              <a:t>Really</a:t>
            </a:r>
            <a:r>
              <a:rPr sz="2000" spc="-15" dirty="0">
                <a:latin typeface="Arial MT"/>
                <a:cs typeface="Arial MT"/>
              </a:rPr>
              <a:t> </a:t>
            </a:r>
            <a:r>
              <a:rPr sz="2000" dirty="0">
                <a:latin typeface="Arial MT"/>
                <a:cs typeface="Arial MT"/>
              </a:rPr>
              <a:t>massive</a:t>
            </a:r>
            <a:r>
              <a:rPr sz="2000" spc="-10" dirty="0">
                <a:latin typeface="Arial MT"/>
                <a:cs typeface="Arial MT"/>
              </a:rPr>
              <a:t> </a:t>
            </a:r>
            <a:r>
              <a:rPr sz="2000" dirty="0">
                <a:latin typeface="Arial MT"/>
                <a:cs typeface="Arial MT"/>
              </a:rPr>
              <a:t>stars</a:t>
            </a:r>
            <a:r>
              <a:rPr sz="2000" spc="-35" dirty="0">
                <a:latin typeface="Arial MT"/>
                <a:cs typeface="Arial MT"/>
              </a:rPr>
              <a:t> </a:t>
            </a:r>
            <a:r>
              <a:rPr sz="2000" dirty="0">
                <a:latin typeface="Arial MT"/>
                <a:cs typeface="Arial MT"/>
              </a:rPr>
              <a:t>use</a:t>
            </a:r>
            <a:r>
              <a:rPr sz="2000" spc="-10" dirty="0">
                <a:latin typeface="Arial MT"/>
                <a:cs typeface="Arial MT"/>
              </a:rPr>
              <a:t> </a:t>
            </a:r>
            <a:r>
              <a:rPr sz="2000" dirty="0">
                <a:latin typeface="Arial MT"/>
                <a:cs typeface="Arial MT"/>
              </a:rPr>
              <a:t>up</a:t>
            </a:r>
            <a:r>
              <a:rPr sz="2000" spc="-15" dirty="0">
                <a:latin typeface="Arial MT"/>
                <a:cs typeface="Arial MT"/>
              </a:rPr>
              <a:t> </a:t>
            </a:r>
            <a:r>
              <a:rPr sz="2000" dirty="0">
                <a:latin typeface="Arial MT"/>
                <a:cs typeface="Arial MT"/>
              </a:rPr>
              <a:t>their</a:t>
            </a:r>
            <a:r>
              <a:rPr sz="2000" spc="-10" dirty="0">
                <a:latin typeface="Arial MT"/>
                <a:cs typeface="Arial MT"/>
              </a:rPr>
              <a:t> </a:t>
            </a:r>
            <a:r>
              <a:rPr sz="2000" dirty="0">
                <a:latin typeface="Arial MT"/>
                <a:cs typeface="Arial MT"/>
              </a:rPr>
              <a:t>hydrogen</a:t>
            </a:r>
            <a:r>
              <a:rPr sz="2000" spc="-35" dirty="0">
                <a:latin typeface="Arial MT"/>
                <a:cs typeface="Arial MT"/>
              </a:rPr>
              <a:t> </a:t>
            </a:r>
            <a:r>
              <a:rPr sz="2000" dirty="0">
                <a:latin typeface="Arial MT"/>
                <a:cs typeface="Arial MT"/>
              </a:rPr>
              <a:t>fuel</a:t>
            </a:r>
            <a:r>
              <a:rPr sz="2000" spc="-10" dirty="0">
                <a:latin typeface="Arial MT"/>
                <a:cs typeface="Arial MT"/>
              </a:rPr>
              <a:t> </a:t>
            </a:r>
            <a:r>
              <a:rPr sz="2000" dirty="0">
                <a:latin typeface="Arial MT"/>
                <a:cs typeface="Arial MT"/>
              </a:rPr>
              <a:t>quickly</a:t>
            </a:r>
            <a:r>
              <a:rPr sz="2000" spc="-15" dirty="0">
                <a:latin typeface="Arial MT"/>
                <a:cs typeface="Arial MT"/>
              </a:rPr>
              <a:t> </a:t>
            </a:r>
            <a:r>
              <a:rPr sz="2000" dirty="0">
                <a:latin typeface="Arial MT"/>
                <a:cs typeface="Arial MT"/>
              </a:rPr>
              <a:t>,but</a:t>
            </a:r>
            <a:r>
              <a:rPr sz="2000" spc="-25" dirty="0">
                <a:latin typeface="Arial MT"/>
                <a:cs typeface="Arial MT"/>
              </a:rPr>
              <a:t> </a:t>
            </a:r>
            <a:r>
              <a:rPr sz="2000" dirty="0">
                <a:latin typeface="Arial MT"/>
                <a:cs typeface="Arial MT"/>
              </a:rPr>
              <a:t>are</a:t>
            </a:r>
            <a:r>
              <a:rPr sz="2000" spc="-25" dirty="0">
                <a:latin typeface="Arial MT"/>
                <a:cs typeface="Arial MT"/>
              </a:rPr>
              <a:t> </a:t>
            </a:r>
            <a:r>
              <a:rPr sz="2000" dirty="0">
                <a:latin typeface="Arial MT"/>
                <a:cs typeface="Arial MT"/>
              </a:rPr>
              <a:t>hot</a:t>
            </a:r>
            <a:r>
              <a:rPr sz="2000" spc="-5" dirty="0">
                <a:latin typeface="Arial MT"/>
                <a:cs typeface="Arial MT"/>
              </a:rPr>
              <a:t> </a:t>
            </a:r>
            <a:r>
              <a:rPr sz="2000" dirty="0">
                <a:latin typeface="Arial MT"/>
                <a:cs typeface="Arial MT"/>
              </a:rPr>
              <a:t>enough</a:t>
            </a:r>
            <a:r>
              <a:rPr sz="2000" spc="-20" dirty="0">
                <a:latin typeface="Arial MT"/>
                <a:cs typeface="Arial MT"/>
              </a:rPr>
              <a:t> </a:t>
            </a:r>
            <a:r>
              <a:rPr sz="2000" dirty="0">
                <a:latin typeface="Arial MT"/>
                <a:cs typeface="Arial MT"/>
              </a:rPr>
              <a:t>to </a:t>
            </a:r>
            <a:r>
              <a:rPr sz="2000" spc="-540" dirty="0">
                <a:latin typeface="Arial MT"/>
                <a:cs typeface="Arial MT"/>
              </a:rPr>
              <a:t> </a:t>
            </a:r>
            <a:r>
              <a:rPr sz="2000" dirty="0">
                <a:latin typeface="Arial MT"/>
                <a:cs typeface="Arial MT"/>
              </a:rPr>
              <a:t>fuse heavier elements such as helium and carbon. Once their is no fuel </a:t>
            </a:r>
            <a:r>
              <a:rPr sz="2000" spc="-5" dirty="0">
                <a:latin typeface="Arial MT"/>
                <a:cs typeface="Arial MT"/>
              </a:rPr>
              <a:t>left, </a:t>
            </a:r>
            <a:r>
              <a:rPr sz="2000" dirty="0">
                <a:latin typeface="Arial MT"/>
                <a:cs typeface="Arial MT"/>
              </a:rPr>
              <a:t>the </a:t>
            </a:r>
            <a:r>
              <a:rPr sz="2000" spc="-545" dirty="0">
                <a:latin typeface="Arial MT"/>
                <a:cs typeface="Arial MT"/>
              </a:rPr>
              <a:t> </a:t>
            </a:r>
            <a:r>
              <a:rPr sz="2000" dirty="0">
                <a:latin typeface="Arial MT"/>
                <a:cs typeface="Arial MT"/>
              </a:rPr>
              <a:t>star collapses and the outer layers explode as a 'supernova'. What's </a:t>
            </a:r>
            <a:r>
              <a:rPr sz="2000" spc="-5" dirty="0">
                <a:latin typeface="Arial MT"/>
                <a:cs typeface="Arial MT"/>
              </a:rPr>
              <a:t>left </a:t>
            </a:r>
            <a:r>
              <a:rPr sz="2000" dirty="0">
                <a:latin typeface="Arial MT"/>
                <a:cs typeface="Arial MT"/>
              </a:rPr>
              <a:t>over </a:t>
            </a:r>
            <a:r>
              <a:rPr sz="2000" spc="5" dirty="0">
                <a:latin typeface="Arial MT"/>
                <a:cs typeface="Arial MT"/>
              </a:rPr>
              <a:t> </a:t>
            </a:r>
            <a:r>
              <a:rPr sz="2000" spc="-5" dirty="0">
                <a:latin typeface="Arial MT"/>
                <a:cs typeface="Arial MT"/>
              </a:rPr>
              <a:t>after </a:t>
            </a:r>
            <a:r>
              <a:rPr sz="2000" dirty="0">
                <a:latin typeface="Arial MT"/>
                <a:cs typeface="Arial MT"/>
              </a:rPr>
              <a:t>a </a:t>
            </a:r>
            <a:r>
              <a:rPr sz="2000" spc="-5" dirty="0">
                <a:latin typeface="Arial MT"/>
                <a:cs typeface="Arial MT"/>
              </a:rPr>
              <a:t>supernova explosion is </a:t>
            </a:r>
            <a:r>
              <a:rPr sz="2000" dirty="0">
                <a:latin typeface="Arial MT"/>
                <a:cs typeface="Arial MT"/>
              </a:rPr>
              <a:t>a </a:t>
            </a:r>
            <a:r>
              <a:rPr sz="2000" spc="-5" dirty="0">
                <a:latin typeface="Arial MT"/>
                <a:cs typeface="Arial MT"/>
              </a:rPr>
              <a:t>‘neutron </a:t>
            </a:r>
            <a:r>
              <a:rPr sz="2000" dirty="0">
                <a:latin typeface="Arial MT"/>
                <a:cs typeface="Arial MT"/>
              </a:rPr>
              <a:t>star' - the collapsed core of the star - </a:t>
            </a:r>
            <a:r>
              <a:rPr sz="2000" spc="5" dirty="0">
                <a:latin typeface="Arial MT"/>
                <a:cs typeface="Arial MT"/>
              </a:rPr>
              <a:t> </a:t>
            </a:r>
            <a:r>
              <a:rPr sz="2000" dirty="0">
                <a:latin typeface="Arial MT"/>
                <a:cs typeface="Arial MT"/>
              </a:rPr>
              <a:t>or,</a:t>
            </a:r>
            <a:r>
              <a:rPr sz="2000" spc="-30" dirty="0">
                <a:latin typeface="Arial MT"/>
                <a:cs typeface="Arial MT"/>
              </a:rPr>
              <a:t> </a:t>
            </a:r>
            <a:r>
              <a:rPr sz="2000" dirty="0">
                <a:latin typeface="Arial MT"/>
                <a:cs typeface="Arial MT"/>
              </a:rPr>
              <a:t>if</a:t>
            </a:r>
            <a:r>
              <a:rPr sz="2000" spc="-15" dirty="0">
                <a:latin typeface="Arial MT"/>
                <a:cs typeface="Arial MT"/>
              </a:rPr>
              <a:t> </a:t>
            </a:r>
            <a:r>
              <a:rPr sz="2000" dirty="0">
                <a:latin typeface="Arial MT"/>
                <a:cs typeface="Arial MT"/>
              </a:rPr>
              <a:t>there's</a:t>
            </a:r>
            <a:r>
              <a:rPr sz="2000" spc="-35" dirty="0">
                <a:latin typeface="Arial MT"/>
                <a:cs typeface="Arial MT"/>
              </a:rPr>
              <a:t> </a:t>
            </a:r>
            <a:r>
              <a:rPr sz="2000" dirty="0">
                <a:latin typeface="Arial MT"/>
                <a:cs typeface="Arial MT"/>
              </a:rPr>
              <a:t>sufficient</a:t>
            </a:r>
            <a:r>
              <a:rPr sz="2000" spc="-25" dirty="0">
                <a:latin typeface="Arial MT"/>
                <a:cs typeface="Arial MT"/>
              </a:rPr>
              <a:t> </a:t>
            </a:r>
            <a:r>
              <a:rPr sz="2000" dirty="0">
                <a:latin typeface="Arial MT"/>
                <a:cs typeface="Arial MT"/>
              </a:rPr>
              <a:t>mass</a:t>
            </a:r>
            <a:r>
              <a:rPr sz="2000" spc="-35"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black</a:t>
            </a:r>
            <a:r>
              <a:rPr sz="2000" spc="-15" dirty="0">
                <a:latin typeface="Arial MT"/>
                <a:cs typeface="Arial MT"/>
              </a:rPr>
              <a:t> </a:t>
            </a:r>
            <a:r>
              <a:rPr sz="2000" dirty="0">
                <a:latin typeface="Arial MT"/>
                <a:cs typeface="Arial MT"/>
              </a:rPr>
              <a:t>hole.</a:t>
            </a:r>
            <a:endParaRPr sz="2000">
              <a:latin typeface="Arial MT"/>
              <a:cs typeface="Arial MT"/>
            </a:endParaRPr>
          </a:p>
        </p:txBody>
      </p:sp>
      <p:grpSp>
        <p:nvGrpSpPr>
          <p:cNvPr id="6" name="object 6"/>
          <p:cNvGrpSpPr/>
          <p:nvPr/>
        </p:nvGrpSpPr>
        <p:grpSpPr>
          <a:xfrm>
            <a:off x="298450" y="0"/>
            <a:ext cx="2632710" cy="2233295"/>
            <a:chOff x="298450" y="0"/>
            <a:chExt cx="2632710" cy="2233295"/>
          </a:xfrm>
        </p:grpSpPr>
        <p:sp>
          <p:nvSpPr>
            <p:cNvPr id="7" name="object 7"/>
            <p:cNvSpPr/>
            <p:nvPr/>
          </p:nvSpPr>
          <p:spPr>
            <a:xfrm>
              <a:off x="304800" y="0"/>
              <a:ext cx="2620010" cy="2220595"/>
            </a:xfrm>
            <a:custGeom>
              <a:avLst/>
              <a:gdLst/>
              <a:ahLst/>
              <a:cxnLst/>
              <a:rect l="l" t="t" r="r" b="b"/>
              <a:pathLst>
                <a:path w="2620010" h="2220595">
                  <a:moveTo>
                    <a:pt x="2249678" y="0"/>
                  </a:moveTo>
                  <a:lnTo>
                    <a:pt x="370090" y="0"/>
                  </a:lnTo>
                  <a:lnTo>
                    <a:pt x="323667" y="2884"/>
                  </a:lnTo>
                  <a:lnTo>
                    <a:pt x="278965" y="11305"/>
                  </a:lnTo>
                  <a:lnTo>
                    <a:pt x="236330" y="24916"/>
                  </a:lnTo>
                  <a:lnTo>
                    <a:pt x="196109" y="43369"/>
                  </a:lnTo>
                  <a:lnTo>
                    <a:pt x="158650" y="66318"/>
                  </a:lnTo>
                  <a:lnTo>
                    <a:pt x="124299" y="93414"/>
                  </a:lnTo>
                  <a:lnTo>
                    <a:pt x="93403" y="124312"/>
                  </a:lnTo>
                  <a:lnTo>
                    <a:pt x="66308" y="158664"/>
                  </a:lnTo>
                  <a:lnTo>
                    <a:pt x="43362" y="196122"/>
                  </a:lnTo>
                  <a:lnTo>
                    <a:pt x="24911" y="236340"/>
                  </a:lnTo>
                  <a:lnTo>
                    <a:pt x="11303" y="278970"/>
                  </a:lnTo>
                  <a:lnTo>
                    <a:pt x="2883" y="323665"/>
                  </a:lnTo>
                  <a:lnTo>
                    <a:pt x="0" y="370077"/>
                  </a:lnTo>
                  <a:lnTo>
                    <a:pt x="0" y="1850389"/>
                  </a:lnTo>
                  <a:lnTo>
                    <a:pt x="2883" y="1896802"/>
                  </a:lnTo>
                  <a:lnTo>
                    <a:pt x="11303" y="1941497"/>
                  </a:lnTo>
                  <a:lnTo>
                    <a:pt x="24911" y="1984127"/>
                  </a:lnTo>
                  <a:lnTo>
                    <a:pt x="43362" y="2024345"/>
                  </a:lnTo>
                  <a:lnTo>
                    <a:pt x="66308" y="2061803"/>
                  </a:lnTo>
                  <a:lnTo>
                    <a:pt x="93403" y="2096155"/>
                  </a:lnTo>
                  <a:lnTo>
                    <a:pt x="124299" y="2127053"/>
                  </a:lnTo>
                  <a:lnTo>
                    <a:pt x="158650" y="2154149"/>
                  </a:lnTo>
                  <a:lnTo>
                    <a:pt x="196109" y="2177098"/>
                  </a:lnTo>
                  <a:lnTo>
                    <a:pt x="236330" y="2195551"/>
                  </a:lnTo>
                  <a:lnTo>
                    <a:pt x="278965" y="2209162"/>
                  </a:lnTo>
                  <a:lnTo>
                    <a:pt x="323667" y="2217583"/>
                  </a:lnTo>
                  <a:lnTo>
                    <a:pt x="370090" y="2220467"/>
                  </a:lnTo>
                  <a:lnTo>
                    <a:pt x="2249678" y="2220467"/>
                  </a:lnTo>
                  <a:lnTo>
                    <a:pt x="2296090" y="2217583"/>
                  </a:lnTo>
                  <a:lnTo>
                    <a:pt x="2340785" y="2209162"/>
                  </a:lnTo>
                  <a:lnTo>
                    <a:pt x="2383415" y="2195551"/>
                  </a:lnTo>
                  <a:lnTo>
                    <a:pt x="2423633" y="2177098"/>
                  </a:lnTo>
                  <a:lnTo>
                    <a:pt x="2461091" y="2154149"/>
                  </a:lnTo>
                  <a:lnTo>
                    <a:pt x="2495443" y="2127053"/>
                  </a:lnTo>
                  <a:lnTo>
                    <a:pt x="2526341" y="2096155"/>
                  </a:lnTo>
                  <a:lnTo>
                    <a:pt x="2553437" y="2061803"/>
                  </a:lnTo>
                  <a:lnTo>
                    <a:pt x="2576386" y="2024345"/>
                  </a:lnTo>
                  <a:lnTo>
                    <a:pt x="2594839" y="1984127"/>
                  </a:lnTo>
                  <a:lnTo>
                    <a:pt x="2608450" y="1941497"/>
                  </a:lnTo>
                  <a:lnTo>
                    <a:pt x="2616871" y="1896802"/>
                  </a:lnTo>
                  <a:lnTo>
                    <a:pt x="2619756" y="1850389"/>
                  </a:lnTo>
                  <a:lnTo>
                    <a:pt x="2619756" y="370077"/>
                  </a:lnTo>
                  <a:lnTo>
                    <a:pt x="2616871" y="323665"/>
                  </a:lnTo>
                  <a:lnTo>
                    <a:pt x="2608450" y="278970"/>
                  </a:lnTo>
                  <a:lnTo>
                    <a:pt x="2594839" y="236340"/>
                  </a:lnTo>
                  <a:lnTo>
                    <a:pt x="2576386" y="196122"/>
                  </a:lnTo>
                  <a:lnTo>
                    <a:pt x="2553437" y="158664"/>
                  </a:lnTo>
                  <a:lnTo>
                    <a:pt x="2526341" y="124312"/>
                  </a:lnTo>
                  <a:lnTo>
                    <a:pt x="2495443" y="93414"/>
                  </a:lnTo>
                  <a:lnTo>
                    <a:pt x="2461091" y="66318"/>
                  </a:lnTo>
                  <a:lnTo>
                    <a:pt x="2423633" y="43369"/>
                  </a:lnTo>
                  <a:lnTo>
                    <a:pt x="2383415" y="24916"/>
                  </a:lnTo>
                  <a:lnTo>
                    <a:pt x="2340785" y="11305"/>
                  </a:lnTo>
                  <a:lnTo>
                    <a:pt x="2296090" y="2884"/>
                  </a:lnTo>
                  <a:lnTo>
                    <a:pt x="2249678" y="0"/>
                  </a:lnTo>
                  <a:close/>
                </a:path>
              </a:pathLst>
            </a:custGeom>
            <a:solidFill>
              <a:srgbClr val="5B9BD4"/>
            </a:solidFill>
          </p:spPr>
          <p:txBody>
            <a:bodyPr wrap="square" lIns="0" tIns="0" rIns="0" bIns="0" rtlCol="0"/>
            <a:lstStyle/>
            <a:p>
              <a:endParaRPr/>
            </a:p>
          </p:txBody>
        </p:sp>
        <p:sp>
          <p:nvSpPr>
            <p:cNvPr id="8" name="object 8"/>
            <p:cNvSpPr/>
            <p:nvPr/>
          </p:nvSpPr>
          <p:spPr>
            <a:xfrm>
              <a:off x="304800" y="0"/>
              <a:ext cx="2620010" cy="2220595"/>
            </a:xfrm>
            <a:custGeom>
              <a:avLst/>
              <a:gdLst/>
              <a:ahLst/>
              <a:cxnLst/>
              <a:rect l="l" t="t" r="r" b="b"/>
              <a:pathLst>
                <a:path w="2620010" h="2220595">
                  <a:moveTo>
                    <a:pt x="0" y="370077"/>
                  </a:moveTo>
                  <a:lnTo>
                    <a:pt x="2883" y="323665"/>
                  </a:lnTo>
                  <a:lnTo>
                    <a:pt x="11303" y="278970"/>
                  </a:lnTo>
                  <a:lnTo>
                    <a:pt x="24911" y="236340"/>
                  </a:lnTo>
                  <a:lnTo>
                    <a:pt x="43362" y="196122"/>
                  </a:lnTo>
                  <a:lnTo>
                    <a:pt x="66308" y="158664"/>
                  </a:lnTo>
                  <a:lnTo>
                    <a:pt x="93403" y="124312"/>
                  </a:lnTo>
                  <a:lnTo>
                    <a:pt x="124299" y="93414"/>
                  </a:lnTo>
                  <a:lnTo>
                    <a:pt x="158650" y="66318"/>
                  </a:lnTo>
                  <a:lnTo>
                    <a:pt x="196109" y="43369"/>
                  </a:lnTo>
                  <a:lnTo>
                    <a:pt x="236330" y="24916"/>
                  </a:lnTo>
                  <a:lnTo>
                    <a:pt x="278965" y="11305"/>
                  </a:lnTo>
                  <a:lnTo>
                    <a:pt x="323667" y="2884"/>
                  </a:lnTo>
                  <a:lnTo>
                    <a:pt x="370090" y="0"/>
                  </a:lnTo>
                  <a:lnTo>
                    <a:pt x="2249678" y="0"/>
                  </a:lnTo>
                  <a:lnTo>
                    <a:pt x="2296090" y="2884"/>
                  </a:lnTo>
                  <a:lnTo>
                    <a:pt x="2340785" y="11305"/>
                  </a:lnTo>
                  <a:lnTo>
                    <a:pt x="2383415" y="24916"/>
                  </a:lnTo>
                  <a:lnTo>
                    <a:pt x="2423633" y="43369"/>
                  </a:lnTo>
                  <a:lnTo>
                    <a:pt x="2461091" y="66318"/>
                  </a:lnTo>
                  <a:lnTo>
                    <a:pt x="2495443" y="93414"/>
                  </a:lnTo>
                  <a:lnTo>
                    <a:pt x="2526341" y="124312"/>
                  </a:lnTo>
                  <a:lnTo>
                    <a:pt x="2553437" y="158664"/>
                  </a:lnTo>
                  <a:lnTo>
                    <a:pt x="2576386" y="196122"/>
                  </a:lnTo>
                  <a:lnTo>
                    <a:pt x="2594839" y="236340"/>
                  </a:lnTo>
                  <a:lnTo>
                    <a:pt x="2608450" y="278970"/>
                  </a:lnTo>
                  <a:lnTo>
                    <a:pt x="2616871" y="323665"/>
                  </a:lnTo>
                  <a:lnTo>
                    <a:pt x="2619756" y="370077"/>
                  </a:lnTo>
                  <a:lnTo>
                    <a:pt x="2619756" y="1850389"/>
                  </a:lnTo>
                  <a:lnTo>
                    <a:pt x="2616871" y="1896802"/>
                  </a:lnTo>
                  <a:lnTo>
                    <a:pt x="2608450" y="1941497"/>
                  </a:lnTo>
                  <a:lnTo>
                    <a:pt x="2594839" y="1984127"/>
                  </a:lnTo>
                  <a:lnTo>
                    <a:pt x="2576386" y="2024345"/>
                  </a:lnTo>
                  <a:lnTo>
                    <a:pt x="2553437" y="2061803"/>
                  </a:lnTo>
                  <a:lnTo>
                    <a:pt x="2526341" y="2096155"/>
                  </a:lnTo>
                  <a:lnTo>
                    <a:pt x="2495443" y="2127053"/>
                  </a:lnTo>
                  <a:lnTo>
                    <a:pt x="2461091" y="2154149"/>
                  </a:lnTo>
                  <a:lnTo>
                    <a:pt x="2423633" y="2177098"/>
                  </a:lnTo>
                  <a:lnTo>
                    <a:pt x="2383415" y="2195551"/>
                  </a:lnTo>
                  <a:lnTo>
                    <a:pt x="2340785" y="2209162"/>
                  </a:lnTo>
                  <a:lnTo>
                    <a:pt x="2296090" y="2217583"/>
                  </a:lnTo>
                  <a:lnTo>
                    <a:pt x="2249678" y="2220467"/>
                  </a:lnTo>
                  <a:lnTo>
                    <a:pt x="370090" y="2220467"/>
                  </a:lnTo>
                  <a:lnTo>
                    <a:pt x="323667" y="2217583"/>
                  </a:lnTo>
                  <a:lnTo>
                    <a:pt x="278965" y="2209162"/>
                  </a:lnTo>
                  <a:lnTo>
                    <a:pt x="236330" y="2195551"/>
                  </a:lnTo>
                  <a:lnTo>
                    <a:pt x="196109" y="2177098"/>
                  </a:lnTo>
                  <a:lnTo>
                    <a:pt x="158650" y="2154149"/>
                  </a:lnTo>
                  <a:lnTo>
                    <a:pt x="124299" y="2127053"/>
                  </a:lnTo>
                  <a:lnTo>
                    <a:pt x="93403" y="2096155"/>
                  </a:lnTo>
                  <a:lnTo>
                    <a:pt x="66308" y="2061803"/>
                  </a:lnTo>
                  <a:lnTo>
                    <a:pt x="43362" y="2024345"/>
                  </a:lnTo>
                  <a:lnTo>
                    <a:pt x="24911" y="1984127"/>
                  </a:lnTo>
                  <a:lnTo>
                    <a:pt x="11303" y="1941497"/>
                  </a:lnTo>
                  <a:lnTo>
                    <a:pt x="2883" y="1896802"/>
                  </a:lnTo>
                  <a:lnTo>
                    <a:pt x="0" y="1850389"/>
                  </a:lnTo>
                  <a:lnTo>
                    <a:pt x="0" y="370077"/>
                  </a:lnTo>
                  <a:close/>
                </a:path>
              </a:pathLst>
            </a:custGeom>
            <a:ln w="12192">
              <a:solidFill>
                <a:srgbClr val="FFFFFF"/>
              </a:solidFill>
            </a:ln>
          </p:spPr>
          <p:txBody>
            <a:bodyPr wrap="square" lIns="0" tIns="0" rIns="0" bIns="0" rtlCol="0"/>
            <a:lstStyle/>
            <a:p>
              <a:endParaRPr/>
            </a:p>
          </p:txBody>
        </p:sp>
        <p:pic>
          <p:nvPicPr>
            <p:cNvPr id="9" name="object 9"/>
            <p:cNvPicPr/>
            <p:nvPr/>
          </p:nvPicPr>
          <p:blipFill>
            <a:blip r:embed="rId2" cstate="print"/>
            <a:stretch>
              <a:fillRect/>
            </a:stretch>
          </p:blipFill>
          <p:spPr>
            <a:xfrm>
              <a:off x="644652" y="1037844"/>
              <a:ext cx="1972056" cy="91439"/>
            </a:xfrm>
            <a:prstGeom prst="rect">
              <a:avLst/>
            </a:prstGeom>
          </p:spPr>
        </p:pic>
        <p:pic>
          <p:nvPicPr>
            <p:cNvPr id="10" name="object 10"/>
            <p:cNvPicPr/>
            <p:nvPr/>
          </p:nvPicPr>
          <p:blipFill>
            <a:blip r:embed="rId3" cstate="print"/>
            <a:stretch>
              <a:fillRect/>
            </a:stretch>
          </p:blipFill>
          <p:spPr>
            <a:xfrm>
              <a:off x="339851" y="338327"/>
              <a:ext cx="2581655" cy="1121664"/>
            </a:xfrm>
            <a:prstGeom prst="rect">
              <a:avLst/>
            </a:prstGeom>
          </p:spPr>
        </p:pic>
        <p:pic>
          <p:nvPicPr>
            <p:cNvPr id="11" name="object 11"/>
            <p:cNvPicPr/>
            <p:nvPr/>
          </p:nvPicPr>
          <p:blipFill>
            <a:blip r:embed="rId4" cstate="print"/>
            <a:stretch>
              <a:fillRect/>
            </a:stretch>
          </p:blipFill>
          <p:spPr>
            <a:xfrm>
              <a:off x="382523" y="886967"/>
              <a:ext cx="2496312" cy="1121664"/>
            </a:xfrm>
            <a:prstGeom prst="rect">
              <a:avLst/>
            </a:prstGeom>
          </p:spPr>
        </p:pic>
      </p:grpSp>
      <p:sp>
        <p:nvSpPr>
          <p:cNvPr id="12" name="object 12"/>
          <p:cNvSpPr txBox="1">
            <a:spLocks noGrp="1"/>
          </p:cNvSpPr>
          <p:nvPr>
            <p:ph type="title"/>
          </p:nvPr>
        </p:nvSpPr>
        <p:spPr>
          <a:xfrm>
            <a:off x="642619" y="473786"/>
            <a:ext cx="1943100" cy="1183640"/>
          </a:xfrm>
          <a:prstGeom prst="rect">
            <a:avLst/>
          </a:prstGeom>
        </p:spPr>
        <p:txBody>
          <a:bodyPr vert="horz" wrap="square" lIns="0" tIns="81280" rIns="0" bIns="0" rtlCol="0">
            <a:spAutoFit/>
          </a:bodyPr>
          <a:lstStyle/>
          <a:p>
            <a:pPr marL="55244" marR="5080" indent="-43180">
              <a:lnSpc>
                <a:spcPts val="4320"/>
              </a:lnSpc>
              <a:spcBef>
                <a:spcPts val="640"/>
              </a:spcBef>
            </a:pPr>
            <a:r>
              <a:rPr sz="4000" spc="-5" dirty="0"/>
              <a:t>MA</a:t>
            </a:r>
            <a:r>
              <a:rPr sz="4000" spc="-20" dirty="0"/>
              <a:t>S</a:t>
            </a:r>
            <a:r>
              <a:rPr sz="4000" spc="-5" dirty="0"/>
              <a:t>SIV </a:t>
            </a:r>
            <a:r>
              <a:rPr sz="4000" u="none" spc="-5" dirty="0"/>
              <a:t> </a:t>
            </a:r>
            <a:r>
              <a:rPr sz="4000" spc="-5" dirty="0"/>
              <a:t>E</a:t>
            </a:r>
            <a:r>
              <a:rPr sz="4000" spc="-75" dirty="0"/>
              <a:t> </a:t>
            </a:r>
            <a:r>
              <a:rPr sz="4000" spc="-5" dirty="0"/>
              <a:t>STAR</a:t>
            </a:r>
            <a:endParaRPr sz="4000"/>
          </a:p>
        </p:txBody>
      </p:sp>
      <p:grpSp>
        <p:nvGrpSpPr>
          <p:cNvPr id="13" name="object 13"/>
          <p:cNvGrpSpPr/>
          <p:nvPr/>
        </p:nvGrpSpPr>
        <p:grpSpPr>
          <a:xfrm>
            <a:off x="687323" y="1586483"/>
            <a:ext cx="11334750" cy="2807970"/>
            <a:chOff x="687323" y="1586483"/>
            <a:chExt cx="11334750" cy="2807970"/>
          </a:xfrm>
        </p:grpSpPr>
        <p:pic>
          <p:nvPicPr>
            <p:cNvPr id="14" name="object 14"/>
            <p:cNvPicPr/>
            <p:nvPr/>
          </p:nvPicPr>
          <p:blipFill>
            <a:blip r:embed="rId5" cstate="print"/>
            <a:stretch>
              <a:fillRect/>
            </a:stretch>
          </p:blipFill>
          <p:spPr>
            <a:xfrm>
              <a:off x="687323" y="1586483"/>
              <a:ext cx="1886712" cy="91439"/>
            </a:xfrm>
            <a:prstGeom prst="rect">
              <a:avLst/>
            </a:prstGeom>
          </p:spPr>
        </p:pic>
        <p:sp>
          <p:nvSpPr>
            <p:cNvPr id="15" name="object 15"/>
            <p:cNvSpPr/>
            <p:nvPr/>
          </p:nvSpPr>
          <p:spPr>
            <a:xfrm>
              <a:off x="2923031" y="2540508"/>
              <a:ext cx="9092565" cy="1847214"/>
            </a:xfrm>
            <a:custGeom>
              <a:avLst/>
              <a:gdLst/>
              <a:ahLst/>
              <a:cxnLst/>
              <a:rect l="l" t="t" r="r" b="b"/>
              <a:pathLst>
                <a:path w="9092565" h="1847214">
                  <a:moveTo>
                    <a:pt x="8784463" y="0"/>
                  </a:moveTo>
                  <a:lnTo>
                    <a:pt x="0" y="0"/>
                  </a:lnTo>
                  <a:lnTo>
                    <a:pt x="0" y="1847087"/>
                  </a:lnTo>
                  <a:lnTo>
                    <a:pt x="8784463" y="1847087"/>
                  </a:lnTo>
                  <a:lnTo>
                    <a:pt x="8829959" y="1843750"/>
                  </a:lnTo>
                  <a:lnTo>
                    <a:pt x="8873374" y="1834056"/>
                  </a:lnTo>
                  <a:lnTo>
                    <a:pt x="8914235" y="1818481"/>
                  </a:lnTo>
                  <a:lnTo>
                    <a:pt x="8952065" y="1797500"/>
                  </a:lnTo>
                  <a:lnTo>
                    <a:pt x="8986392" y="1771589"/>
                  </a:lnTo>
                  <a:lnTo>
                    <a:pt x="9016740" y="1741224"/>
                  </a:lnTo>
                  <a:lnTo>
                    <a:pt x="9042634" y="1706881"/>
                  </a:lnTo>
                  <a:lnTo>
                    <a:pt x="9063600" y="1669035"/>
                  </a:lnTo>
                  <a:lnTo>
                    <a:pt x="9079163" y="1628162"/>
                  </a:lnTo>
                  <a:lnTo>
                    <a:pt x="9088849" y="1584739"/>
                  </a:lnTo>
                  <a:lnTo>
                    <a:pt x="9092184" y="1539239"/>
                  </a:lnTo>
                  <a:lnTo>
                    <a:pt x="9092184" y="307847"/>
                  </a:lnTo>
                  <a:lnTo>
                    <a:pt x="9088849" y="262348"/>
                  </a:lnTo>
                  <a:lnTo>
                    <a:pt x="9079163" y="218925"/>
                  </a:lnTo>
                  <a:lnTo>
                    <a:pt x="9063600" y="178052"/>
                  </a:lnTo>
                  <a:lnTo>
                    <a:pt x="9042634" y="140206"/>
                  </a:lnTo>
                  <a:lnTo>
                    <a:pt x="9016740" y="105863"/>
                  </a:lnTo>
                  <a:lnTo>
                    <a:pt x="8986392" y="75498"/>
                  </a:lnTo>
                  <a:lnTo>
                    <a:pt x="8952065" y="49587"/>
                  </a:lnTo>
                  <a:lnTo>
                    <a:pt x="8914235" y="28606"/>
                  </a:lnTo>
                  <a:lnTo>
                    <a:pt x="8873374" y="13031"/>
                  </a:lnTo>
                  <a:lnTo>
                    <a:pt x="8829959" y="3337"/>
                  </a:lnTo>
                  <a:lnTo>
                    <a:pt x="8784463" y="0"/>
                  </a:lnTo>
                  <a:close/>
                </a:path>
              </a:pathLst>
            </a:custGeom>
            <a:solidFill>
              <a:srgbClr val="D0DEEE">
                <a:alpha val="90194"/>
              </a:srgbClr>
            </a:solidFill>
          </p:spPr>
          <p:txBody>
            <a:bodyPr wrap="square" lIns="0" tIns="0" rIns="0" bIns="0" rtlCol="0"/>
            <a:lstStyle/>
            <a:p>
              <a:endParaRPr/>
            </a:p>
          </p:txBody>
        </p:sp>
        <p:sp>
          <p:nvSpPr>
            <p:cNvPr id="16" name="object 16"/>
            <p:cNvSpPr/>
            <p:nvPr/>
          </p:nvSpPr>
          <p:spPr>
            <a:xfrm>
              <a:off x="2923031" y="2540508"/>
              <a:ext cx="9092565" cy="1847214"/>
            </a:xfrm>
            <a:custGeom>
              <a:avLst/>
              <a:gdLst/>
              <a:ahLst/>
              <a:cxnLst/>
              <a:rect l="l" t="t" r="r" b="b"/>
              <a:pathLst>
                <a:path w="9092565" h="1847214">
                  <a:moveTo>
                    <a:pt x="9092184" y="307847"/>
                  </a:moveTo>
                  <a:lnTo>
                    <a:pt x="9092184" y="1539239"/>
                  </a:lnTo>
                  <a:lnTo>
                    <a:pt x="9088849" y="1584739"/>
                  </a:lnTo>
                  <a:lnTo>
                    <a:pt x="9079163" y="1628162"/>
                  </a:lnTo>
                  <a:lnTo>
                    <a:pt x="9063600" y="1669035"/>
                  </a:lnTo>
                  <a:lnTo>
                    <a:pt x="9042634" y="1706881"/>
                  </a:lnTo>
                  <a:lnTo>
                    <a:pt x="9016740" y="1741224"/>
                  </a:lnTo>
                  <a:lnTo>
                    <a:pt x="8986392" y="1771589"/>
                  </a:lnTo>
                  <a:lnTo>
                    <a:pt x="8952065" y="1797500"/>
                  </a:lnTo>
                  <a:lnTo>
                    <a:pt x="8914235" y="1818481"/>
                  </a:lnTo>
                  <a:lnTo>
                    <a:pt x="8873374" y="1834056"/>
                  </a:lnTo>
                  <a:lnTo>
                    <a:pt x="8829959" y="1843750"/>
                  </a:lnTo>
                  <a:lnTo>
                    <a:pt x="8784463" y="1847087"/>
                  </a:lnTo>
                  <a:lnTo>
                    <a:pt x="0" y="1847087"/>
                  </a:lnTo>
                  <a:lnTo>
                    <a:pt x="0" y="0"/>
                  </a:lnTo>
                  <a:lnTo>
                    <a:pt x="8784463" y="0"/>
                  </a:lnTo>
                  <a:lnTo>
                    <a:pt x="8829959" y="3337"/>
                  </a:lnTo>
                  <a:lnTo>
                    <a:pt x="8873374" y="13031"/>
                  </a:lnTo>
                  <a:lnTo>
                    <a:pt x="8914235" y="28606"/>
                  </a:lnTo>
                  <a:lnTo>
                    <a:pt x="8952065" y="49587"/>
                  </a:lnTo>
                  <a:lnTo>
                    <a:pt x="8986392" y="75498"/>
                  </a:lnTo>
                  <a:lnTo>
                    <a:pt x="9016740" y="105863"/>
                  </a:lnTo>
                  <a:lnTo>
                    <a:pt x="9042634" y="140206"/>
                  </a:lnTo>
                  <a:lnTo>
                    <a:pt x="9063600" y="178052"/>
                  </a:lnTo>
                  <a:lnTo>
                    <a:pt x="9079163" y="218925"/>
                  </a:lnTo>
                  <a:lnTo>
                    <a:pt x="9088849" y="262348"/>
                  </a:lnTo>
                  <a:lnTo>
                    <a:pt x="9092184" y="307847"/>
                  </a:lnTo>
                  <a:close/>
                </a:path>
              </a:pathLst>
            </a:custGeom>
            <a:ln w="12192">
              <a:solidFill>
                <a:srgbClr val="D0DEEE"/>
              </a:solidFill>
            </a:ln>
          </p:spPr>
          <p:txBody>
            <a:bodyPr wrap="square" lIns="0" tIns="0" rIns="0" bIns="0" rtlCol="0"/>
            <a:lstStyle/>
            <a:p>
              <a:endParaRPr/>
            </a:p>
          </p:txBody>
        </p:sp>
      </p:grpSp>
      <p:sp>
        <p:nvSpPr>
          <p:cNvPr id="17" name="object 17"/>
          <p:cNvSpPr txBox="1"/>
          <p:nvPr/>
        </p:nvSpPr>
        <p:spPr>
          <a:xfrm>
            <a:off x="2994405" y="2864866"/>
            <a:ext cx="8844915" cy="1154430"/>
          </a:xfrm>
          <a:prstGeom prst="rect">
            <a:avLst/>
          </a:prstGeom>
        </p:spPr>
        <p:txBody>
          <a:bodyPr vert="horz" wrap="square" lIns="0" tIns="43180" rIns="0" bIns="0" rtlCol="0">
            <a:spAutoFit/>
          </a:bodyPr>
          <a:lstStyle/>
          <a:p>
            <a:pPr marL="12700" marR="5080" indent="228600">
              <a:lnSpc>
                <a:spcPct val="90000"/>
              </a:lnSpc>
              <a:spcBef>
                <a:spcPts val="340"/>
              </a:spcBef>
            </a:pPr>
            <a:r>
              <a:rPr sz="2000" dirty="0">
                <a:latin typeface="Arial MT"/>
                <a:cs typeface="Arial MT"/>
              </a:rPr>
              <a:t>Average</a:t>
            </a:r>
            <a:r>
              <a:rPr sz="2000" spc="-10"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sized</a:t>
            </a:r>
            <a:r>
              <a:rPr sz="2000" spc="-25" dirty="0">
                <a:latin typeface="Arial MT"/>
                <a:cs typeface="Arial MT"/>
              </a:rPr>
              <a:t> </a:t>
            </a:r>
            <a:r>
              <a:rPr sz="2000" dirty="0">
                <a:latin typeface="Arial MT"/>
                <a:cs typeface="Arial MT"/>
              </a:rPr>
              <a:t>stars</a:t>
            </a:r>
            <a:r>
              <a:rPr sz="2000" spc="-30" dirty="0">
                <a:latin typeface="Arial MT"/>
                <a:cs typeface="Arial MT"/>
              </a:rPr>
              <a:t> </a:t>
            </a:r>
            <a:r>
              <a:rPr sz="2000" dirty="0">
                <a:latin typeface="Arial MT"/>
                <a:cs typeface="Arial MT"/>
              </a:rPr>
              <a:t>will</a:t>
            </a:r>
            <a:r>
              <a:rPr sz="2000" spc="25" dirty="0">
                <a:latin typeface="Arial MT"/>
                <a:cs typeface="Arial MT"/>
              </a:rPr>
              <a:t> </a:t>
            </a:r>
            <a:r>
              <a:rPr sz="2000" dirty="0">
                <a:latin typeface="Arial MT"/>
                <a:cs typeface="Arial MT"/>
              </a:rPr>
              <a:t>die</a:t>
            </a:r>
            <a:r>
              <a:rPr sz="2000" spc="-15" dirty="0">
                <a:latin typeface="Arial MT"/>
                <a:cs typeface="Arial MT"/>
              </a:rPr>
              <a:t> </a:t>
            </a:r>
            <a:r>
              <a:rPr sz="2000" dirty="0">
                <a:latin typeface="Arial MT"/>
                <a:cs typeface="Arial MT"/>
              </a:rPr>
              <a:t>less</a:t>
            </a:r>
            <a:r>
              <a:rPr sz="2000" spc="-10" dirty="0">
                <a:latin typeface="Arial MT"/>
                <a:cs typeface="Arial MT"/>
              </a:rPr>
              <a:t> </a:t>
            </a:r>
            <a:r>
              <a:rPr sz="2000" dirty="0">
                <a:latin typeface="Arial MT"/>
                <a:cs typeface="Arial MT"/>
              </a:rPr>
              <a:t>dramatically.</a:t>
            </a:r>
            <a:r>
              <a:rPr sz="2000" spc="-40" dirty="0">
                <a:latin typeface="Arial MT"/>
                <a:cs typeface="Arial MT"/>
              </a:rPr>
              <a:t> </a:t>
            </a:r>
            <a:r>
              <a:rPr sz="2000" dirty="0">
                <a:latin typeface="Arial MT"/>
                <a:cs typeface="Arial MT"/>
              </a:rPr>
              <a:t>As</a:t>
            </a:r>
            <a:r>
              <a:rPr sz="2000" spc="5" dirty="0">
                <a:latin typeface="Arial MT"/>
                <a:cs typeface="Arial MT"/>
              </a:rPr>
              <a:t> </a:t>
            </a:r>
            <a:r>
              <a:rPr sz="2000" spc="-5" dirty="0">
                <a:latin typeface="Arial MT"/>
                <a:cs typeface="Arial MT"/>
              </a:rPr>
              <a:t>their</a:t>
            </a:r>
            <a:r>
              <a:rPr sz="2000" spc="-10" dirty="0">
                <a:latin typeface="Arial MT"/>
                <a:cs typeface="Arial MT"/>
              </a:rPr>
              <a:t> </a:t>
            </a:r>
            <a:r>
              <a:rPr sz="2000" dirty="0">
                <a:latin typeface="Arial MT"/>
                <a:cs typeface="Arial MT"/>
              </a:rPr>
              <a:t>hydrogen</a:t>
            </a:r>
            <a:r>
              <a:rPr sz="2000" spc="-4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used</a:t>
            </a:r>
            <a:r>
              <a:rPr sz="2000" spc="-20" dirty="0">
                <a:latin typeface="Arial MT"/>
                <a:cs typeface="Arial MT"/>
              </a:rPr>
              <a:t> </a:t>
            </a:r>
            <a:r>
              <a:rPr sz="2000" dirty="0">
                <a:latin typeface="Arial MT"/>
                <a:cs typeface="Arial MT"/>
              </a:rPr>
              <a:t>up, </a:t>
            </a:r>
            <a:r>
              <a:rPr sz="2000" spc="-545" dirty="0">
                <a:latin typeface="Arial MT"/>
                <a:cs typeface="Arial MT"/>
              </a:rPr>
              <a:t> </a:t>
            </a:r>
            <a:r>
              <a:rPr sz="2000" dirty="0">
                <a:latin typeface="Arial MT"/>
                <a:cs typeface="Arial MT"/>
              </a:rPr>
              <a:t>they</a:t>
            </a:r>
            <a:r>
              <a:rPr sz="2000" spc="-25" dirty="0">
                <a:latin typeface="Arial MT"/>
                <a:cs typeface="Arial MT"/>
              </a:rPr>
              <a:t> </a:t>
            </a:r>
            <a:r>
              <a:rPr sz="2000" dirty="0">
                <a:latin typeface="Arial MT"/>
                <a:cs typeface="Arial MT"/>
              </a:rPr>
              <a:t>swell</a:t>
            </a:r>
            <a:r>
              <a:rPr sz="2000" spc="5" dirty="0">
                <a:latin typeface="Arial MT"/>
                <a:cs typeface="Arial MT"/>
              </a:rPr>
              <a:t> </a:t>
            </a:r>
            <a:r>
              <a:rPr sz="2000" spc="-5" dirty="0">
                <a:latin typeface="Arial MT"/>
                <a:cs typeface="Arial MT"/>
              </a:rPr>
              <a:t>to</a:t>
            </a:r>
            <a:r>
              <a:rPr sz="2000" spc="-15" dirty="0">
                <a:latin typeface="Arial MT"/>
                <a:cs typeface="Arial MT"/>
              </a:rPr>
              <a:t> </a:t>
            </a:r>
            <a:r>
              <a:rPr sz="2000" dirty="0">
                <a:latin typeface="Arial MT"/>
                <a:cs typeface="Arial MT"/>
              </a:rPr>
              <a:t>become</a:t>
            </a:r>
            <a:r>
              <a:rPr sz="2000" spc="-20" dirty="0">
                <a:latin typeface="Arial MT"/>
                <a:cs typeface="Arial MT"/>
              </a:rPr>
              <a:t> </a:t>
            </a:r>
            <a:r>
              <a:rPr sz="2000" dirty="0">
                <a:latin typeface="Arial MT"/>
                <a:cs typeface="Arial MT"/>
              </a:rPr>
              <a:t>red</a:t>
            </a:r>
            <a:r>
              <a:rPr sz="2000" spc="-15" dirty="0">
                <a:latin typeface="Arial MT"/>
                <a:cs typeface="Arial MT"/>
              </a:rPr>
              <a:t> </a:t>
            </a:r>
            <a:r>
              <a:rPr sz="2000" dirty="0">
                <a:latin typeface="Arial MT"/>
                <a:cs typeface="Arial MT"/>
              </a:rPr>
              <a:t>giants</a:t>
            </a:r>
            <a:r>
              <a:rPr sz="2000" spc="-20"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fusing</a:t>
            </a:r>
            <a:r>
              <a:rPr sz="2000" spc="-20" dirty="0">
                <a:latin typeface="Arial MT"/>
                <a:cs typeface="Arial MT"/>
              </a:rPr>
              <a:t> </a:t>
            </a:r>
            <a:r>
              <a:rPr sz="2000" dirty="0">
                <a:latin typeface="Arial MT"/>
                <a:cs typeface="Arial MT"/>
              </a:rPr>
              <a:t>helium in</a:t>
            </a:r>
            <a:r>
              <a:rPr sz="2000" spc="-5" dirty="0">
                <a:latin typeface="Arial MT"/>
                <a:cs typeface="Arial MT"/>
              </a:rPr>
              <a:t> </a:t>
            </a:r>
            <a:r>
              <a:rPr sz="2000" dirty="0">
                <a:latin typeface="Arial MT"/>
                <a:cs typeface="Arial MT"/>
              </a:rPr>
              <a:t>their</a:t>
            </a:r>
            <a:r>
              <a:rPr sz="2000" spc="-15" dirty="0">
                <a:latin typeface="Arial MT"/>
                <a:cs typeface="Arial MT"/>
              </a:rPr>
              <a:t> </a:t>
            </a:r>
            <a:r>
              <a:rPr sz="2000" dirty="0">
                <a:latin typeface="Arial MT"/>
                <a:cs typeface="Arial MT"/>
              </a:rPr>
              <a:t>cores</a:t>
            </a:r>
            <a:r>
              <a:rPr sz="2000" spc="-30"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before</a:t>
            </a:r>
            <a:r>
              <a:rPr sz="2000" spc="-35" dirty="0">
                <a:latin typeface="Arial MT"/>
                <a:cs typeface="Arial MT"/>
              </a:rPr>
              <a:t> </a:t>
            </a:r>
            <a:r>
              <a:rPr sz="2000" dirty="0">
                <a:latin typeface="Arial MT"/>
                <a:cs typeface="Arial MT"/>
              </a:rPr>
              <a:t>shedding </a:t>
            </a:r>
            <a:r>
              <a:rPr sz="2000" spc="-540" dirty="0">
                <a:latin typeface="Arial MT"/>
                <a:cs typeface="Arial MT"/>
              </a:rPr>
              <a:t> </a:t>
            </a:r>
            <a:r>
              <a:rPr sz="2000" dirty="0">
                <a:latin typeface="Arial MT"/>
                <a:cs typeface="Arial MT"/>
              </a:rPr>
              <a:t>their outer layers , </a:t>
            </a:r>
            <a:r>
              <a:rPr sz="2000" spc="-5" dirty="0">
                <a:latin typeface="Arial MT"/>
                <a:cs typeface="Arial MT"/>
              </a:rPr>
              <a:t>often </a:t>
            </a:r>
            <a:r>
              <a:rPr sz="2000" dirty="0">
                <a:latin typeface="Arial MT"/>
                <a:cs typeface="Arial MT"/>
              </a:rPr>
              <a:t>forming a 'planetary nebula'. The star's core remains </a:t>
            </a:r>
            <a:r>
              <a:rPr sz="2000" spc="5" dirty="0">
                <a:latin typeface="Arial MT"/>
                <a:cs typeface="Arial MT"/>
              </a:rPr>
              <a:t> </a:t>
            </a:r>
            <a:r>
              <a:rPr sz="2000" dirty="0">
                <a:latin typeface="Arial MT"/>
                <a:cs typeface="Arial MT"/>
              </a:rPr>
              <a:t>as</a:t>
            </a:r>
            <a:r>
              <a:rPr sz="2000" spc="-2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'white</a:t>
            </a:r>
            <a:r>
              <a:rPr sz="2000" spc="-10" dirty="0">
                <a:latin typeface="Arial MT"/>
                <a:cs typeface="Arial MT"/>
              </a:rPr>
              <a:t> </a:t>
            </a:r>
            <a:r>
              <a:rPr sz="2000" dirty="0">
                <a:latin typeface="Arial MT"/>
                <a:cs typeface="Arial MT"/>
              </a:rPr>
              <a:t>dwarf'</a:t>
            </a:r>
            <a:r>
              <a:rPr sz="2000" spc="-20" dirty="0">
                <a:latin typeface="Arial MT"/>
                <a:cs typeface="Arial MT"/>
              </a:rPr>
              <a:t> </a:t>
            </a:r>
            <a:r>
              <a:rPr sz="2000" dirty="0">
                <a:latin typeface="Arial MT"/>
                <a:cs typeface="Arial MT"/>
              </a:rPr>
              <a:t>,</a:t>
            </a:r>
            <a:r>
              <a:rPr sz="2000" spc="-25" dirty="0">
                <a:latin typeface="Arial MT"/>
                <a:cs typeface="Arial MT"/>
              </a:rPr>
              <a:t> </a:t>
            </a:r>
            <a:r>
              <a:rPr sz="2000" dirty="0">
                <a:latin typeface="Arial MT"/>
                <a:cs typeface="Arial MT"/>
              </a:rPr>
              <a:t>which</a:t>
            </a:r>
            <a:r>
              <a:rPr sz="2000" spc="-15" dirty="0">
                <a:latin typeface="Arial MT"/>
                <a:cs typeface="Arial MT"/>
              </a:rPr>
              <a:t> </a:t>
            </a:r>
            <a:r>
              <a:rPr sz="2000" dirty="0">
                <a:latin typeface="Arial MT"/>
                <a:cs typeface="Arial MT"/>
              </a:rPr>
              <a:t>cools</a:t>
            </a:r>
            <a:r>
              <a:rPr sz="2000" spc="-15" dirty="0">
                <a:latin typeface="Arial MT"/>
                <a:cs typeface="Arial MT"/>
              </a:rPr>
              <a:t> </a:t>
            </a:r>
            <a:r>
              <a:rPr sz="2000" dirty="0">
                <a:latin typeface="Arial MT"/>
                <a:cs typeface="Arial MT"/>
              </a:rPr>
              <a:t>off</a:t>
            </a:r>
            <a:r>
              <a:rPr sz="2000" spc="-25" dirty="0">
                <a:latin typeface="Arial MT"/>
                <a:cs typeface="Arial MT"/>
              </a:rPr>
              <a:t> </a:t>
            </a:r>
            <a:r>
              <a:rPr sz="2000" dirty="0">
                <a:latin typeface="Arial MT"/>
                <a:cs typeface="Arial MT"/>
              </a:rPr>
              <a:t>over</a:t>
            </a:r>
            <a:r>
              <a:rPr sz="2000" spc="-15" dirty="0">
                <a:latin typeface="Arial MT"/>
                <a:cs typeface="Arial MT"/>
              </a:rPr>
              <a:t> </a:t>
            </a:r>
            <a:r>
              <a:rPr sz="2000" dirty="0">
                <a:latin typeface="Arial MT"/>
                <a:cs typeface="Arial MT"/>
              </a:rPr>
              <a:t>billions</a:t>
            </a:r>
            <a:r>
              <a:rPr sz="2000" spc="5" dirty="0">
                <a:latin typeface="Arial MT"/>
                <a:cs typeface="Arial MT"/>
              </a:rPr>
              <a:t> </a:t>
            </a:r>
            <a:r>
              <a:rPr sz="2000" dirty="0">
                <a:latin typeface="Arial MT"/>
                <a:cs typeface="Arial MT"/>
              </a:rPr>
              <a:t>of</a:t>
            </a:r>
            <a:r>
              <a:rPr sz="2000" spc="-25" dirty="0">
                <a:latin typeface="Arial MT"/>
                <a:cs typeface="Arial MT"/>
              </a:rPr>
              <a:t> </a:t>
            </a:r>
            <a:r>
              <a:rPr sz="2000" dirty="0">
                <a:latin typeface="Arial MT"/>
                <a:cs typeface="Arial MT"/>
              </a:rPr>
              <a:t>years.</a:t>
            </a:r>
            <a:endParaRPr sz="2000">
              <a:latin typeface="Arial MT"/>
              <a:cs typeface="Arial MT"/>
            </a:endParaRPr>
          </a:p>
        </p:txBody>
      </p:sp>
      <p:grpSp>
        <p:nvGrpSpPr>
          <p:cNvPr id="18" name="object 18"/>
          <p:cNvGrpSpPr/>
          <p:nvPr/>
        </p:nvGrpSpPr>
        <p:grpSpPr>
          <a:xfrm>
            <a:off x="289306" y="2313177"/>
            <a:ext cx="2663190" cy="2232025"/>
            <a:chOff x="289306" y="2313177"/>
            <a:chExt cx="2663190" cy="2232025"/>
          </a:xfrm>
        </p:grpSpPr>
        <p:sp>
          <p:nvSpPr>
            <p:cNvPr id="19" name="object 19"/>
            <p:cNvSpPr/>
            <p:nvPr/>
          </p:nvSpPr>
          <p:spPr>
            <a:xfrm>
              <a:off x="295656" y="2319527"/>
              <a:ext cx="2638425" cy="2219325"/>
            </a:xfrm>
            <a:custGeom>
              <a:avLst/>
              <a:gdLst/>
              <a:ahLst/>
              <a:cxnLst/>
              <a:rect l="l" t="t" r="r" b="b"/>
              <a:pathLst>
                <a:path w="2638425" h="2219325">
                  <a:moveTo>
                    <a:pt x="2268220" y="0"/>
                  </a:moveTo>
                  <a:lnTo>
                    <a:pt x="369836" y="0"/>
                  </a:lnTo>
                  <a:lnTo>
                    <a:pt x="323445" y="2881"/>
                  </a:lnTo>
                  <a:lnTo>
                    <a:pt x="278773" y="11296"/>
                  </a:lnTo>
                  <a:lnTo>
                    <a:pt x="236167" y="24897"/>
                  </a:lnTo>
                  <a:lnTo>
                    <a:pt x="195975" y="43337"/>
                  </a:lnTo>
                  <a:lnTo>
                    <a:pt x="158541" y="66268"/>
                  </a:lnTo>
                  <a:lnTo>
                    <a:pt x="124213" y="93346"/>
                  </a:lnTo>
                  <a:lnTo>
                    <a:pt x="93338" y="124222"/>
                  </a:lnTo>
                  <a:lnTo>
                    <a:pt x="66262" y="158549"/>
                  </a:lnTo>
                  <a:lnTo>
                    <a:pt x="43332" y="195982"/>
                  </a:lnTo>
                  <a:lnTo>
                    <a:pt x="24894" y="236172"/>
                  </a:lnTo>
                  <a:lnTo>
                    <a:pt x="11295" y="278774"/>
                  </a:lnTo>
                  <a:lnTo>
                    <a:pt x="2881" y="323440"/>
                  </a:lnTo>
                  <a:lnTo>
                    <a:pt x="0" y="369824"/>
                  </a:lnTo>
                  <a:lnTo>
                    <a:pt x="0" y="1849120"/>
                  </a:lnTo>
                  <a:lnTo>
                    <a:pt x="2881" y="1895503"/>
                  </a:lnTo>
                  <a:lnTo>
                    <a:pt x="11295" y="1940169"/>
                  </a:lnTo>
                  <a:lnTo>
                    <a:pt x="24894" y="1982771"/>
                  </a:lnTo>
                  <a:lnTo>
                    <a:pt x="43332" y="2022961"/>
                  </a:lnTo>
                  <a:lnTo>
                    <a:pt x="66262" y="2060394"/>
                  </a:lnTo>
                  <a:lnTo>
                    <a:pt x="93338" y="2094721"/>
                  </a:lnTo>
                  <a:lnTo>
                    <a:pt x="124213" y="2125597"/>
                  </a:lnTo>
                  <a:lnTo>
                    <a:pt x="158541" y="2152675"/>
                  </a:lnTo>
                  <a:lnTo>
                    <a:pt x="195975" y="2175606"/>
                  </a:lnTo>
                  <a:lnTo>
                    <a:pt x="236167" y="2194046"/>
                  </a:lnTo>
                  <a:lnTo>
                    <a:pt x="278773" y="2207647"/>
                  </a:lnTo>
                  <a:lnTo>
                    <a:pt x="323445" y="2216062"/>
                  </a:lnTo>
                  <a:lnTo>
                    <a:pt x="369836" y="2218944"/>
                  </a:lnTo>
                  <a:lnTo>
                    <a:pt x="2268220" y="2218944"/>
                  </a:lnTo>
                  <a:lnTo>
                    <a:pt x="2314603" y="2216062"/>
                  </a:lnTo>
                  <a:lnTo>
                    <a:pt x="2359269" y="2207647"/>
                  </a:lnTo>
                  <a:lnTo>
                    <a:pt x="2401871" y="2194046"/>
                  </a:lnTo>
                  <a:lnTo>
                    <a:pt x="2442061" y="2175606"/>
                  </a:lnTo>
                  <a:lnTo>
                    <a:pt x="2479494" y="2152675"/>
                  </a:lnTo>
                  <a:lnTo>
                    <a:pt x="2513821" y="2125597"/>
                  </a:lnTo>
                  <a:lnTo>
                    <a:pt x="2544697" y="2094721"/>
                  </a:lnTo>
                  <a:lnTo>
                    <a:pt x="2571775" y="2060394"/>
                  </a:lnTo>
                  <a:lnTo>
                    <a:pt x="2594706" y="2022961"/>
                  </a:lnTo>
                  <a:lnTo>
                    <a:pt x="2613146" y="1982771"/>
                  </a:lnTo>
                  <a:lnTo>
                    <a:pt x="2626747" y="1940169"/>
                  </a:lnTo>
                  <a:lnTo>
                    <a:pt x="2635162" y="1895503"/>
                  </a:lnTo>
                  <a:lnTo>
                    <a:pt x="2638044" y="1849120"/>
                  </a:lnTo>
                  <a:lnTo>
                    <a:pt x="2638044" y="369824"/>
                  </a:lnTo>
                  <a:lnTo>
                    <a:pt x="2635162" y="323440"/>
                  </a:lnTo>
                  <a:lnTo>
                    <a:pt x="2626747" y="278774"/>
                  </a:lnTo>
                  <a:lnTo>
                    <a:pt x="2613146" y="236172"/>
                  </a:lnTo>
                  <a:lnTo>
                    <a:pt x="2594706" y="195982"/>
                  </a:lnTo>
                  <a:lnTo>
                    <a:pt x="2571775" y="158549"/>
                  </a:lnTo>
                  <a:lnTo>
                    <a:pt x="2544697" y="124222"/>
                  </a:lnTo>
                  <a:lnTo>
                    <a:pt x="2513821" y="93346"/>
                  </a:lnTo>
                  <a:lnTo>
                    <a:pt x="2479494" y="66268"/>
                  </a:lnTo>
                  <a:lnTo>
                    <a:pt x="2442061" y="43337"/>
                  </a:lnTo>
                  <a:lnTo>
                    <a:pt x="2401871" y="24897"/>
                  </a:lnTo>
                  <a:lnTo>
                    <a:pt x="2359269" y="11296"/>
                  </a:lnTo>
                  <a:lnTo>
                    <a:pt x="2314603" y="2881"/>
                  </a:lnTo>
                  <a:lnTo>
                    <a:pt x="2268220" y="0"/>
                  </a:lnTo>
                  <a:close/>
                </a:path>
              </a:pathLst>
            </a:custGeom>
            <a:solidFill>
              <a:srgbClr val="5B9BD4"/>
            </a:solidFill>
          </p:spPr>
          <p:txBody>
            <a:bodyPr wrap="square" lIns="0" tIns="0" rIns="0" bIns="0" rtlCol="0"/>
            <a:lstStyle/>
            <a:p>
              <a:endParaRPr/>
            </a:p>
          </p:txBody>
        </p:sp>
        <p:sp>
          <p:nvSpPr>
            <p:cNvPr id="20" name="object 20"/>
            <p:cNvSpPr/>
            <p:nvPr/>
          </p:nvSpPr>
          <p:spPr>
            <a:xfrm>
              <a:off x="295656" y="2319527"/>
              <a:ext cx="2638425" cy="2219325"/>
            </a:xfrm>
            <a:custGeom>
              <a:avLst/>
              <a:gdLst/>
              <a:ahLst/>
              <a:cxnLst/>
              <a:rect l="l" t="t" r="r" b="b"/>
              <a:pathLst>
                <a:path w="2638425" h="2219325">
                  <a:moveTo>
                    <a:pt x="0" y="369824"/>
                  </a:moveTo>
                  <a:lnTo>
                    <a:pt x="2881" y="323440"/>
                  </a:lnTo>
                  <a:lnTo>
                    <a:pt x="11295" y="278774"/>
                  </a:lnTo>
                  <a:lnTo>
                    <a:pt x="24894" y="236172"/>
                  </a:lnTo>
                  <a:lnTo>
                    <a:pt x="43332" y="195982"/>
                  </a:lnTo>
                  <a:lnTo>
                    <a:pt x="66262" y="158549"/>
                  </a:lnTo>
                  <a:lnTo>
                    <a:pt x="93338" y="124222"/>
                  </a:lnTo>
                  <a:lnTo>
                    <a:pt x="124213" y="93346"/>
                  </a:lnTo>
                  <a:lnTo>
                    <a:pt x="158541" y="66268"/>
                  </a:lnTo>
                  <a:lnTo>
                    <a:pt x="195975" y="43337"/>
                  </a:lnTo>
                  <a:lnTo>
                    <a:pt x="236167" y="24897"/>
                  </a:lnTo>
                  <a:lnTo>
                    <a:pt x="278773" y="11296"/>
                  </a:lnTo>
                  <a:lnTo>
                    <a:pt x="323445" y="2881"/>
                  </a:lnTo>
                  <a:lnTo>
                    <a:pt x="369836" y="0"/>
                  </a:lnTo>
                  <a:lnTo>
                    <a:pt x="2268220" y="0"/>
                  </a:lnTo>
                  <a:lnTo>
                    <a:pt x="2314603" y="2881"/>
                  </a:lnTo>
                  <a:lnTo>
                    <a:pt x="2359269" y="11296"/>
                  </a:lnTo>
                  <a:lnTo>
                    <a:pt x="2401871" y="24897"/>
                  </a:lnTo>
                  <a:lnTo>
                    <a:pt x="2442061" y="43337"/>
                  </a:lnTo>
                  <a:lnTo>
                    <a:pt x="2479494" y="66268"/>
                  </a:lnTo>
                  <a:lnTo>
                    <a:pt x="2513821" y="93346"/>
                  </a:lnTo>
                  <a:lnTo>
                    <a:pt x="2544697" y="124222"/>
                  </a:lnTo>
                  <a:lnTo>
                    <a:pt x="2571775" y="158549"/>
                  </a:lnTo>
                  <a:lnTo>
                    <a:pt x="2594706" y="195982"/>
                  </a:lnTo>
                  <a:lnTo>
                    <a:pt x="2613146" y="236172"/>
                  </a:lnTo>
                  <a:lnTo>
                    <a:pt x="2626747" y="278774"/>
                  </a:lnTo>
                  <a:lnTo>
                    <a:pt x="2635162" y="323440"/>
                  </a:lnTo>
                  <a:lnTo>
                    <a:pt x="2638044" y="369824"/>
                  </a:lnTo>
                  <a:lnTo>
                    <a:pt x="2638044" y="1849120"/>
                  </a:lnTo>
                  <a:lnTo>
                    <a:pt x="2635162" y="1895503"/>
                  </a:lnTo>
                  <a:lnTo>
                    <a:pt x="2626747" y="1940169"/>
                  </a:lnTo>
                  <a:lnTo>
                    <a:pt x="2613146" y="1982771"/>
                  </a:lnTo>
                  <a:lnTo>
                    <a:pt x="2594706" y="2022961"/>
                  </a:lnTo>
                  <a:lnTo>
                    <a:pt x="2571775" y="2060394"/>
                  </a:lnTo>
                  <a:lnTo>
                    <a:pt x="2544697" y="2094721"/>
                  </a:lnTo>
                  <a:lnTo>
                    <a:pt x="2513821" y="2125597"/>
                  </a:lnTo>
                  <a:lnTo>
                    <a:pt x="2479494" y="2152675"/>
                  </a:lnTo>
                  <a:lnTo>
                    <a:pt x="2442061" y="2175606"/>
                  </a:lnTo>
                  <a:lnTo>
                    <a:pt x="2401871" y="2194046"/>
                  </a:lnTo>
                  <a:lnTo>
                    <a:pt x="2359269" y="2207647"/>
                  </a:lnTo>
                  <a:lnTo>
                    <a:pt x="2314603" y="2216062"/>
                  </a:lnTo>
                  <a:lnTo>
                    <a:pt x="2268220" y="2218944"/>
                  </a:lnTo>
                  <a:lnTo>
                    <a:pt x="369836" y="2218944"/>
                  </a:lnTo>
                  <a:lnTo>
                    <a:pt x="323445" y="2216062"/>
                  </a:lnTo>
                  <a:lnTo>
                    <a:pt x="278773" y="2207647"/>
                  </a:lnTo>
                  <a:lnTo>
                    <a:pt x="236167" y="2194046"/>
                  </a:lnTo>
                  <a:lnTo>
                    <a:pt x="195975" y="2175606"/>
                  </a:lnTo>
                  <a:lnTo>
                    <a:pt x="158541" y="2152675"/>
                  </a:lnTo>
                  <a:lnTo>
                    <a:pt x="124213" y="2125597"/>
                  </a:lnTo>
                  <a:lnTo>
                    <a:pt x="93338" y="2094721"/>
                  </a:lnTo>
                  <a:lnTo>
                    <a:pt x="66262" y="2060394"/>
                  </a:lnTo>
                  <a:lnTo>
                    <a:pt x="43332" y="2022961"/>
                  </a:lnTo>
                  <a:lnTo>
                    <a:pt x="24894" y="1982771"/>
                  </a:lnTo>
                  <a:lnTo>
                    <a:pt x="11295" y="1940169"/>
                  </a:lnTo>
                  <a:lnTo>
                    <a:pt x="2881" y="1895503"/>
                  </a:lnTo>
                  <a:lnTo>
                    <a:pt x="0" y="1849120"/>
                  </a:lnTo>
                  <a:lnTo>
                    <a:pt x="0" y="369824"/>
                  </a:lnTo>
                  <a:close/>
                </a:path>
              </a:pathLst>
            </a:custGeom>
            <a:ln w="12192">
              <a:solidFill>
                <a:srgbClr val="FFFFFF"/>
              </a:solidFill>
            </a:ln>
          </p:spPr>
          <p:txBody>
            <a:bodyPr wrap="square" lIns="0" tIns="0" rIns="0" bIns="0" rtlCol="0"/>
            <a:lstStyle/>
            <a:p>
              <a:endParaRPr/>
            </a:p>
          </p:txBody>
        </p:sp>
        <p:pic>
          <p:nvPicPr>
            <p:cNvPr id="21" name="object 21"/>
            <p:cNvPicPr/>
            <p:nvPr/>
          </p:nvPicPr>
          <p:blipFill>
            <a:blip r:embed="rId6" cstate="print"/>
            <a:stretch>
              <a:fillRect/>
            </a:stretch>
          </p:blipFill>
          <p:spPr>
            <a:xfrm>
              <a:off x="598931" y="3361944"/>
              <a:ext cx="2063495" cy="86867"/>
            </a:xfrm>
            <a:prstGeom prst="rect">
              <a:avLst/>
            </a:prstGeom>
          </p:spPr>
        </p:pic>
        <p:pic>
          <p:nvPicPr>
            <p:cNvPr id="22" name="object 22"/>
            <p:cNvPicPr/>
            <p:nvPr/>
          </p:nvPicPr>
          <p:blipFill>
            <a:blip r:embed="rId7" cstate="print"/>
            <a:stretch>
              <a:fillRect/>
            </a:stretch>
          </p:blipFill>
          <p:spPr>
            <a:xfrm>
              <a:off x="309372" y="2695955"/>
              <a:ext cx="2642616" cy="1065276"/>
            </a:xfrm>
            <a:prstGeom prst="rect">
              <a:avLst/>
            </a:prstGeom>
          </p:spPr>
        </p:pic>
        <p:pic>
          <p:nvPicPr>
            <p:cNvPr id="23" name="object 23"/>
            <p:cNvPicPr/>
            <p:nvPr/>
          </p:nvPicPr>
          <p:blipFill>
            <a:blip r:embed="rId8" cstate="print"/>
            <a:stretch>
              <a:fillRect/>
            </a:stretch>
          </p:blipFill>
          <p:spPr>
            <a:xfrm>
              <a:off x="443484" y="3217163"/>
              <a:ext cx="2374391" cy="1065276"/>
            </a:xfrm>
            <a:prstGeom prst="rect">
              <a:avLst/>
            </a:prstGeom>
          </p:spPr>
        </p:pic>
      </p:grpSp>
      <p:sp>
        <p:nvSpPr>
          <p:cNvPr id="24" name="object 24"/>
          <p:cNvSpPr txBox="1"/>
          <p:nvPr/>
        </p:nvSpPr>
        <p:spPr>
          <a:xfrm>
            <a:off x="595680" y="2824099"/>
            <a:ext cx="2037080" cy="1126490"/>
          </a:xfrm>
          <a:prstGeom prst="rect">
            <a:avLst/>
          </a:prstGeom>
        </p:spPr>
        <p:txBody>
          <a:bodyPr vert="horz" wrap="square" lIns="0" tIns="79375" rIns="0" bIns="0" rtlCol="0">
            <a:spAutoFit/>
          </a:bodyPr>
          <a:lstStyle/>
          <a:p>
            <a:pPr marL="146685" marR="5080" indent="-134620">
              <a:lnSpc>
                <a:spcPts val="4100"/>
              </a:lnSpc>
              <a:spcBef>
                <a:spcPts val="625"/>
              </a:spcBef>
            </a:pPr>
            <a:r>
              <a:rPr sz="3800" u="heavy" dirty="0">
                <a:solidFill>
                  <a:srgbClr val="FFFFFF"/>
                </a:solidFill>
                <a:uFill>
                  <a:solidFill>
                    <a:srgbClr val="FFFFFF"/>
                  </a:solidFill>
                </a:uFill>
                <a:latin typeface="Arial MT"/>
                <a:cs typeface="Arial MT"/>
              </a:rPr>
              <a:t>AV</a:t>
            </a:r>
            <a:r>
              <a:rPr sz="3800" u="heavy" spc="-20" dirty="0">
                <a:solidFill>
                  <a:srgbClr val="FFFFFF"/>
                </a:solidFill>
                <a:uFill>
                  <a:solidFill>
                    <a:srgbClr val="FFFFFF"/>
                  </a:solidFill>
                </a:uFill>
                <a:latin typeface="Arial MT"/>
                <a:cs typeface="Arial MT"/>
              </a:rPr>
              <a:t>E</a:t>
            </a:r>
            <a:r>
              <a:rPr sz="3800" u="heavy" dirty="0">
                <a:solidFill>
                  <a:srgbClr val="FFFFFF"/>
                </a:solidFill>
                <a:uFill>
                  <a:solidFill>
                    <a:srgbClr val="FFFFFF"/>
                  </a:solidFill>
                </a:uFill>
                <a:latin typeface="Arial MT"/>
                <a:cs typeface="Arial MT"/>
              </a:rPr>
              <a:t>RAG </a:t>
            </a:r>
            <a:r>
              <a:rPr sz="3800" dirty="0">
                <a:solidFill>
                  <a:srgbClr val="FFFFFF"/>
                </a:solidFill>
                <a:latin typeface="Arial MT"/>
                <a:cs typeface="Arial MT"/>
              </a:rPr>
              <a:t> </a:t>
            </a:r>
            <a:r>
              <a:rPr sz="3800" u="heavy" dirty="0">
                <a:solidFill>
                  <a:srgbClr val="FFFFFF"/>
                </a:solidFill>
                <a:uFill>
                  <a:solidFill>
                    <a:srgbClr val="FFFFFF"/>
                  </a:solidFill>
                </a:uFill>
                <a:latin typeface="Arial MT"/>
                <a:cs typeface="Arial MT"/>
              </a:rPr>
              <a:t>E</a:t>
            </a:r>
            <a:r>
              <a:rPr sz="3800" u="heavy" spc="-40" dirty="0">
                <a:solidFill>
                  <a:srgbClr val="FFFFFF"/>
                </a:solidFill>
                <a:uFill>
                  <a:solidFill>
                    <a:srgbClr val="FFFFFF"/>
                  </a:solidFill>
                </a:uFill>
                <a:latin typeface="Arial MT"/>
                <a:cs typeface="Arial MT"/>
              </a:rPr>
              <a:t> </a:t>
            </a:r>
            <a:r>
              <a:rPr sz="3800" u="heavy" spc="-5" dirty="0">
                <a:solidFill>
                  <a:srgbClr val="FFFFFF"/>
                </a:solidFill>
                <a:uFill>
                  <a:solidFill>
                    <a:srgbClr val="FFFFFF"/>
                  </a:solidFill>
                </a:uFill>
                <a:latin typeface="Arial MT"/>
                <a:cs typeface="Arial MT"/>
              </a:rPr>
              <a:t>STAR</a:t>
            </a:r>
            <a:endParaRPr sz="3800">
              <a:latin typeface="Arial MT"/>
              <a:cs typeface="Arial MT"/>
            </a:endParaRPr>
          </a:p>
        </p:txBody>
      </p:sp>
      <p:grpSp>
        <p:nvGrpSpPr>
          <p:cNvPr id="25" name="object 25"/>
          <p:cNvGrpSpPr/>
          <p:nvPr/>
        </p:nvGrpSpPr>
        <p:grpSpPr>
          <a:xfrm>
            <a:off x="733044" y="3883152"/>
            <a:ext cx="11259820" cy="2824480"/>
            <a:chOff x="733044" y="3883152"/>
            <a:chExt cx="11259820" cy="2824480"/>
          </a:xfrm>
        </p:grpSpPr>
        <p:pic>
          <p:nvPicPr>
            <p:cNvPr id="26" name="object 26"/>
            <p:cNvPicPr/>
            <p:nvPr/>
          </p:nvPicPr>
          <p:blipFill>
            <a:blip r:embed="rId9" cstate="print"/>
            <a:stretch>
              <a:fillRect/>
            </a:stretch>
          </p:blipFill>
          <p:spPr>
            <a:xfrm>
              <a:off x="733044" y="3883152"/>
              <a:ext cx="1795272" cy="86868"/>
            </a:xfrm>
            <a:prstGeom prst="rect">
              <a:avLst/>
            </a:prstGeom>
          </p:spPr>
        </p:pic>
        <p:sp>
          <p:nvSpPr>
            <p:cNvPr id="27" name="object 27"/>
            <p:cNvSpPr/>
            <p:nvPr/>
          </p:nvSpPr>
          <p:spPr>
            <a:xfrm>
              <a:off x="3049523" y="4861560"/>
              <a:ext cx="8936990" cy="1839595"/>
            </a:xfrm>
            <a:custGeom>
              <a:avLst/>
              <a:gdLst/>
              <a:ahLst/>
              <a:cxnLst/>
              <a:rect l="l" t="t" r="r" b="b"/>
              <a:pathLst>
                <a:path w="8936990" h="1839595">
                  <a:moveTo>
                    <a:pt x="8630158" y="0"/>
                  </a:moveTo>
                  <a:lnTo>
                    <a:pt x="0" y="0"/>
                  </a:lnTo>
                  <a:lnTo>
                    <a:pt x="0" y="1839467"/>
                  </a:lnTo>
                  <a:lnTo>
                    <a:pt x="8630158" y="1839467"/>
                  </a:lnTo>
                  <a:lnTo>
                    <a:pt x="8679849" y="1835455"/>
                  </a:lnTo>
                  <a:lnTo>
                    <a:pt x="8727001" y="1823837"/>
                  </a:lnTo>
                  <a:lnTo>
                    <a:pt x="8770980" y="1805245"/>
                  </a:lnTo>
                  <a:lnTo>
                    <a:pt x="8811152" y="1780312"/>
                  </a:lnTo>
                  <a:lnTo>
                    <a:pt x="8846883" y="1749667"/>
                  </a:lnTo>
                  <a:lnTo>
                    <a:pt x="8877539" y="1713944"/>
                  </a:lnTo>
                  <a:lnTo>
                    <a:pt x="8902487" y="1673773"/>
                  </a:lnTo>
                  <a:lnTo>
                    <a:pt x="8921091" y="1629786"/>
                  </a:lnTo>
                  <a:lnTo>
                    <a:pt x="8932719" y="1582614"/>
                  </a:lnTo>
                  <a:lnTo>
                    <a:pt x="8936736" y="1532889"/>
                  </a:lnTo>
                  <a:lnTo>
                    <a:pt x="8936736" y="306577"/>
                  </a:lnTo>
                  <a:lnTo>
                    <a:pt x="8932719" y="256856"/>
                  </a:lnTo>
                  <a:lnTo>
                    <a:pt x="8921091" y="209686"/>
                  </a:lnTo>
                  <a:lnTo>
                    <a:pt x="8902487" y="165699"/>
                  </a:lnTo>
                  <a:lnTo>
                    <a:pt x="8877539" y="125528"/>
                  </a:lnTo>
                  <a:lnTo>
                    <a:pt x="8846883" y="89804"/>
                  </a:lnTo>
                  <a:lnTo>
                    <a:pt x="8811152" y="59159"/>
                  </a:lnTo>
                  <a:lnTo>
                    <a:pt x="8770980" y="34224"/>
                  </a:lnTo>
                  <a:lnTo>
                    <a:pt x="8727001" y="15632"/>
                  </a:lnTo>
                  <a:lnTo>
                    <a:pt x="8679849" y="4013"/>
                  </a:lnTo>
                  <a:lnTo>
                    <a:pt x="8630158" y="0"/>
                  </a:lnTo>
                  <a:close/>
                </a:path>
              </a:pathLst>
            </a:custGeom>
            <a:solidFill>
              <a:srgbClr val="D0DEEE">
                <a:alpha val="90194"/>
              </a:srgbClr>
            </a:solidFill>
          </p:spPr>
          <p:txBody>
            <a:bodyPr wrap="square" lIns="0" tIns="0" rIns="0" bIns="0" rtlCol="0"/>
            <a:lstStyle/>
            <a:p>
              <a:endParaRPr/>
            </a:p>
          </p:txBody>
        </p:sp>
        <p:sp>
          <p:nvSpPr>
            <p:cNvPr id="28" name="object 28"/>
            <p:cNvSpPr/>
            <p:nvPr/>
          </p:nvSpPr>
          <p:spPr>
            <a:xfrm>
              <a:off x="3049523" y="4861560"/>
              <a:ext cx="8936990" cy="1839595"/>
            </a:xfrm>
            <a:custGeom>
              <a:avLst/>
              <a:gdLst/>
              <a:ahLst/>
              <a:cxnLst/>
              <a:rect l="l" t="t" r="r" b="b"/>
              <a:pathLst>
                <a:path w="8936990" h="1839595">
                  <a:moveTo>
                    <a:pt x="8936736" y="306577"/>
                  </a:moveTo>
                  <a:lnTo>
                    <a:pt x="8936736" y="1532889"/>
                  </a:lnTo>
                  <a:lnTo>
                    <a:pt x="8932719" y="1582614"/>
                  </a:lnTo>
                  <a:lnTo>
                    <a:pt x="8921091" y="1629786"/>
                  </a:lnTo>
                  <a:lnTo>
                    <a:pt x="8902487" y="1673773"/>
                  </a:lnTo>
                  <a:lnTo>
                    <a:pt x="8877539" y="1713944"/>
                  </a:lnTo>
                  <a:lnTo>
                    <a:pt x="8846883" y="1749667"/>
                  </a:lnTo>
                  <a:lnTo>
                    <a:pt x="8811152" y="1780312"/>
                  </a:lnTo>
                  <a:lnTo>
                    <a:pt x="8770980" y="1805245"/>
                  </a:lnTo>
                  <a:lnTo>
                    <a:pt x="8727001" y="1823837"/>
                  </a:lnTo>
                  <a:lnTo>
                    <a:pt x="8679849" y="1835455"/>
                  </a:lnTo>
                  <a:lnTo>
                    <a:pt x="8630158" y="1839467"/>
                  </a:lnTo>
                  <a:lnTo>
                    <a:pt x="0" y="1839467"/>
                  </a:lnTo>
                  <a:lnTo>
                    <a:pt x="0" y="0"/>
                  </a:lnTo>
                  <a:lnTo>
                    <a:pt x="8630158" y="0"/>
                  </a:lnTo>
                  <a:lnTo>
                    <a:pt x="8679849" y="4013"/>
                  </a:lnTo>
                  <a:lnTo>
                    <a:pt x="8727001" y="15632"/>
                  </a:lnTo>
                  <a:lnTo>
                    <a:pt x="8770980" y="34224"/>
                  </a:lnTo>
                  <a:lnTo>
                    <a:pt x="8811152" y="59159"/>
                  </a:lnTo>
                  <a:lnTo>
                    <a:pt x="8846883" y="89804"/>
                  </a:lnTo>
                  <a:lnTo>
                    <a:pt x="8877539" y="125528"/>
                  </a:lnTo>
                  <a:lnTo>
                    <a:pt x="8902487" y="165699"/>
                  </a:lnTo>
                  <a:lnTo>
                    <a:pt x="8921091" y="209686"/>
                  </a:lnTo>
                  <a:lnTo>
                    <a:pt x="8932719" y="256856"/>
                  </a:lnTo>
                  <a:lnTo>
                    <a:pt x="8936736" y="306577"/>
                  </a:lnTo>
                  <a:close/>
                </a:path>
              </a:pathLst>
            </a:custGeom>
            <a:ln w="12192">
              <a:solidFill>
                <a:srgbClr val="D0DEEE"/>
              </a:solidFill>
            </a:ln>
          </p:spPr>
          <p:txBody>
            <a:bodyPr wrap="square" lIns="0" tIns="0" rIns="0" bIns="0" rtlCol="0"/>
            <a:lstStyle/>
            <a:p>
              <a:endParaRPr/>
            </a:p>
          </p:txBody>
        </p:sp>
      </p:grpSp>
      <p:sp>
        <p:nvSpPr>
          <p:cNvPr id="29" name="object 29"/>
          <p:cNvSpPr txBox="1"/>
          <p:nvPr/>
        </p:nvSpPr>
        <p:spPr>
          <a:xfrm>
            <a:off x="3120644" y="5319217"/>
            <a:ext cx="8418195" cy="880110"/>
          </a:xfrm>
          <a:prstGeom prst="rect">
            <a:avLst/>
          </a:prstGeom>
        </p:spPr>
        <p:txBody>
          <a:bodyPr vert="horz" wrap="square" lIns="0" tIns="47625" rIns="0" bIns="0" rtlCol="0">
            <a:spAutoFit/>
          </a:bodyPr>
          <a:lstStyle/>
          <a:p>
            <a:pPr marL="12700" marR="5080" indent="228600" algn="just">
              <a:lnSpc>
                <a:spcPts val="2160"/>
              </a:lnSpc>
              <a:spcBef>
                <a:spcPts val="375"/>
              </a:spcBef>
            </a:pPr>
            <a:r>
              <a:rPr sz="2000" dirty="0">
                <a:latin typeface="Arial MT"/>
                <a:cs typeface="Arial MT"/>
              </a:rPr>
              <a:t>The tiniest stars , known as 'red dwarfs', burn their nuclear fuel so slowly </a:t>
            </a:r>
            <a:r>
              <a:rPr sz="2000" spc="-545"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they</a:t>
            </a:r>
            <a:r>
              <a:rPr sz="2000" spc="-25" dirty="0">
                <a:latin typeface="Arial MT"/>
                <a:cs typeface="Arial MT"/>
              </a:rPr>
              <a:t> </a:t>
            </a:r>
            <a:r>
              <a:rPr sz="2000" dirty="0">
                <a:latin typeface="Arial MT"/>
                <a:cs typeface="Arial MT"/>
              </a:rPr>
              <a:t>might</a:t>
            </a:r>
            <a:r>
              <a:rPr sz="2000" spc="-20" dirty="0">
                <a:latin typeface="Arial MT"/>
                <a:cs typeface="Arial MT"/>
              </a:rPr>
              <a:t> </a:t>
            </a:r>
            <a:r>
              <a:rPr sz="2000" spc="-5" dirty="0">
                <a:latin typeface="Arial MT"/>
                <a:cs typeface="Arial MT"/>
              </a:rPr>
              <a:t>live</a:t>
            </a:r>
            <a:r>
              <a:rPr sz="2000" spc="1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be</a:t>
            </a:r>
            <a:r>
              <a:rPr sz="2000" spc="-10" dirty="0">
                <a:latin typeface="Arial MT"/>
                <a:cs typeface="Arial MT"/>
              </a:rPr>
              <a:t> </a:t>
            </a:r>
            <a:r>
              <a:rPr sz="2000" dirty="0">
                <a:latin typeface="Arial MT"/>
                <a:cs typeface="Arial MT"/>
              </a:rPr>
              <a:t>100</a:t>
            </a:r>
            <a:r>
              <a:rPr sz="2000" spc="-15" dirty="0">
                <a:latin typeface="Arial MT"/>
                <a:cs typeface="Arial MT"/>
              </a:rPr>
              <a:t> </a:t>
            </a:r>
            <a:r>
              <a:rPr sz="2000" dirty="0">
                <a:latin typeface="Arial MT"/>
                <a:cs typeface="Arial MT"/>
              </a:rPr>
              <a:t>billion</a:t>
            </a:r>
            <a:r>
              <a:rPr sz="2000" spc="5" dirty="0">
                <a:latin typeface="Arial MT"/>
                <a:cs typeface="Arial MT"/>
              </a:rPr>
              <a:t> </a:t>
            </a:r>
            <a:r>
              <a:rPr sz="2000" dirty="0">
                <a:latin typeface="Arial MT"/>
                <a:cs typeface="Arial MT"/>
              </a:rPr>
              <a:t>years</a:t>
            </a:r>
            <a:r>
              <a:rPr sz="2000" spc="-20" dirty="0">
                <a:latin typeface="Arial MT"/>
                <a:cs typeface="Arial MT"/>
              </a:rPr>
              <a:t> </a:t>
            </a:r>
            <a:r>
              <a:rPr sz="2000" dirty="0">
                <a:latin typeface="Arial MT"/>
                <a:cs typeface="Arial MT"/>
              </a:rPr>
              <a:t>old</a:t>
            </a:r>
            <a:r>
              <a:rPr sz="2000" spc="10" dirty="0">
                <a:latin typeface="Arial MT"/>
                <a:cs typeface="Arial MT"/>
              </a:rPr>
              <a:t> </a:t>
            </a:r>
            <a:r>
              <a:rPr sz="2000" dirty="0">
                <a:latin typeface="Arial MT"/>
                <a:cs typeface="Arial MT"/>
              </a:rPr>
              <a:t>-</a:t>
            </a:r>
            <a:r>
              <a:rPr sz="2000" spc="-15" dirty="0">
                <a:latin typeface="Arial MT"/>
                <a:cs typeface="Arial MT"/>
              </a:rPr>
              <a:t> </a:t>
            </a:r>
            <a:r>
              <a:rPr sz="2000" dirty="0">
                <a:latin typeface="Arial MT"/>
                <a:cs typeface="Arial MT"/>
              </a:rPr>
              <a:t>much</a:t>
            </a:r>
            <a:r>
              <a:rPr sz="2000" spc="-25" dirty="0">
                <a:latin typeface="Arial MT"/>
                <a:cs typeface="Arial MT"/>
              </a:rPr>
              <a:t> </a:t>
            </a:r>
            <a:r>
              <a:rPr sz="2000" dirty="0">
                <a:latin typeface="Arial MT"/>
                <a:cs typeface="Arial MT"/>
              </a:rPr>
              <a:t>older</a:t>
            </a:r>
            <a:r>
              <a:rPr sz="2000" spc="-10" dirty="0">
                <a:latin typeface="Arial MT"/>
                <a:cs typeface="Arial MT"/>
              </a:rPr>
              <a:t> </a:t>
            </a:r>
            <a:r>
              <a:rPr sz="2000" dirty="0">
                <a:latin typeface="Arial MT"/>
                <a:cs typeface="Arial MT"/>
              </a:rPr>
              <a:t>than</a:t>
            </a:r>
            <a:r>
              <a:rPr sz="2000" spc="-3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current </a:t>
            </a:r>
            <a:r>
              <a:rPr sz="2000" spc="-545" dirty="0">
                <a:latin typeface="Arial MT"/>
                <a:cs typeface="Arial MT"/>
              </a:rPr>
              <a:t> </a:t>
            </a:r>
            <a:r>
              <a:rPr sz="2000" dirty="0">
                <a:latin typeface="Arial MT"/>
                <a:cs typeface="Arial MT"/>
              </a:rPr>
              <a:t>age</a:t>
            </a:r>
            <a:r>
              <a:rPr sz="2000" spc="-2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universe.</a:t>
            </a:r>
            <a:endParaRPr sz="2000">
              <a:latin typeface="Arial MT"/>
              <a:cs typeface="Arial MT"/>
            </a:endParaRPr>
          </a:p>
        </p:txBody>
      </p:sp>
      <p:grpSp>
        <p:nvGrpSpPr>
          <p:cNvPr id="30" name="object 30"/>
          <p:cNvGrpSpPr/>
          <p:nvPr/>
        </p:nvGrpSpPr>
        <p:grpSpPr>
          <a:xfrm>
            <a:off x="230124" y="4631182"/>
            <a:ext cx="2958465" cy="2233295"/>
            <a:chOff x="230124" y="4631182"/>
            <a:chExt cx="2958465" cy="2233295"/>
          </a:xfrm>
        </p:grpSpPr>
        <p:sp>
          <p:nvSpPr>
            <p:cNvPr id="31" name="object 31"/>
            <p:cNvSpPr/>
            <p:nvPr/>
          </p:nvSpPr>
          <p:spPr>
            <a:xfrm>
              <a:off x="304800" y="4637532"/>
              <a:ext cx="2620010" cy="2220595"/>
            </a:xfrm>
            <a:custGeom>
              <a:avLst/>
              <a:gdLst/>
              <a:ahLst/>
              <a:cxnLst/>
              <a:rect l="l" t="t" r="r" b="b"/>
              <a:pathLst>
                <a:path w="2620010" h="2220595">
                  <a:moveTo>
                    <a:pt x="2249678" y="0"/>
                  </a:moveTo>
                  <a:lnTo>
                    <a:pt x="370090" y="0"/>
                  </a:lnTo>
                  <a:lnTo>
                    <a:pt x="323667" y="2884"/>
                  </a:lnTo>
                  <a:lnTo>
                    <a:pt x="278965" y="11305"/>
                  </a:lnTo>
                  <a:lnTo>
                    <a:pt x="236330" y="24916"/>
                  </a:lnTo>
                  <a:lnTo>
                    <a:pt x="196109" y="43369"/>
                  </a:lnTo>
                  <a:lnTo>
                    <a:pt x="158650" y="66318"/>
                  </a:lnTo>
                  <a:lnTo>
                    <a:pt x="124299" y="93414"/>
                  </a:lnTo>
                  <a:lnTo>
                    <a:pt x="93403" y="124312"/>
                  </a:lnTo>
                  <a:lnTo>
                    <a:pt x="66308" y="158664"/>
                  </a:lnTo>
                  <a:lnTo>
                    <a:pt x="43362" y="196122"/>
                  </a:lnTo>
                  <a:lnTo>
                    <a:pt x="24911" y="236340"/>
                  </a:lnTo>
                  <a:lnTo>
                    <a:pt x="11303" y="278970"/>
                  </a:lnTo>
                  <a:lnTo>
                    <a:pt x="2883" y="323665"/>
                  </a:lnTo>
                  <a:lnTo>
                    <a:pt x="0" y="370078"/>
                  </a:lnTo>
                  <a:lnTo>
                    <a:pt x="0" y="1850377"/>
                  </a:lnTo>
                  <a:lnTo>
                    <a:pt x="2883" y="1896800"/>
                  </a:lnTo>
                  <a:lnTo>
                    <a:pt x="11303" y="1941502"/>
                  </a:lnTo>
                  <a:lnTo>
                    <a:pt x="24911" y="1984137"/>
                  </a:lnTo>
                  <a:lnTo>
                    <a:pt x="43362" y="2024357"/>
                  </a:lnTo>
                  <a:lnTo>
                    <a:pt x="66308" y="2061817"/>
                  </a:lnTo>
                  <a:lnTo>
                    <a:pt x="93403" y="2096168"/>
                  </a:lnTo>
                  <a:lnTo>
                    <a:pt x="124299" y="2127064"/>
                  </a:lnTo>
                  <a:lnTo>
                    <a:pt x="158650" y="2154159"/>
                  </a:lnTo>
                  <a:lnTo>
                    <a:pt x="196109" y="2177105"/>
                  </a:lnTo>
                  <a:lnTo>
                    <a:pt x="236330" y="2195555"/>
                  </a:lnTo>
                  <a:lnTo>
                    <a:pt x="278965" y="2209164"/>
                  </a:lnTo>
                  <a:lnTo>
                    <a:pt x="323667" y="2217583"/>
                  </a:lnTo>
                  <a:lnTo>
                    <a:pt x="370090" y="2220467"/>
                  </a:lnTo>
                  <a:lnTo>
                    <a:pt x="2249678" y="2220467"/>
                  </a:lnTo>
                  <a:lnTo>
                    <a:pt x="2296090" y="2217583"/>
                  </a:lnTo>
                  <a:lnTo>
                    <a:pt x="2340785" y="2209164"/>
                  </a:lnTo>
                  <a:lnTo>
                    <a:pt x="2383415" y="2195555"/>
                  </a:lnTo>
                  <a:lnTo>
                    <a:pt x="2423633" y="2177105"/>
                  </a:lnTo>
                  <a:lnTo>
                    <a:pt x="2461091" y="2154159"/>
                  </a:lnTo>
                  <a:lnTo>
                    <a:pt x="2495443" y="2127064"/>
                  </a:lnTo>
                  <a:lnTo>
                    <a:pt x="2526341" y="2096168"/>
                  </a:lnTo>
                  <a:lnTo>
                    <a:pt x="2553437" y="2061817"/>
                  </a:lnTo>
                  <a:lnTo>
                    <a:pt x="2576386" y="2024357"/>
                  </a:lnTo>
                  <a:lnTo>
                    <a:pt x="2594839" y="1984137"/>
                  </a:lnTo>
                  <a:lnTo>
                    <a:pt x="2608450" y="1941502"/>
                  </a:lnTo>
                  <a:lnTo>
                    <a:pt x="2616871" y="1896800"/>
                  </a:lnTo>
                  <a:lnTo>
                    <a:pt x="2619756" y="1850377"/>
                  </a:lnTo>
                  <a:lnTo>
                    <a:pt x="2619756" y="370078"/>
                  </a:lnTo>
                  <a:lnTo>
                    <a:pt x="2616871" y="323665"/>
                  </a:lnTo>
                  <a:lnTo>
                    <a:pt x="2608450" y="278970"/>
                  </a:lnTo>
                  <a:lnTo>
                    <a:pt x="2594839" y="236340"/>
                  </a:lnTo>
                  <a:lnTo>
                    <a:pt x="2576386" y="196122"/>
                  </a:lnTo>
                  <a:lnTo>
                    <a:pt x="2553437" y="158664"/>
                  </a:lnTo>
                  <a:lnTo>
                    <a:pt x="2526341" y="124312"/>
                  </a:lnTo>
                  <a:lnTo>
                    <a:pt x="2495443" y="93414"/>
                  </a:lnTo>
                  <a:lnTo>
                    <a:pt x="2461091" y="66318"/>
                  </a:lnTo>
                  <a:lnTo>
                    <a:pt x="2423633" y="43369"/>
                  </a:lnTo>
                  <a:lnTo>
                    <a:pt x="2383415" y="24916"/>
                  </a:lnTo>
                  <a:lnTo>
                    <a:pt x="2340785" y="11305"/>
                  </a:lnTo>
                  <a:lnTo>
                    <a:pt x="2296090" y="2884"/>
                  </a:lnTo>
                  <a:lnTo>
                    <a:pt x="2249678" y="0"/>
                  </a:lnTo>
                  <a:close/>
                </a:path>
              </a:pathLst>
            </a:custGeom>
            <a:solidFill>
              <a:srgbClr val="5B9BD4"/>
            </a:solidFill>
          </p:spPr>
          <p:txBody>
            <a:bodyPr wrap="square" lIns="0" tIns="0" rIns="0" bIns="0" rtlCol="0"/>
            <a:lstStyle/>
            <a:p>
              <a:endParaRPr/>
            </a:p>
          </p:txBody>
        </p:sp>
        <p:sp>
          <p:nvSpPr>
            <p:cNvPr id="32" name="object 32"/>
            <p:cNvSpPr/>
            <p:nvPr/>
          </p:nvSpPr>
          <p:spPr>
            <a:xfrm>
              <a:off x="304800" y="4637532"/>
              <a:ext cx="2620010" cy="2220595"/>
            </a:xfrm>
            <a:custGeom>
              <a:avLst/>
              <a:gdLst/>
              <a:ahLst/>
              <a:cxnLst/>
              <a:rect l="l" t="t" r="r" b="b"/>
              <a:pathLst>
                <a:path w="2620010" h="2220595">
                  <a:moveTo>
                    <a:pt x="0" y="370078"/>
                  </a:moveTo>
                  <a:lnTo>
                    <a:pt x="2883" y="323665"/>
                  </a:lnTo>
                  <a:lnTo>
                    <a:pt x="11303" y="278970"/>
                  </a:lnTo>
                  <a:lnTo>
                    <a:pt x="24911" y="236340"/>
                  </a:lnTo>
                  <a:lnTo>
                    <a:pt x="43362" y="196122"/>
                  </a:lnTo>
                  <a:lnTo>
                    <a:pt x="66308" y="158664"/>
                  </a:lnTo>
                  <a:lnTo>
                    <a:pt x="93403" y="124312"/>
                  </a:lnTo>
                  <a:lnTo>
                    <a:pt x="124299" y="93414"/>
                  </a:lnTo>
                  <a:lnTo>
                    <a:pt x="158650" y="66318"/>
                  </a:lnTo>
                  <a:lnTo>
                    <a:pt x="196109" y="43369"/>
                  </a:lnTo>
                  <a:lnTo>
                    <a:pt x="236330" y="24916"/>
                  </a:lnTo>
                  <a:lnTo>
                    <a:pt x="278965" y="11305"/>
                  </a:lnTo>
                  <a:lnTo>
                    <a:pt x="323667" y="2884"/>
                  </a:lnTo>
                  <a:lnTo>
                    <a:pt x="370090" y="0"/>
                  </a:lnTo>
                  <a:lnTo>
                    <a:pt x="2249678" y="0"/>
                  </a:lnTo>
                  <a:lnTo>
                    <a:pt x="2296090" y="2884"/>
                  </a:lnTo>
                  <a:lnTo>
                    <a:pt x="2340785" y="11305"/>
                  </a:lnTo>
                  <a:lnTo>
                    <a:pt x="2383415" y="24916"/>
                  </a:lnTo>
                  <a:lnTo>
                    <a:pt x="2423633" y="43369"/>
                  </a:lnTo>
                  <a:lnTo>
                    <a:pt x="2461091" y="66318"/>
                  </a:lnTo>
                  <a:lnTo>
                    <a:pt x="2495443" y="93414"/>
                  </a:lnTo>
                  <a:lnTo>
                    <a:pt x="2526341" y="124312"/>
                  </a:lnTo>
                  <a:lnTo>
                    <a:pt x="2553437" y="158664"/>
                  </a:lnTo>
                  <a:lnTo>
                    <a:pt x="2576386" y="196122"/>
                  </a:lnTo>
                  <a:lnTo>
                    <a:pt x="2594839" y="236340"/>
                  </a:lnTo>
                  <a:lnTo>
                    <a:pt x="2608450" y="278970"/>
                  </a:lnTo>
                  <a:lnTo>
                    <a:pt x="2616871" y="323665"/>
                  </a:lnTo>
                  <a:lnTo>
                    <a:pt x="2619756" y="370078"/>
                  </a:lnTo>
                  <a:lnTo>
                    <a:pt x="2619756" y="1850377"/>
                  </a:lnTo>
                  <a:lnTo>
                    <a:pt x="2616871" y="1896800"/>
                  </a:lnTo>
                  <a:lnTo>
                    <a:pt x="2608450" y="1941502"/>
                  </a:lnTo>
                  <a:lnTo>
                    <a:pt x="2594839" y="1984137"/>
                  </a:lnTo>
                  <a:lnTo>
                    <a:pt x="2576386" y="2024357"/>
                  </a:lnTo>
                  <a:lnTo>
                    <a:pt x="2553437" y="2061817"/>
                  </a:lnTo>
                  <a:lnTo>
                    <a:pt x="2526341" y="2096168"/>
                  </a:lnTo>
                  <a:lnTo>
                    <a:pt x="2495443" y="2127064"/>
                  </a:lnTo>
                  <a:lnTo>
                    <a:pt x="2461091" y="2154159"/>
                  </a:lnTo>
                  <a:lnTo>
                    <a:pt x="2423633" y="2177105"/>
                  </a:lnTo>
                  <a:lnTo>
                    <a:pt x="2383415" y="2195555"/>
                  </a:lnTo>
                  <a:lnTo>
                    <a:pt x="2340785" y="2209164"/>
                  </a:lnTo>
                  <a:lnTo>
                    <a:pt x="2296090" y="2217583"/>
                  </a:lnTo>
                  <a:lnTo>
                    <a:pt x="2249678" y="2220467"/>
                  </a:lnTo>
                  <a:lnTo>
                    <a:pt x="370090" y="2220467"/>
                  </a:lnTo>
                  <a:lnTo>
                    <a:pt x="323667" y="2217583"/>
                  </a:lnTo>
                  <a:lnTo>
                    <a:pt x="278965" y="2209164"/>
                  </a:lnTo>
                  <a:lnTo>
                    <a:pt x="236330" y="2195555"/>
                  </a:lnTo>
                  <a:lnTo>
                    <a:pt x="196109" y="2177105"/>
                  </a:lnTo>
                  <a:lnTo>
                    <a:pt x="158650" y="2154159"/>
                  </a:lnTo>
                  <a:lnTo>
                    <a:pt x="124299" y="2127064"/>
                  </a:lnTo>
                  <a:lnTo>
                    <a:pt x="93403" y="2096168"/>
                  </a:lnTo>
                  <a:lnTo>
                    <a:pt x="66308" y="2061817"/>
                  </a:lnTo>
                  <a:lnTo>
                    <a:pt x="43362" y="2024357"/>
                  </a:lnTo>
                  <a:lnTo>
                    <a:pt x="24911" y="1984137"/>
                  </a:lnTo>
                  <a:lnTo>
                    <a:pt x="11303" y="1941502"/>
                  </a:lnTo>
                  <a:lnTo>
                    <a:pt x="2883" y="1896800"/>
                  </a:lnTo>
                  <a:lnTo>
                    <a:pt x="0" y="1850377"/>
                  </a:lnTo>
                  <a:lnTo>
                    <a:pt x="0" y="370078"/>
                  </a:lnTo>
                  <a:close/>
                </a:path>
              </a:pathLst>
            </a:custGeom>
            <a:ln w="12191">
              <a:solidFill>
                <a:srgbClr val="FFFFFF"/>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557784" y="5670804"/>
              <a:ext cx="2150364" cy="97535"/>
            </a:xfrm>
            <a:prstGeom prst="rect">
              <a:avLst/>
            </a:prstGeom>
          </p:spPr>
        </p:pic>
        <p:pic>
          <p:nvPicPr>
            <p:cNvPr id="34" name="object 34"/>
            <p:cNvPicPr/>
            <p:nvPr/>
          </p:nvPicPr>
          <p:blipFill>
            <a:blip r:embed="rId11" cstate="print"/>
            <a:stretch>
              <a:fillRect/>
            </a:stretch>
          </p:blipFill>
          <p:spPr>
            <a:xfrm>
              <a:off x="230124" y="4917948"/>
              <a:ext cx="2958084" cy="1205483"/>
            </a:xfrm>
            <a:prstGeom prst="rect">
              <a:avLst/>
            </a:prstGeom>
          </p:spPr>
        </p:pic>
        <p:pic>
          <p:nvPicPr>
            <p:cNvPr id="35" name="object 35"/>
            <p:cNvPicPr/>
            <p:nvPr/>
          </p:nvPicPr>
          <p:blipFill>
            <a:blip r:embed="rId12" cstate="print"/>
            <a:stretch>
              <a:fillRect/>
            </a:stretch>
          </p:blipFill>
          <p:spPr>
            <a:xfrm>
              <a:off x="547115" y="5507736"/>
              <a:ext cx="2170176" cy="1205484"/>
            </a:xfrm>
            <a:prstGeom prst="rect">
              <a:avLst/>
            </a:prstGeom>
          </p:spPr>
        </p:pic>
      </p:grpSp>
      <p:sp>
        <p:nvSpPr>
          <p:cNvPr id="36" name="object 36"/>
          <p:cNvSpPr txBox="1"/>
          <p:nvPr/>
        </p:nvSpPr>
        <p:spPr>
          <a:xfrm>
            <a:off x="555447" y="5065877"/>
            <a:ext cx="2117725" cy="1270000"/>
          </a:xfrm>
          <a:prstGeom prst="rect">
            <a:avLst/>
          </a:prstGeom>
        </p:spPr>
        <p:txBody>
          <a:bodyPr vert="horz" wrap="square" lIns="0" tIns="86995" rIns="0" bIns="0" rtlCol="0">
            <a:spAutoFit/>
          </a:bodyPr>
          <a:lstStyle/>
          <a:p>
            <a:pPr marL="329565" marR="5080" indent="-317500">
              <a:lnSpc>
                <a:spcPts val="4640"/>
              </a:lnSpc>
              <a:spcBef>
                <a:spcPts val="685"/>
              </a:spcBef>
            </a:pPr>
            <a:r>
              <a:rPr sz="4300" u="heavy" spc="-5" dirty="0">
                <a:solidFill>
                  <a:srgbClr val="FFFFFF"/>
                </a:solidFill>
                <a:uFill>
                  <a:solidFill>
                    <a:srgbClr val="FFFFFF"/>
                  </a:solidFill>
                </a:uFill>
                <a:latin typeface="Arial MT"/>
                <a:cs typeface="Arial MT"/>
              </a:rPr>
              <a:t>TINIEST </a:t>
            </a:r>
            <a:r>
              <a:rPr sz="4300" spc="-5" dirty="0">
                <a:solidFill>
                  <a:srgbClr val="FFFFFF"/>
                </a:solidFill>
                <a:latin typeface="Arial MT"/>
                <a:cs typeface="Arial MT"/>
              </a:rPr>
              <a:t> </a:t>
            </a:r>
            <a:r>
              <a:rPr sz="4300" u="heavy" spc="-5" dirty="0">
                <a:solidFill>
                  <a:srgbClr val="FFFFFF"/>
                </a:solidFill>
                <a:uFill>
                  <a:solidFill>
                    <a:srgbClr val="FFFFFF"/>
                  </a:solidFill>
                </a:uFill>
                <a:latin typeface="Arial MT"/>
                <a:cs typeface="Arial MT"/>
              </a:rPr>
              <a:t>STAR</a:t>
            </a:r>
            <a:endParaRPr sz="4300">
              <a:latin typeface="Arial MT"/>
              <a:cs typeface="Arial MT"/>
            </a:endParaRPr>
          </a:p>
        </p:txBody>
      </p:sp>
      <p:pic>
        <p:nvPicPr>
          <p:cNvPr id="37" name="object 37"/>
          <p:cNvPicPr/>
          <p:nvPr/>
        </p:nvPicPr>
        <p:blipFill>
          <a:blip r:embed="rId13" cstate="print"/>
          <a:stretch>
            <a:fillRect/>
          </a:stretch>
        </p:blipFill>
        <p:spPr>
          <a:xfrm>
            <a:off x="874775" y="6260591"/>
            <a:ext cx="1514856" cy="9753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24473"/>
            <a:ext cx="12192000" cy="630631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2500" y="0"/>
            <a:ext cx="10287000" cy="68579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0772" y="331977"/>
            <a:ext cx="2873375" cy="879475"/>
          </a:xfrm>
          <a:prstGeom prst="rect">
            <a:avLst/>
          </a:prstGeom>
        </p:spPr>
        <p:txBody>
          <a:bodyPr vert="horz" wrap="square" lIns="0" tIns="12700" rIns="0" bIns="0" rtlCol="0">
            <a:spAutoFit/>
          </a:bodyPr>
          <a:lstStyle/>
          <a:p>
            <a:pPr marL="12700">
              <a:lnSpc>
                <a:spcPct val="100000"/>
              </a:lnSpc>
              <a:spcBef>
                <a:spcPts val="100"/>
              </a:spcBef>
            </a:pPr>
            <a:r>
              <a:rPr dirty="0"/>
              <a:t>NEBULA</a:t>
            </a:r>
          </a:p>
        </p:txBody>
      </p:sp>
      <p:sp>
        <p:nvSpPr>
          <p:cNvPr id="3" name="object 3"/>
          <p:cNvSpPr txBox="1"/>
          <p:nvPr/>
        </p:nvSpPr>
        <p:spPr>
          <a:xfrm>
            <a:off x="649325" y="1701545"/>
            <a:ext cx="10818495" cy="4304030"/>
          </a:xfrm>
          <a:prstGeom prst="rect">
            <a:avLst/>
          </a:prstGeom>
        </p:spPr>
        <p:txBody>
          <a:bodyPr vert="horz" wrap="square" lIns="0" tIns="12065" rIns="0" bIns="0" rtlCol="0">
            <a:spAutoFit/>
          </a:bodyPr>
          <a:lstStyle/>
          <a:p>
            <a:pPr marL="243840" marR="398780" indent="-231775">
              <a:lnSpc>
                <a:spcPct val="101299"/>
              </a:lnSpc>
              <a:spcBef>
                <a:spcPts val="95"/>
              </a:spcBef>
              <a:buChar char="•"/>
              <a:tabLst>
                <a:tab pos="244475" algn="l"/>
              </a:tabLst>
            </a:pPr>
            <a:r>
              <a:rPr sz="2400" spc="20" dirty="0">
                <a:solidFill>
                  <a:srgbClr val="FFFFFF"/>
                </a:solidFill>
                <a:latin typeface="Arial MT"/>
                <a:cs typeface="Arial MT"/>
              </a:rPr>
              <a:t>A</a:t>
            </a:r>
            <a:r>
              <a:rPr sz="2400" spc="10" dirty="0">
                <a:solidFill>
                  <a:srgbClr val="FFFFFF"/>
                </a:solidFill>
                <a:latin typeface="Arial MT"/>
                <a:cs typeface="Arial MT"/>
              </a:rPr>
              <a:t> nebula,</a:t>
            </a:r>
            <a:r>
              <a:rPr sz="2400" spc="-40" dirty="0">
                <a:solidFill>
                  <a:srgbClr val="FFFFFF"/>
                </a:solidFill>
                <a:latin typeface="Arial MT"/>
                <a:cs typeface="Arial MT"/>
              </a:rPr>
              <a:t> </a:t>
            </a:r>
            <a:r>
              <a:rPr sz="2400" spc="15" dirty="0">
                <a:solidFill>
                  <a:srgbClr val="FFFFFF"/>
                </a:solidFill>
                <a:latin typeface="Arial MT"/>
                <a:cs typeface="Arial MT"/>
              </a:rPr>
              <a:t>which</a:t>
            </a:r>
            <a:r>
              <a:rPr sz="2400" spc="-30" dirty="0">
                <a:solidFill>
                  <a:srgbClr val="FFFFFF"/>
                </a:solidFill>
                <a:latin typeface="Arial MT"/>
                <a:cs typeface="Arial MT"/>
              </a:rPr>
              <a:t> </a:t>
            </a:r>
            <a:r>
              <a:rPr sz="2400" spc="20" dirty="0">
                <a:solidFill>
                  <a:srgbClr val="FFFFFF"/>
                </a:solidFill>
                <a:latin typeface="Arial MT"/>
                <a:cs typeface="Arial MT"/>
              </a:rPr>
              <a:t>means</a:t>
            </a:r>
            <a:r>
              <a:rPr sz="2400" spc="-15" dirty="0">
                <a:solidFill>
                  <a:srgbClr val="FFFFFF"/>
                </a:solidFill>
                <a:latin typeface="Arial MT"/>
                <a:cs typeface="Arial MT"/>
              </a:rPr>
              <a:t> </a:t>
            </a:r>
            <a:r>
              <a:rPr sz="2400" spc="15" dirty="0">
                <a:solidFill>
                  <a:srgbClr val="FFFFFF"/>
                </a:solidFill>
                <a:latin typeface="Arial MT"/>
                <a:cs typeface="Arial MT"/>
              </a:rPr>
              <a:t>“</a:t>
            </a:r>
            <a:r>
              <a:rPr sz="2400" b="1" spc="15" dirty="0">
                <a:solidFill>
                  <a:srgbClr val="FFFFFF"/>
                </a:solidFill>
                <a:latin typeface="Arial"/>
                <a:cs typeface="Arial"/>
              </a:rPr>
              <a:t>cloud</a:t>
            </a:r>
            <a:r>
              <a:rPr sz="2400" spc="15" dirty="0">
                <a:solidFill>
                  <a:srgbClr val="FFFFFF"/>
                </a:solidFill>
                <a:latin typeface="Arial MT"/>
                <a:cs typeface="Arial MT"/>
              </a:rPr>
              <a:t>”</a:t>
            </a:r>
            <a:r>
              <a:rPr sz="2400" spc="-5" dirty="0">
                <a:solidFill>
                  <a:srgbClr val="FFFFFF"/>
                </a:solidFill>
                <a:latin typeface="Arial MT"/>
                <a:cs typeface="Arial MT"/>
              </a:rPr>
              <a:t> </a:t>
            </a:r>
            <a:r>
              <a:rPr sz="2400" spc="10" dirty="0">
                <a:solidFill>
                  <a:srgbClr val="FFFFFF"/>
                </a:solidFill>
                <a:latin typeface="Arial MT"/>
                <a:cs typeface="Arial MT"/>
              </a:rPr>
              <a:t>or</a:t>
            </a:r>
            <a:r>
              <a:rPr sz="2400" spc="20" dirty="0">
                <a:solidFill>
                  <a:srgbClr val="FFFFFF"/>
                </a:solidFill>
                <a:latin typeface="Arial MT"/>
                <a:cs typeface="Arial MT"/>
              </a:rPr>
              <a:t> </a:t>
            </a:r>
            <a:r>
              <a:rPr sz="2400" spc="15" dirty="0">
                <a:solidFill>
                  <a:srgbClr val="FFFFFF"/>
                </a:solidFill>
                <a:latin typeface="Arial MT"/>
                <a:cs typeface="Arial MT"/>
              </a:rPr>
              <a:t>“</a:t>
            </a:r>
            <a:r>
              <a:rPr sz="2400" b="1" spc="15" dirty="0">
                <a:solidFill>
                  <a:srgbClr val="FFFFFF"/>
                </a:solidFill>
                <a:latin typeface="Arial"/>
                <a:cs typeface="Arial"/>
              </a:rPr>
              <a:t>mist</a:t>
            </a:r>
            <a:r>
              <a:rPr sz="2400" spc="15" dirty="0">
                <a:solidFill>
                  <a:srgbClr val="FFFFFF"/>
                </a:solidFill>
                <a:latin typeface="Arial MT"/>
                <a:cs typeface="Arial MT"/>
              </a:rPr>
              <a:t>”</a:t>
            </a:r>
            <a:r>
              <a:rPr sz="2400" spc="-5" dirty="0">
                <a:solidFill>
                  <a:srgbClr val="FFFFFF"/>
                </a:solidFill>
                <a:latin typeface="Arial MT"/>
                <a:cs typeface="Arial MT"/>
              </a:rPr>
              <a:t> </a:t>
            </a:r>
            <a:r>
              <a:rPr sz="2400" spc="10" dirty="0">
                <a:solidFill>
                  <a:srgbClr val="FFFFFF"/>
                </a:solidFill>
                <a:latin typeface="Arial MT"/>
                <a:cs typeface="Arial MT"/>
              </a:rPr>
              <a:t>in</a:t>
            </a:r>
            <a:r>
              <a:rPr sz="2400" spc="5" dirty="0">
                <a:solidFill>
                  <a:srgbClr val="FFFFFF"/>
                </a:solidFill>
                <a:latin typeface="Arial MT"/>
                <a:cs typeface="Arial MT"/>
              </a:rPr>
              <a:t> </a:t>
            </a:r>
            <a:r>
              <a:rPr sz="2400" spc="10" dirty="0">
                <a:solidFill>
                  <a:srgbClr val="FFFFFF"/>
                </a:solidFill>
                <a:latin typeface="Arial MT"/>
                <a:cs typeface="Arial MT"/>
              </a:rPr>
              <a:t>Latin,</a:t>
            </a:r>
            <a:r>
              <a:rPr sz="2400" spc="-20" dirty="0">
                <a:solidFill>
                  <a:srgbClr val="FFFFFF"/>
                </a:solidFill>
                <a:latin typeface="Arial MT"/>
                <a:cs typeface="Arial MT"/>
              </a:rPr>
              <a:t> </a:t>
            </a:r>
            <a:r>
              <a:rPr sz="2400" spc="10" dirty="0">
                <a:solidFill>
                  <a:srgbClr val="FFFFFF"/>
                </a:solidFill>
                <a:latin typeface="Arial MT"/>
                <a:cs typeface="Arial MT"/>
              </a:rPr>
              <a:t>is</a:t>
            </a:r>
            <a:r>
              <a:rPr sz="2400" spc="-5" dirty="0">
                <a:solidFill>
                  <a:srgbClr val="FFFFFF"/>
                </a:solidFill>
                <a:latin typeface="Arial MT"/>
                <a:cs typeface="Arial MT"/>
              </a:rPr>
              <a:t> </a:t>
            </a:r>
            <a:r>
              <a:rPr sz="2400" spc="15" dirty="0">
                <a:solidFill>
                  <a:srgbClr val="FFFFFF"/>
                </a:solidFill>
                <a:latin typeface="Arial MT"/>
                <a:cs typeface="Arial MT"/>
              </a:rPr>
              <a:t>an</a:t>
            </a:r>
            <a:r>
              <a:rPr sz="2400" dirty="0">
                <a:solidFill>
                  <a:srgbClr val="FFFFFF"/>
                </a:solidFill>
                <a:latin typeface="Arial MT"/>
                <a:cs typeface="Arial MT"/>
              </a:rPr>
              <a:t> </a:t>
            </a:r>
            <a:r>
              <a:rPr sz="2400" spc="10" dirty="0">
                <a:solidFill>
                  <a:srgbClr val="FFFFFF"/>
                </a:solidFill>
                <a:latin typeface="Arial MT"/>
                <a:cs typeface="Arial MT"/>
              </a:rPr>
              <a:t>interstellar</a:t>
            </a:r>
            <a:r>
              <a:rPr sz="2400" dirty="0">
                <a:solidFill>
                  <a:srgbClr val="FFFFFF"/>
                </a:solidFill>
                <a:latin typeface="Arial MT"/>
                <a:cs typeface="Arial MT"/>
              </a:rPr>
              <a:t> </a:t>
            </a:r>
            <a:r>
              <a:rPr sz="2400" spc="10" dirty="0">
                <a:solidFill>
                  <a:srgbClr val="FFFFFF"/>
                </a:solidFill>
                <a:latin typeface="Arial MT"/>
                <a:cs typeface="Arial MT"/>
              </a:rPr>
              <a:t>cloud</a:t>
            </a:r>
            <a:r>
              <a:rPr sz="2400" spc="-30" dirty="0">
                <a:solidFill>
                  <a:srgbClr val="FFFFFF"/>
                </a:solidFill>
                <a:latin typeface="Arial MT"/>
                <a:cs typeface="Arial MT"/>
              </a:rPr>
              <a:t> </a:t>
            </a:r>
            <a:r>
              <a:rPr sz="2400" spc="10" dirty="0">
                <a:solidFill>
                  <a:srgbClr val="FFFFFF"/>
                </a:solidFill>
                <a:latin typeface="Arial MT"/>
                <a:cs typeface="Arial MT"/>
              </a:rPr>
              <a:t>of </a:t>
            </a:r>
            <a:r>
              <a:rPr sz="2400" spc="-650" dirty="0">
                <a:solidFill>
                  <a:srgbClr val="FFFFFF"/>
                </a:solidFill>
                <a:latin typeface="Arial MT"/>
                <a:cs typeface="Arial MT"/>
              </a:rPr>
              <a:t> </a:t>
            </a:r>
            <a:r>
              <a:rPr sz="2400" spc="15" dirty="0">
                <a:solidFill>
                  <a:srgbClr val="FFFFFF"/>
                </a:solidFill>
                <a:latin typeface="Arial MT"/>
                <a:cs typeface="Arial MT"/>
              </a:rPr>
              <a:t>dust,</a:t>
            </a:r>
            <a:r>
              <a:rPr sz="2400" spc="-25" dirty="0">
                <a:solidFill>
                  <a:srgbClr val="FFFFFF"/>
                </a:solidFill>
                <a:latin typeface="Arial MT"/>
                <a:cs typeface="Arial MT"/>
              </a:rPr>
              <a:t> </a:t>
            </a:r>
            <a:r>
              <a:rPr sz="2400" spc="15" dirty="0">
                <a:solidFill>
                  <a:srgbClr val="FFFFFF"/>
                </a:solidFill>
                <a:latin typeface="Arial MT"/>
                <a:cs typeface="Arial MT"/>
              </a:rPr>
              <a:t>hydrogen,</a:t>
            </a:r>
            <a:r>
              <a:rPr sz="2400" spc="-35" dirty="0">
                <a:solidFill>
                  <a:srgbClr val="FFFFFF"/>
                </a:solidFill>
                <a:latin typeface="Arial MT"/>
                <a:cs typeface="Arial MT"/>
              </a:rPr>
              <a:t> </a:t>
            </a:r>
            <a:r>
              <a:rPr sz="2400" spc="15" dirty="0">
                <a:solidFill>
                  <a:srgbClr val="FFFFFF"/>
                </a:solidFill>
                <a:latin typeface="Arial MT"/>
                <a:cs typeface="Arial MT"/>
              </a:rPr>
              <a:t>helium</a:t>
            </a:r>
            <a:r>
              <a:rPr sz="2400" spc="-20" dirty="0">
                <a:solidFill>
                  <a:srgbClr val="FFFFFF"/>
                </a:solidFill>
                <a:latin typeface="Arial MT"/>
                <a:cs typeface="Arial MT"/>
              </a:rPr>
              <a:t> </a:t>
            </a:r>
            <a:r>
              <a:rPr sz="2400" spc="15" dirty="0">
                <a:solidFill>
                  <a:srgbClr val="FFFFFF"/>
                </a:solidFill>
                <a:latin typeface="Arial MT"/>
                <a:cs typeface="Arial MT"/>
              </a:rPr>
              <a:t>and</a:t>
            </a:r>
            <a:r>
              <a:rPr sz="2400" spc="-5" dirty="0">
                <a:solidFill>
                  <a:srgbClr val="FFFFFF"/>
                </a:solidFill>
                <a:latin typeface="Arial MT"/>
                <a:cs typeface="Arial MT"/>
              </a:rPr>
              <a:t> </a:t>
            </a:r>
            <a:r>
              <a:rPr sz="2400" spc="15" dirty="0">
                <a:solidFill>
                  <a:srgbClr val="FFFFFF"/>
                </a:solidFill>
                <a:latin typeface="Arial MT"/>
                <a:cs typeface="Arial MT"/>
              </a:rPr>
              <a:t>other</a:t>
            </a:r>
            <a:r>
              <a:rPr sz="2400" spc="-5" dirty="0">
                <a:solidFill>
                  <a:srgbClr val="FFFFFF"/>
                </a:solidFill>
                <a:latin typeface="Arial MT"/>
                <a:cs typeface="Arial MT"/>
              </a:rPr>
              <a:t> </a:t>
            </a:r>
            <a:r>
              <a:rPr sz="2400" spc="15" dirty="0">
                <a:solidFill>
                  <a:srgbClr val="FFFFFF"/>
                </a:solidFill>
                <a:latin typeface="Arial MT"/>
                <a:cs typeface="Arial MT"/>
              </a:rPr>
              <a:t>ionized</a:t>
            </a:r>
            <a:r>
              <a:rPr sz="2400" spc="-45" dirty="0">
                <a:solidFill>
                  <a:srgbClr val="FFFFFF"/>
                </a:solidFill>
                <a:latin typeface="Arial MT"/>
                <a:cs typeface="Arial MT"/>
              </a:rPr>
              <a:t> </a:t>
            </a:r>
            <a:r>
              <a:rPr sz="2400" spc="15" dirty="0">
                <a:solidFill>
                  <a:srgbClr val="FFFFFF"/>
                </a:solidFill>
                <a:latin typeface="Arial MT"/>
                <a:cs typeface="Arial MT"/>
              </a:rPr>
              <a:t>gases.</a:t>
            </a:r>
            <a:endParaRPr sz="2400">
              <a:latin typeface="Arial MT"/>
              <a:cs typeface="Arial MT"/>
            </a:endParaRPr>
          </a:p>
          <a:p>
            <a:pPr marL="243840" marR="22225" indent="-231775">
              <a:lnSpc>
                <a:spcPct val="101299"/>
              </a:lnSpc>
              <a:spcBef>
                <a:spcPts val="805"/>
              </a:spcBef>
              <a:buChar char="•"/>
              <a:tabLst>
                <a:tab pos="244475" algn="l"/>
              </a:tabLst>
            </a:pPr>
            <a:r>
              <a:rPr sz="2400" spc="10" dirty="0">
                <a:solidFill>
                  <a:srgbClr val="FFFFFF"/>
                </a:solidFill>
                <a:latin typeface="Arial MT"/>
                <a:cs typeface="Arial MT"/>
              </a:rPr>
              <a:t>Originally, </a:t>
            </a:r>
            <a:r>
              <a:rPr sz="2400" spc="15" dirty="0">
                <a:solidFill>
                  <a:srgbClr val="FFFFFF"/>
                </a:solidFill>
                <a:latin typeface="Arial MT"/>
                <a:cs typeface="Arial MT"/>
              </a:rPr>
              <a:t>the </a:t>
            </a:r>
            <a:r>
              <a:rPr sz="2400" spc="10" dirty="0">
                <a:solidFill>
                  <a:srgbClr val="FFFFFF"/>
                </a:solidFill>
                <a:latin typeface="Arial MT"/>
                <a:cs typeface="Arial MT"/>
              </a:rPr>
              <a:t>term </a:t>
            </a:r>
            <a:r>
              <a:rPr sz="2400" spc="20" dirty="0">
                <a:solidFill>
                  <a:srgbClr val="FFFFFF"/>
                </a:solidFill>
                <a:latin typeface="Arial MT"/>
                <a:cs typeface="Arial MT"/>
              </a:rPr>
              <a:t>was </a:t>
            </a:r>
            <a:r>
              <a:rPr sz="2400" spc="15" dirty="0">
                <a:solidFill>
                  <a:srgbClr val="FFFFFF"/>
                </a:solidFill>
                <a:latin typeface="Arial MT"/>
                <a:cs typeface="Arial MT"/>
              </a:rPr>
              <a:t>used to describe any </a:t>
            </a:r>
            <a:r>
              <a:rPr sz="2400" spc="10" dirty="0">
                <a:solidFill>
                  <a:srgbClr val="FFFFFF"/>
                </a:solidFill>
                <a:latin typeface="Arial MT"/>
                <a:cs typeface="Arial MT"/>
              </a:rPr>
              <a:t>diffuse </a:t>
            </a:r>
            <a:r>
              <a:rPr sz="2400" spc="15" dirty="0">
                <a:solidFill>
                  <a:srgbClr val="FFFFFF"/>
                </a:solidFill>
                <a:latin typeface="Arial MT"/>
                <a:cs typeface="Arial MT"/>
              </a:rPr>
              <a:t>astronomical object, </a:t>
            </a:r>
            <a:r>
              <a:rPr sz="2400" spc="20" dirty="0">
                <a:solidFill>
                  <a:srgbClr val="FFFFFF"/>
                </a:solidFill>
                <a:latin typeface="Arial MT"/>
                <a:cs typeface="Arial MT"/>
              </a:rPr>
              <a:t> </a:t>
            </a:r>
            <a:r>
              <a:rPr sz="2400" spc="10" dirty="0">
                <a:solidFill>
                  <a:srgbClr val="FFFFFF"/>
                </a:solidFill>
                <a:latin typeface="Arial MT"/>
                <a:cs typeface="Arial MT"/>
              </a:rPr>
              <a:t>including galaxies </a:t>
            </a:r>
            <a:r>
              <a:rPr sz="2400" spc="20" dirty="0">
                <a:solidFill>
                  <a:srgbClr val="FFFFFF"/>
                </a:solidFill>
                <a:latin typeface="Arial MT"/>
                <a:cs typeface="Arial MT"/>
              </a:rPr>
              <a:t>beyond </a:t>
            </a:r>
            <a:r>
              <a:rPr sz="2400" spc="15" dirty="0">
                <a:solidFill>
                  <a:srgbClr val="FFFFFF"/>
                </a:solidFill>
                <a:latin typeface="Arial MT"/>
                <a:cs typeface="Arial MT"/>
              </a:rPr>
              <a:t>the Milky </a:t>
            </a:r>
            <a:r>
              <a:rPr sz="2400" spc="20" dirty="0">
                <a:solidFill>
                  <a:srgbClr val="FFFFFF"/>
                </a:solidFill>
                <a:latin typeface="Arial MT"/>
                <a:cs typeface="Arial MT"/>
              </a:rPr>
              <a:t>Way. The Andromeda </a:t>
            </a:r>
            <a:r>
              <a:rPr sz="2400" spc="15" dirty="0">
                <a:solidFill>
                  <a:srgbClr val="FFFFFF"/>
                </a:solidFill>
                <a:latin typeface="Arial MT"/>
                <a:cs typeface="Arial MT"/>
              </a:rPr>
              <a:t>Galaxy, </a:t>
            </a:r>
            <a:r>
              <a:rPr sz="2400" spc="10" dirty="0">
                <a:solidFill>
                  <a:srgbClr val="FFFFFF"/>
                </a:solidFill>
                <a:latin typeface="Arial MT"/>
                <a:cs typeface="Arial MT"/>
              </a:rPr>
              <a:t>for </a:t>
            </a:r>
            <a:r>
              <a:rPr sz="2400" spc="15" dirty="0">
                <a:solidFill>
                  <a:srgbClr val="FFFFFF"/>
                </a:solidFill>
                <a:latin typeface="Arial MT"/>
                <a:cs typeface="Arial MT"/>
              </a:rPr>
              <a:t> instance,</a:t>
            </a:r>
            <a:r>
              <a:rPr sz="2400" spc="-20" dirty="0">
                <a:solidFill>
                  <a:srgbClr val="FFFFFF"/>
                </a:solidFill>
                <a:latin typeface="Arial MT"/>
                <a:cs typeface="Arial MT"/>
              </a:rPr>
              <a:t> </a:t>
            </a:r>
            <a:r>
              <a:rPr sz="2400" spc="20" dirty="0">
                <a:solidFill>
                  <a:srgbClr val="FFFFFF"/>
                </a:solidFill>
                <a:latin typeface="Arial MT"/>
                <a:cs typeface="Arial MT"/>
              </a:rPr>
              <a:t>was</a:t>
            </a:r>
            <a:r>
              <a:rPr sz="2400" spc="-20" dirty="0">
                <a:solidFill>
                  <a:srgbClr val="FFFFFF"/>
                </a:solidFill>
                <a:latin typeface="Arial MT"/>
                <a:cs typeface="Arial MT"/>
              </a:rPr>
              <a:t> </a:t>
            </a:r>
            <a:r>
              <a:rPr sz="2400" spc="20" dirty="0">
                <a:solidFill>
                  <a:srgbClr val="FFFFFF"/>
                </a:solidFill>
                <a:latin typeface="Arial MT"/>
                <a:cs typeface="Arial MT"/>
              </a:rPr>
              <a:t>once</a:t>
            </a:r>
            <a:r>
              <a:rPr sz="2400" spc="-15" dirty="0">
                <a:solidFill>
                  <a:srgbClr val="FFFFFF"/>
                </a:solidFill>
                <a:latin typeface="Arial MT"/>
                <a:cs typeface="Arial MT"/>
              </a:rPr>
              <a:t> </a:t>
            </a:r>
            <a:r>
              <a:rPr sz="2400" spc="15" dirty="0">
                <a:solidFill>
                  <a:srgbClr val="FFFFFF"/>
                </a:solidFill>
                <a:latin typeface="Arial MT"/>
                <a:cs typeface="Arial MT"/>
              </a:rPr>
              <a:t>referred</a:t>
            </a:r>
            <a:r>
              <a:rPr sz="2400" spc="-10" dirty="0">
                <a:solidFill>
                  <a:srgbClr val="FFFFFF"/>
                </a:solidFill>
                <a:latin typeface="Arial MT"/>
                <a:cs typeface="Arial MT"/>
              </a:rPr>
              <a:t> </a:t>
            </a:r>
            <a:r>
              <a:rPr sz="2400" spc="15" dirty="0">
                <a:solidFill>
                  <a:srgbClr val="FFFFFF"/>
                </a:solidFill>
                <a:latin typeface="Arial MT"/>
                <a:cs typeface="Arial MT"/>
              </a:rPr>
              <a:t>to</a:t>
            </a:r>
            <a:r>
              <a:rPr sz="2400" spc="5" dirty="0">
                <a:solidFill>
                  <a:srgbClr val="FFFFFF"/>
                </a:solidFill>
                <a:latin typeface="Arial MT"/>
                <a:cs typeface="Arial MT"/>
              </a:rPr>
              <a:t> </a:t>
            </a:r>
            <a:r>
              <a:rPr sz="2400" spc="15" dirty="0">
                <a:solidFill>
                  <a:srgbClr val="FFFFFF"/>
                </a:solidFill>
                <a:latin typeface="Arial MT"/>
                <a:cs typeface="Arial MT"/>
              </a:rPr>
              <a:t>as</a:t>
            </a:r>
            <a:r>
              <a:rPr sz="2400" spc="-10" dirty="0">
                <a:solidFill>
                  <a:srgbClr val="FFFFFF"/>
                </a:solidFill>
                <a:latin typeface="Arial MT"/>
                <a:cs typeface="Arial MT"/>
              </a:rPr>
              <a:t> </a:t>
            </a:r>
            <a:r>
              <a:rPr sz="2400" spc="15" dirty="0">
                <a:solidFill>
                  <a:srgbClr val="FFFFFF"/>
                </a:solidFill>
                <a:latin typeface="Arial MT"/>
                <a:cs typeface="Arial MT"/>
              </a:rPr>
              <a:t>the</a:t>
            </a:r>
            <a:r>
              <a:rPr sz="2400" spc="25" dirty="0">
                <a:solidFill>
                  <a:srgbClr val="FFFFFF"/>
                </a:solidFill>
                <a:latin typeface="Arial MT"/>
                <a:cs typeface="Arial MT"/>
              </a:rPr>
              <a:t> </a:t>
            </a:r>
            <a:r>
              <a:rPr sz="2400" i="1" spc="15" dirty="0">
                <a:solidFill>
                  <a:srgbClr val="FFFFFF"/>
                </a:solidFill>
                <a:latin typeface="Arial"/>
                <a:cs typeface="Arial"/>
              </a:rPr>
              <a:t>Andromeda</a:t>
            </a:r>
            <a:r>
              <a:rPr sz="2400" i="1" spc="-10" dirty="0">
                <a:solidFill>
                  <a:srgbClr val="FFFFFF"/>
                </a:solidFill>
                <a:latin typeface="Arial"/>
                <a:cs typeface="Arial"/>
              </a:rPr>
              <a:t> </a:t>
            </a:r>
            <a:r>
              <a:rPr sz="2400" i="1" spc="15" dirty="0">
                <a:solidFill>
                  <a:srgbClr val="FFFFFF"/>
                </a:solidFill>
                <a:latin typeface="Arial"/>
                <a:cs typeface="Arial"/>
              </a:rPr>
              <a:t>Nebula</a:t>
            </a:r>
            <a:r>
              <a:rPr sz="2400" i="1" spc="-20" dirty="0">
                <a:solidFill>
                  <a:srgbClr val="FFFFFF"/>
                </a:solidFill>
                <a:latin typeface="Arial"/>
                <a:cs typeface="Arial"/>
              </a:rPr>
              <a:t> </a:t>
            </a:r>
            <a:r>
              <a:rPr sz="2400" spc="15" dirty="0">
                <a:solidFill>
                  <a:srgbClr val="FFFFFF"/>
                </a:solidFill>
                <a:latin typeface="Arial MT"/>
                <a:cs typeface="Arial MT"/>
              </a:rPr>
              <a:t>(and</a:t>
            </a:r>
            <a:r>
              <a:rPr sz="2400" spc="-15" dirty="0">
                <a:solidFill>
                  <a:srgbClr val="FFFFFF"/>
                </a:solidFill>
                <a:latin typeface="Arial MT"/>
                <a:cs typeface="Arial MT"/>
              </a:rPr>
              <a:t> </a:t>
            </a:r>
            <a:r>
              <a:rPr sz="2400" spc="10" dirty="0">
                <a:solidFill>
                  <a:srgbClr val="FFFFFF"/>
                </a:solidFill>
                <a:latin typeface="Arial MT"/>
                <a:cs typeface="Arial MT"/>
              </a:rPr>
              <a:t>spiral</a:t>
            </a:r>
            <a:r>
              <a:rPr sz="2400" spc="-10" dirty="0">
                <a:solidFill>
                  <a:srgbClr val="FFFFFF"/>
                </a:solidFill>
                <a:latin typeface="Arial MT"/>
                <a:cs typeface="Arial MT"/>
              </a:rPr>
              <a:t> </a:t>
            </a:r>
            <a:r>
              <a:rPr sz="2400" spc="10" dirty="0">
                <a:solidFill>
                  <a:srgbClr val="FFFFFF"/>
                </a:solidFill>
                <a:latin typeface="Arial MT"/>
                <a:cs typeface="Arial MT"/>
              </a:rPr>
              <a:t>galaxies </a:t>
            </a:r>
            <a:r>
              <a:rPr sz="2400" spc="-655" dirty="0">
                <a:solidFill>
                  <a:srgbClr val="FFFFFF"/>
                </a:solidFill>
                <a:latin typeface="Arial MT"/>
                <a:cs typeface="Arial MT"/>
              </a:rPr>
              <a:t> </a:t>
            </a:r>
            <a:r>
              <a:rPr sz="2400" spc="10" dirty="0">
                <a:solidFill>
                  <a:srgbClr val="FFFFFF"/>
                </a:solidFill>
                <a:latin typeface="Arial MT"/>
                <a:cs typeface="Arial MT"/>
              </a:rPr>
              <a:t>in </a:t>
            </a:r>
            <a:r>
              <a:rPr sz="2400" spc="15" dirty="0">
                <a:solidFill>
                  <a:srgbClr val="FFFFFF"/>
                </a:solidFill>
                <a:latin typeface="Arial MT"/>
                <a:cs typeface="Arial MT"/>
              </a:rPr>
              <a:t>general </a:t>
            </a:r>
            <a:r>
              <a:rPr sz="2400" spc="20" dirty="0">
                <a:solidFill>
                  <a:srgbClr val="FFFFFF"/>
                </a:solidFill>
                <a:latin typeface="Arial MT"/>
                <a:cs typeface="Arial MT"/>
              </a:rPr>
              <a:t>as </a:t>
            </a:r>
            <a:r>
              <a:rPr sz="2400" spc="10" dirty="0">
                <a:solidFill>
                  <a:srgbClr val="FFFFFF"/>
                </a:solidFill>
                <a:latin typeface="Arial MT"/>
                <a:cs typeface="Arial MT"/>
              </a:rPr>
              <a:t>"spiral </a:t>
            </a:r>
            <a:r>
              <a:rPr sz="2400" spc="15" dirty="0">
                <a:solidFill>
                  <a:srgbClr val="FFFFFF"/>
                </a:solidFill>
                <a:latin typeface="Arial MT"/>
                <a:cs typeface="Arial MT"/>
              </a:rPr>
              <a:t>nebulae") </a:t>
            </a:r>
            <a:r>
              <a:rPr sz="2400" spc="10" dirty="0">
                <a:solidFill>
                  <a:srgbClr val="FFFFFF"/>
                </a:solidFill>
                <a:latin typeface="Arial MT"/>
                <a:cs typeface="Arial MT"/>
              </a:rPr>
              <a:t>before </a:t>
            </a:r>
            <a:r>
              <a:rPr sz="2400" spc="15" dirty="0">
                <a:solidFill>
                  <a:srgbClr val="FFFFFF"/>
                </a:solidFill>
                <a:latin typeface="Arial MT"/>
                <a:cs typeface="Arial MT"/>
              </a:rPr>
              <a:t>the true nature of </a:t>
            </a:r>
            <a:r>
              <a:rPr sz="2400" spc="10" dirty="0">
                <a:solidFill>
                  <a:srgbClr val="FFFFFF"/>
                </a:solidFill>
                <a:latin typeface="Arial MT"/>
                <a:cs typeface="Arial MT"/>
              </a:rPr>
              <a:t>galaxies </a:t>
            </a:r>
            <a:r>
              <a:rPr sz="2400" spc="20" dirty="0">
                <a:solidFill>
                  <a:srgbClr val="FFFFFF"/>
                </a:solidFill>
                <a:latin typeface="Arial MT"/>
                <a:cs typeface="Arial MT"/>
              </a:rPr>
              <a:t>was </a:t>
            </a:r>
            <a:r>
              <a:rPr sz="2400" spc="25" dirty="0">
                <a:solidFill>
                  <a:srgbClr val="FFFFFF"/>
                </a:solidFill>
                <a:latin typeface="Arial MT"/>
                <a:cs typeface="Arial MT"/>
              </a:rPr>
              <a:t> </a:t>
            </a:r>
            <a:r>
              <a:rPr sz="2400" spc="15" dirty="0">
                <a:solidFill>
                  <a:srgbClr val="FFFFFF"/>
                </a:solidFill>
                <a:latin typeface="Arial MT"/>
                <a:cs typeface="Arial MT"/>
              </a:rPr>
              <a:t>confirmed </a:t>
            </a:r>
            <a:r>
              <a:rPr sz="2400" spc="10" dirty="0">
                <a:solidFill>
                  <a:srgbClr val="FFFFFF"/>
                </a:solidFill>
                <a:latin typeface="Arial MT"/>
                <a:cs typeface="Arial MT"/>
              </a:rPr>
              <a:t>in </a:t>
            </a:r>
            <a:r>
              <a:rPr sz="2400" spc="15" dirty="0">
                <a:solidFill>
                  <a:srgbClr val="FFFFFF"/>
                </a:solidFill>
                <a:latin typeface="Arial MT"/>
                <a:cs typeface="Arial MT"/>
              </a:rPr>
              <a:t>the early 20th century by Vesto Slipher, Edwin Hubble and </a:t>
            </a:r>
            <a:r>
              <a:rPr sz="2400" spc="20" dirty="0">
                <a:solidFill>
                  <a:srgbClr val="FFFFFF"/>
                </a:solidFill>
                <a:latin typeface="Arial MT"/>
                <a:cs typeface="Arial MT"/>
              </a:rPr>
              <a:t> </a:t>
            </a:r>
            <a:r>
              <a:rPr sz="2400" spc="15" dirty="0">
                <a:solidFill>
                  <a:srgbClr val="FFFFFF"/>
                </a:solidFill>
                <a:latin typeface="Arial MT"/>
                <a:cs typeface="Arial MT"/>
              </a:rPr>
              <a:t>others.</a:t>
            </a:r>
            <a:endParaRPr sz="2400">
              <a:latin typeface="Arial MT"/>
              <a:cs typeface="Arial MT"/>
            </a:endParaRPr>
          </a:p>
          <a:p>
            <a:pPr marL="243840" marR="5080" indent="-231775">
              <a:lnSpc>
                <a:spcPct val="101299"/>
              </a:lnSpc>
              <a:spcBef>
                <a:spcPts val="790"/>
              </a:spcBef>
              <a:buClr>
                <a:srgbClr val="FFFFFF"/>
              </a:buClr>
              <a:buFont typeface="Arial MT"/>
              <a:buChar char="•"/>
              <a:tabLst>
                <a:tab pos="329565" algn="l"/>
                <a:tab pos="330200" algn="l"/>
              </a:tabLst>
            </a:pPr>
            <a:r>
              <a:rPr dirty="0"/>
              <a:t>	</a:t>
            </a:r>
            <a:r>
              <a:rPr sz="2400" spc="15" dirty="0">
                <a:solidFill>
                  <a:srgbClr val="FFFFFF"/>
                </a:solidFill>
                <a:latin typeface="Arial MT"/>
                <a:cs typeface="Arial MT"/>
              </a:rPr>
              <a:t>Although</a:t>
            </a:r>
            <a:r>
              <a:rPr sz="2400" spc="-15" dirty="0">
                <a:solidFill>
                  <a:srgbClr val="FFFFFF"/>
                </a:solidFill>
                <a:latin typeface="Arial MT"/>
                <a:cs typeface="Arial MT"/>
              </a:rPr>
              <a:t> </a:t>
            </a:r>
            <a:r>
              <a:rPr sz="2400" spc="15" dirty="0">
                <a:solidFill>
                  <a:srgbClr val="FFFFFF"/>
                </a:solidFill>
                <a:latin typeface="Arial MT"/>
                <a:cs typeface="Arial MT"/>
              </a:rPr>
              <a:t>denser</a:t>
            </a:r>
            <a:r>
              <a:rPr sz="2400" spc="-20" dirty="0">
                <a:solidFill>
                  <a:srgbClr val="FFFFFF"/>
                </a:solidFill>
                <a:latin typeface="Arial MT"/>
                <a:cs typeface="Arial MT"/>
              </a:rPr>
              <a:t> </a:t>
            </a:r>
            <a:r>
              <a:rPr sz="2400" spc="15" dirty="0">
                <a:solidFill>
                  <a:srgbClr val="FFFFFF"/>
                </a:solidFill>
                <a:latin typeface="Arial MT"/>
                <a:cs typeface="Arial MT"/>
              </a:rPr>
              <a:t>than</a:t>
            </a:r>
            <a:r>
              <a:rPr sz="2400" spc="-5" dirty="0">
                <a:solidFill>
                  <a:srgbClr val="FFFFFF"/>
                </a:solidFill>
                <a:latin typeface="Arial MT"/>
                <a:cs typeface="Arial MT"/>
              </a:rPr>
              <a:t> </a:t>
            </a:r>
            <a:r>
              <a:rPr sz="2400" spc="15" dirty="0">
                <a:solidFill>
                  <a:srgbClr val="FFFFFF"/>
                </a:solidFill>
                <a:latin typeface="Arial MT"/>
                <a:cs typeface="Arial MT"/>
              </a:rPr>
              <a:t>the space</a:t>
            </a:r>
            <a:r>
              <a:rPr sz="2400" spc="-25" dirty="0">
                <a:solidFill>
                  <a:srgbClr val="FFFFFF"/>
                </a:solidFill>
                <a:latin typeface="Arial MT"/>
                <a:cs typeface="Arial MT"/>
              </a:rPr>
              <a:t> </a:t>
            </a:r>
            <a:r>
              <a:rPr sz="2400" spc="15" dirty="0">
                <a:solidFill>
                  <a:srgbClr val="FFFFFF"/>
                </a:solidFill>
                <a:latin typeface="Arial MT"/>
                <a:cs typeface="Arial MT"/>
              </a:rPr>
              <a:t>surrounding</a:t>
            </a:r>
            <a:r>
              <a:rPr sz="2400" spc="-25" dirty="0">
                <a:solidFill>
                  <a:srgbClr val="FFFFFF"/>
                </a:solidFill>
                <a:latin typeface="Arial MT"/>
                <a:cs typeface="Arial MT"/>
              </a:rPr>
              <a:t> </a:t>
            </a:r>
            <a:r>
              <a:rPr sz="2400" spc="15" dirty="0">
                <a:solidFill>
                  <a:srgbClr val="FFFFFF"/>
                </a:solidFill>
                <a:latin typeface="Arial MT"/>
                <a:cs typeface="Arial MT"/>
              </a:rPr>
              <a:t>them,</a:t>
            </a:r>
            <a:r>
              <a:rPr sz="2400" spc="-10" dirty="0">
                <a:solidFill>
                  <a:srgbClr val="FFFFFF"/>
                </a:solidFill>
                <a:latin typeface="Arial MT"/>
                <a:cs typeface="Arial MT"/>
              </a:rPr>
              <a:t> </a:t>
            </a:r>
            <a:r>
              <a:rPr sz="2400" spc="15" dirty="0">
                <a:solidFill>
                  <a:srgbClr val="FFFFFF"/>
                </a:solidFill>
                <a:latin typeface="Arial MT"/>
                <a:cs typeface="Arial MT"/>
              </a:rPr>
              <a:t>most</a:t>
            </a:r>
            <a:r>
              <a:rPr sz="2400" spc="-5" dirty="0">
                <a:solidFill>
                  <a:srgbClr val="FFFFFF"/>
                </a:solidFill>
                <a:latin typeface="Arial MT"/>
                <a:cs typeface="Arial MT"/>
              </a:rPr>
              <a:t> </a:t>
            </a:r>
            <a:r>
              <a:rPr sz="2400" spc="15" dirty="0">
                <a:solidFill>
                  <a:srgbClr val="FFFFFF"/>
                </a:solidFill>
                <a:latin typeface="Arial MT"/>
                <a:cs typeface="Arial MT"/>
              </a:rPr>
              <a:t>nebulae</a:t>
            </a:r>
            <a:r>
              <a:rPr sz="2400" spc="-20" dirty="0">
                <a:solidFill>
                  <a:srgbClr val="FFFFFF"/>
                </a:solidFill>
                <a:latin typeface="Arial MT"/>
                <a:cs typeface="Arial MT"/>
              </a:rPr>
              <a:t> </a:t>
            </a:r>
            <a:r>
              <a:rPr sz="2400" spc="15" dirty="0">
                <a:solidFill>
                  <a:srgbClr val="FFFFFF"/>
                </a:solidFill>
                <a:latin typeface="Arial MT"/>
                <a:cs typeface="Arial MT"/>
              </a:rPr>
              <a:t>are</a:t>
            </a:r>
            <a:r>
              <a:rPr sz="2400" dirty="0">
                <a:solidFill>
                  <a:srgbClr val="FFFFFF"/>
                </a:solidFill>
                <a:latin typeface="Arial MT"/>
                <a:cs typeface="Arial MT"/>
              </a:rPr>
              <a:t> </a:t>
            </a:r>
            <a:r>
              <a:rPr sz="2400" spc="10" dirty="0">
                <a:solidFill>
                  <a:srgbClr val="FFFFFF"/>
                </a:solidFill>
                <a:latin typeface="Arial MT"/>
                <a:cs typeface="Arial MT"/>
              </a:rPr>
              <a:t>far </a:t>
            </a:r>
            <a:r>
              <a:rPr sz="2400" spc="15" dirty="0">
                <a:solidFill>
                  <a:srgbClr val="FFFFFF"/>
                </a:solidFill>
                <a:latin typeface="Arial MT"/>
                <a:cs typeface="Arial MT"/>
              </a:rPr>
              <a:t>less </a:t>
            </a:r>
            <a:r>
              <a:rPr sz="2400" spc="-650" dirty="0">
                <a:solidFill>
                  <a:srgbClr val="FFFFFF"/>
                </a:solidFill>
                <a:latin typeface="Arial MT"/>
                <a:cs typeface="Arial MT"/>
              </a:rPr>
              <a:t> </a:t>
            </a:r>
            <a:r>
              <a:rPr sz="2400" spc="20" dirty="0">
                <a:solidFill>
                  <a:srgbClr val="FFFFFF"/>
                </a:solidFill>
                <a:latin typeface="Arial MT"/>
                <a:cs typeface="Arial MT"/>
              </a:rPr>
              <a:t>dense </a:t>
            </a:r>
            <a:r>
              <a:rPr sz="2400" spc="15" dirty="0">
                <a:solidFill>
                  <a:srgbClr val="FFFFFF"/>
                </a:solidFill>
                <a:latin typeface="Arial MT"/>
                <a:cs typeface="Arial MT"/>
              </a:rPr>
              <a:t>than </a:t>
            </a:r>
            <a:r>
              <a:rPr sz="2400" spc="20" dirty="0">
                <a:solidFill>
                  <a:srgbClr val="FFFFFF"/>
                </a:solidFill>
                <a:latin typeface="Arial MT"/>
                <a:cs typeface="Arial MT"/>
              </a:rPr>
              <a:t>any vacuum </a:t>
            </a:r>
            <a:r>
              <a:rPr sz="2400" spc="15" dirty="0">
                <a:solidFill>
                  <a:srgbClr val="FFFFFF"/>
                </a:solidFill>
                <a:latin typeface="Arial MT"/>
                <a:cs typeface="Arial MT"/>
              </a:rPr>
              <a:t>created </a:t>
            </a:r>
            <a:r>
              <a:rPr sz="2400" spc="20" dirty="0">
                <a:solidFill>
                  <a:srgbClr val="FFFFFF"/>
                </a:solidFill>
                <a:latin typeface="Arial MT"/>
                <a:cs typeface="Arial MT"/>
              </a:rPr>
              <a:t>on </a:t>
            </a:r>
            <a:r>
              <a:rPr sz="2400" spc="15" dirty="0">
                <a:solidFill>
                  <a:srgbClr val="FFFFFF"/>
                </a:solidFill>
                <a:latin typeface="Arial MT"/>
                <a:cs typeface="Arial MT"/>
              </a:rPr>
              <a:t>Earth </a:t>
            </a:r>
            <a:r>
              <a:rPr sz="2400" spc="20" dirty="0">
                <a:solidFill>
                  <a:srgbClr val="FFFFFF"/>
                </a:solidFill>
                <a:latin typeface="Arial MT"/>
                <a:cs typeface="Arial MT"/>
              </a:rPr>
              <a:t>– a </a:t>
            </a:r>
            <a:r>
              <a:rPr sz="2400" spc="15" dirty="0">
                <a:solidFill>
                  <a:srgbClr val="FFFFFF"/>
                </a:solidFill>
                <a:latin typeface="Arial MT"/>
                <a:cs typeface="Arial MT"/>
              </a:rPr>
              <a:t>nebular cloud the size of the </a:t>
            </a:r>
            <a:r>
              <a:rPr sz="2400" spc="20" dirty="0">
                <a:solidFill>
                  <a:srgbClr val="FFFFFF"/>
                </a:solidFill>
                <a:latin typeface="Arial MT"/>
                <a:cs typeface="Arial MT"/>
              </a:rPr>
              <a:t> </a:t>
            </a:r>
            <a:r>
              <a:rPr sz="2400" spc="15" dirty="0">
                <a:solidFill>
                  <a:srgbClr val="FFFFFF"/>
                </a:solidFill>
                <a:latin typeface="Arial MT"/>
                <a:cs typeface="Arial MT"/>
              </a:rPr>
              <a:t>Earth</a:t>
            </a:r>
            <a:r>
              <a:rPr sz="2400" spc="5" dirty="0">
                <a:solidFill>
                  <a:srgbClr val="FFFFFF"/>
                </a:solidFill>
                <a:latin typeface="Arial MT"/>
                <a:cs typeface="Arial MT"/>
              </a:rPr>
              <a:t> </a:t>
            </a:r>
            <a:r>
              <a:rPr sz="2400" spc="15" dirty="0">
                <a:solidFill>
                  <a:srgbClr val="FFFFFF"/>
                </a:solidFill>
                <a:latin typeface="Arial MT"/>
                <a:cs typeface="Arial MT"/>
              </a:rPr>
              <a:t>would</a:t>
            </a:r>
            <a:r>
              <a:rPr sz="2400" spc="-30" dirty="0">
                <a:solidFill>
                  <a:srgbClr val="FFFFFF"/>
                </a:solidFill>
                <a:latin typeface="Arial MT"/>
                <a:cs typeface="Arial MT"/>
              </a:rPr>
              <a:t> </a:t>
            </a:r>
            <a:r>
              <a:rPr sz="2400" spc="20" dirty="0">
                <a:solidFill>
                  <a:srgbClr val="FFFFFF"/>
                </a:solidFill>
                <a:latin typeface="Arial MT"/>
                <a:cs typeface="Arial MT"/>
              </a:rPr>
              <a:t>have</a:t>
            </a:r>
            <a:r>
              <a:rPr sz="2400" spc="-20" dirty="0">
                <a:solidFill>
                  <a:srgbClr val="FFFFFF"/>
                </a:solidFill>
                <a:latin typeface="Arial MT"/>
                <a:cs typeface="Arial MT"/>
              </a:rPr>
              <a:t> </a:t>
            </a:r>
            <a:r>
              <a:rPr sz="2400" spc="15" dirty="0">
                <a:solidFill>
                  <a:srgbClr val="FFFFFF"/>
                </a:solidFill>
                <a:latin typeface="Arial MT"/>
                <a:cs typeface="Arial MT"/>
              </a:rPr>
              <a:t>a</a:t>
            </a:r>
            <a:r>
              <a:rPr sz="2400" spc="10" dirty="0">
                <a:solidFill>
                  <a:srgbClr val="FFFFFF"/>
                </a:solidFill>
                <a:latin typeface="Arial MT"/>
                <a:cs typeface="Arial MT"/>
              </a:rPr>
              <a:t> total</a:t>
            </a:r>
            <a:r>
              <a:rPr sz="2400" spc="-10" dirty="0">
                <a:solidFill>
                  <a:srgbClr val="FFFFFF"/>
                </a:solidFill>
                <a:latin typeface="Arial MT"/>
                <a:cs typeface="Arial MT"/>
              </a:rPr>
              <a:t> </a:t>
            </a:r>
            <a:r>
              <a:rPr sz="2400" spc="20" dirty="0">
                <a:solidFill>
                  <a:srgbClr val="FFFFFF"/>
                </a:solidFill>
                <a:latin typeface="Arial MT"/>
                <a:cs typeface="Arial MT"/>
              </a:rPr>
              <a:t>mass</a:t>
            </a:r>
            <a:r>
              <a:rPr sz="2400" spc="-10" dirty="0">
                <a:solidFill>
                  <a:srgbClr val="FFFFFF"/>
                </a:solidFill>
                <a:latin typeface="Arial MT"/>
                <a:cs typeface="Arial MT"/>
              </a:rPr>
              <a:t> </a:t>
            </a:r>
            <a:r>
              <a:rPr sz="2400" spc="15" dirty="0">
                <a:solidFill>
                  <a:srgbClr val="FFFFFF"/>
                </a:solidFill>
                <a:latin typeface="Arial MT"/>
                <a:cs typeface="Arial MT"/>
              </a:rPr>
              <a:t>of</a:t>
            </a:r>
            <a:r>
              <a:rPr sz="2400" dirty="0">
                <a:solidFill>
                  <a:srgbClr val="FFFFFF"/>
                </a:solidFill>
                <a:latin typeface="Arial MT"/>
                <a:cs typeface="Arial MT"/>
              </a:rPr>
              <a:t> </a:t>
            </a:r>
            <a:r>
              <a:rPr sz="2400" spc="15" dirty="0">
                <a:solidFill>
                  <a:srgbClr val="FFFFFF"/>
                </a:solidFill>
                <a:latin typeface="Arial MT"/>
                <a:cs typeface="Arial MT"/>
              </a:rPr>
              <a:t>only</a:t>
            </a:r>
            <a:r>
              <a:rPr sz="2400" spc="-15" dirty="0">
                <a:solidFill>
                  <a:srgbClr val="FFFFFF"/>
                </a:solidFill>
                <a:latin typeface="Arial MT"/>
                <a:cs typeface="Arial MT"/>
              </a:rPr>
              <a:t> </a:t>
            </a:r>
            <a:r>
              <a:rPr sz="2400" spc="15" dirty="0">
                <a:solidFill>
                  <a:srgbClr val="FFFFFF"/>
                </a:solidFill>
                <a:latin typeface="Arial MT"/>
                <a:cs typeface="Arial MT"/>
              </a:rPr>
              <a:t>a</a:t>
            </a:r>
            <a:r>
              <a:rPr sz="2400" spc="20" dirty="0">
                <a:solidFill>
                  <a:srgbClr val="FFFFFF"/>
                </a:solidFill>
                <a:latin typeface="Arial MT"/>
                <a:cs typeface="Arial MT"/>
              </a:rPr>
              <a:t> </a:t>
            </a:r>
            <a:r>
              <a:rPr sz="2400" b="1" spc="20" dirty="0">
                <a:solidFill>
                  <a:srgbClr val="FFFFFF"/>
                </a:solidFill>
                <a:latin typeface="Arial"/>
                <a:cs typeface="Arial"/>
              </a:rPr>
              <a:t>few</a:t>
            </a:r>
            <a:r>
              <a:rPr sz="2400" b="1" spc="-15" dirty="0">
                <a:solidFill>
                  <a:srgbClr val="FFFFFF"/>
                </a:solidFill>
                <a:latin typeface="Arial"/>
                <a:cs typeface="Arial"/>
              </a:rPr>
              <a:t> </a:t>
            </a:r>
            <a:r>
              <a:rPr sz="2400" b="1" spc="15" dirty="0">
                <a:solidFill>
                  <a:srgbClr val="FFFFFF"/>
                </a:solidFill>
                <a:latin typeface="Arial"/>
                <a:cs typeface="Arial"/>
              </a:rPr>
              <a:t>kilograms</a:t>
            </a:r>
            <a:r>
              <a:rPr sz="2400" spc="15" dirty="0">
                <a:solidFill>
                  <a:srgbClr val="FFFFFF"/>
                </a:solidFill>
                <a:latin typeface="Arial MT"/>
                <a:cs typeface="Arial MT"/>
              </a:rPr>
              <a:t>.</a:t>
            </a:r>
            <a:endParaRPr sz="2400">
              <a:latin typeface="Arial MT"/>
              <a:cs typeface="Arial M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3745" y="2858846"/>
            <a:ext cx="5606415"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SUPERNOVA</a:t>
            </a:r>
            <a:endParaRPr sz="7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51528" y="405460"/>
            <a:ext cx="4491355" cy="880110"/>
          </a:xfrm>
          <a:prstGeom prst="rect">
            <a:avLst/>
          </a:prstGeom>
        </p:spPr>
        <p:txBody>
          <a:bodyPr vert="horz" wrap="square" lIns="0" tIns="13335" rIns="0" bIns="0" rtlCol="0">
            <a:spAutoFit/>
          </a:bodyPr>
          <a:lstStyle/>
          <a:p>
            <a:pPr marL="12700">
              <a:lnSpc>
                <a:spcPct val="100000"/>
              </a:lnSpc>
              <a:spcBef>
                <a:spcPts val="105"/>
              </a:spcBef>
            </a:pPr>
            <a:r>
              <a:rPr spc="-5" dirty="0"/>
              <a:t>SUPERNOVA</a:t>
            </a:r>
          </a:p>
        </p:txBody>
      </p:sp>
      <p:sp>
        <p:nvSpPr>
          <p:cNvPr id="3" name="object 3"/>
          <p:cNvSpPr txBox="1"/>
          <p:nvPr/>
        </p:nvSpPr>
        <p:spPr>
          <a:xfrm>
            <a:off x="357327" y="1931924"/>
            <a:ext cx="11449050" cy="4117340"/>
          </a:xfrm>
          <a:prstGeom prst="rect">
            <a:avLst/>
          </a:prstGeom>
        </p:spPr>
        <p:txBody>
          <a:bodyPr vert="horz" wrap="square" lIns="0" tIns="13335" rIns="0" bIns="0" rtlCol="0">
            <a:spAutoFit/>
          </a:bodyPr>
          <a:lstStyle/>
          <a:p>
            <a:pPr marL="233679" marR="828040" indent="-220979">
              <a:lnSpc>
                <a:spcPct val="100000"/>
              </a:lnSpc>
              <a:spcBef>
                <a:spcPts val="105"/>
              </a:spcBef>
              <a:buChar char="•"/>
              <a:tabLst>
                <a:tab pos="233679" algn="l"/>
              </a:tabLst>
            </a:pPr>
            <a:r>
              <a:rPr sz="2300" dirty="0">
                <a:solidFill>
                  <a:srgbClr val="FFFFFF"/>
                </a:solidFill>
                <a:latin typeface="Arial MT"/>
                <a:cs typeface="Arial MT"/>
              </a:rPr>
              <a:t>A supernova</a:t>
            </a:r>
            <a:r>
              <a:rPr sz="2300" spc="25" dirty="0">
                <a:solidFill>
                  <a:srgbClr val="FFFFFF"/>
                </a:solidFill>
                <a:latin typeface="Arial MT"/>
                <a:cs typeface="Arial MT"/>
              </a:rPr>
              <a:t> </a:t>
            </a:r>
            <a:r>
              <a:rPr sz="2300" dirty="0">
                <a:solidFill>
                  <a:srgbClr val="FFFFFF"/>
                </a:solidFill>
                <a:latin typeface="Arial MT"/>
                <a:cs typeface="Arial MT"/>
              </a:rPr>
              <a:t>happens</a:t>
            </a:r>
            <a:r>
              <a:rPr sz="2300" spc="15" dirty="0">
                <a:solidFill>
                  <a:srgbClr val="FFFFFF"/>
                </a:solidFill>
                <a:latin typeface="Arial MT"/>
                <a:cs typeface="Arial MT"/>
              </a:rPr>
              <a:t> </a:t>
            </a:r>
            <a:r>
              <a:rPr sz="2300" dirty="0">
                <a:solidFill>
                  <a:srgbClr val="FFFFFF"/>
                </a:solidFill>
                <a:latin typeface="Arial MT"/>
                <a:cs typeface="Arial MT"/>
              </a:rPr>
              <a:t>where</a:t>
            </a:r>
            <a:r>
              <a:rPr sz="2300" spc="5" dirty="0">
                <a:solidFill>
                  <a:srgbClr val="FFFFFF"/>
                </a:solidFill>
                <a:latin typeface="Arial MT"/>
                <a:cs typeface="Arial MT"/>
              </a:rPr>
              <a:t> </a:t>
            </a:r>
            <a:r>
              <a:rPr sz="2300" dirty="0">
                <a:solidFill>
                  <a:srgbClr val="FFFFFF"/>
                </a:solidFill>
                <a:latin typeface="Arial MT"/>
                <a:cs typeface="Arial MT"/>
              </a:rPr>
              <a:t>there</a:t>
            </a:r>
            <a:r>
              <a:rPr sz="2300" spc="10" dirty="0">
                <a:solidFill>
                  <a:srgbClr val="FFFFFF"/>
                </a:solidFill>
                <a:latin typeface="Arial MT"/>
                <a:cs typeface="Arial MT"/>
              </a:rPr>
              <a:t> </a:t>
            </a:r>
            <a:r>
              <a:rPr sz="2300" dirty="0">
                <a:solidFill>
                  <a:srgbClr val="FFFFFF"/>
                </a:solidFill>
                <a:latin typeface="Arial MT"/>
                <a:cs typeface="Arial MT"/>
              </a:rPr>
              <a:t>is</a:t>
            </a:r>
            <a:r>
              <a:rPr sz="2300" spc="-5" dirty="0">
                <a:solidFill>
                  <a:srgbClr val="FFFFFF"/>
                </a:solidFill>
                <a:latin typeface="Arial MT"/>
                <a:cs typeface="Arial MT"/>
              </a:rPr>
              <a:t> </a:t>
            </a:r>
            <a:r>
              <a:rPr sz="2300" dirty="0">
                <a:solidFill>
                  <a:srgbClr val="FFFFFF"/>
                </a:solidFill>
                <a:latin typeface="Arial MT"/>
                <a:cs typeface="Arial MT"/>
              </a:rPr>
              <a:t>a</a:t>
            </a:r>
            <a:r>
              <a:rPr sz="2300" spc="10" dirty="0">
                <a:solidFill>
                  <a:srgbClr val="FFFFFF"/>
                </a:solidFill>
                <a:latin typeface="Arial MT"/>
                <a:cs typeface="Arial MT"/>
              </a:rPr>
              <a:t> </a:t>
            </a:r>
            <a:r>
              <a:rPr sz="2300" dirty="0">
                <a:solidFill>
                  <a:srgbClr val="FFFFFF"/>
                </a:solidFill>
                <a:latin typeface="Arial MT"/>
                <a:cs typeface="Arial MT"/>
              </a:rPr>
              <a:t>change</a:t>
            </a:r>
            <a:r>
              <a:rPr sz="2300" spc="15" dirty="0">
                <a:solidFill>
                  <a:srgbClr val="FFFFFF"/>
                </a:solidFill>
                <a:latin typeface="Arial MT"/>
                <a:cs typeface="Arial MT"/>
              </a:rPr>
              <a:t> </a:t>
            </a:r>
            <a:r>
              <a:rPr sz="2300" dirty="0">
                <a:solidFill>
                  <a:srgbClr val="FFFFFF"/>
                </a:solidFill>
                <a:latin typeface="Arial MT"/>
                <a:cs typeface="Arial MT"/>
              </a:rPr>
              <a:t>in</a:t>
            </a:r>
            <a:r>
              <a:rPr sz="2300" spc="5" dirty="0">
                <a:solidFill>
                  <a:srgbClr val="FFFFFF"/>
                </a:solidFill>
                <a:latin typeface="Arial MT"/>
                <a:cs typeface="Arial MT"/>
              </a:rPr>
              <a:t> </a:t>
            </a:r>
            <a:r>
              <a:rPr sz="2300" spc="-5" dirty="0">
                <a:solidFill>
                  <a:srgbClr val="FFFFFF"/>
                </a:solidFill>
                <a:latin typeface="Arial MT"/>
                <a:cs typeface="Arial MT"/>
              </a:rPr>
              <a:t>the</a:t>
            </a:r>
            <a:r>
              <a:rPr sz="2300" spc="55" dirty="0">
                <a:solidFill>
                  <a:srgbClr val="FFFFFF"/>
                </a:solidFill>
                <a:latin typeface="Arial MT"/>
                <a:cs typeface="Arial MT"/>
              </a:rPr>
              <a:t> </a:t>
            </a:r>
            <a:r>
              <a:rPr sz="2300" b="1" dirty="0">
                <a:solidFill>
                  <a:srgbClr val="FFFFFF"/>
                </a:solidFill>
                <a:latin typeface="Arial"/>
                <a:cs typeface="Arial"/>
              </a:rPr>
              <a:t>core</a:t>
            </a:r>
            <a:r>
              <a:rPr sz="2300" dirty="0">
                <a:solidFill>
                  <a:srgbClr val="FFFFFF"/>
                </a:solidFill>
                <a:latin typeface="Arial MT"/>
                <a:cs typeface="Arial MT"/>
              </a:rPr>
              <a:t>,</a:t>
            </a:r>
            <a:r>
              <a:rPr sz="2300" spc="15" dirty="0">
                <a:solidFill>
                  <a:srgbClr val="FFFFFF"/>
                </a:solidFill>
                <a:latin typeface="Arial MT"/>
                <a:cs typeface="Arial MT"/>
              </a:rPr>
              <a:t> </a:t>
            </a:r>
            <a:r>
              <a:rPr sz="2300" dirty="0">
                <a:solidFill>
                  <a:srgbClr val="FFFFFF"/>
                </a:solidFill>
                <a:latin typeface="Arial MT"/>
                <a:cs typeface="Arial MT"/>
              </a:rPr>
              <a:t>or</a:t>
            </a:r>
            <a:r>
              <a:rPr sz="2300" spc="5" dirty="0">
                <a:solidFill>
                  <a:srgbClr val="FFFFFF"/>
                </a:solidFill>
                <a:latin typeface="Arial MT"/>
                <a:cs typeface="Arial MT"/>
              </a:rPr>
              <a:t> </a:t>
            </a:r>
            <a:r>
              <a:rPr sz="2300" dirty="0">
                <a:solidFill>
                  <a:srgbClr val="FFFFFF"/>
                </a:solidFill>
                <a:latin typeface="Arial MT"/>
                <a:cs typeface="Arial MT"/>
              </a:rPr>
              <a:t>centre</a:t>
            </a:r>
            <a:r>
              <a:rPr sz="2300" spc="5" dirty="0">
                <a:solidFill>
                  <a:srgbClr val="FFFFFF"/>
                </a:solidFill>
                <a:latin typeface="Arial MT"/>
                <a:cs typeface="Arial MT"/>
              </a:rPr>
              <a:t> </a:t>
            </a:r>
            <a:r>
              <a:rPr sz="2300" dirty="0">
                <a:solidFill>
                  <a:srgbClr val="FFFFFF"/>
                </a:solidFill>
                <a:latin typeface="Arial MT"/>
                <a:cs typeface="Arial MT"/>
              </a:rPr>
              <a:t>of</a:t>
            </a:r>
            <a:r>
              <a:rPr sz="2300" spc="5" dirty="0">
                <a:solidFill>
                  <a:srgbClr val="FFFFFF"/>
                </a:solidFill>
                <a:latin typeface="Arial MT"/>
                <a:cs typeface="Arial MT"/>
              </a:rPr>
              <a:t> </a:t>
            </a:r>
            <a:r>
              <a:rPr sz="2300" dirty="0">
                <a:solidFill>
                  <a:srgbClr val="FFFFFF"/>
                </a:solidFill>
                <a:latin typeface="Arial MT"/>
                <a:cs typeface="Arial MT"/>
              </a:rPr>
              <a:t>a</a:t>
            </a:r>
            <a:r>
              <a:rPr sz="2300" spc="5" dirty="0">
                <a:solidFill>
                  <a:srgbClr val="FFFFFF"/>
                </a:solidFill>
                <a:latin typeface="Arial MT"/>
                <a:cs typeface="Arial MT"/>
              </a:rPr>
              <a:t> </a:t>
            </a:r>
            <a:r>
              <a:rPr sz="2300" spc="-5" dirty="0">
                <a:solidFill>
                  <a:srgbClr val="FFFFFF"/>
                </a:solidFill>
                <a:latin typeface="Arial MT"/>
                <a:cs typeface="Arial MT"/>
              </a:rPr>
              <a:t>star.</a:t>
            </a:r>
            <a:r>
              <a:rPr sz="2300" spc="5" dirty="0">
                <a:solidFill>
                  <a:srgbClr val="FFFFFF"/>
                </a:solidFill>
                <a:latin typeface="Arial MT"/>
                <a:cs typeface="Arial MT"/>
              </a:rPr>
              <a:t> </a:t>
            </a:r>
            <a:r>
              <a:rPr sz="2300" dirty="0">
                <a:solidFill>
                  <a:srgbClr val="FFFFFF"/>
                </a:solidFill>
                <a:latin typeface="Arial MT"/>
                <a:cs typeface="Arial MT"/>
              </a:rPr>
              <a:t>A </a:t>
            </a:r>
            <a:r>
              <a:rPr sz="2300" spc="-625" dirty="0">
                <a:solidFill>
                  <a:srgbClr val="FFFFFF"/>
                </a:solidFill>
                <a:latin typeface="Arial MT"/>
                <a:cs typeface="Arial MT"/>
              </a:rPr>
              <a:t> </a:t>
            </a:r>
            <a:r>
              <a:rPr sz="2300" dirty="0">
                <a:solidFill>
                  <a:srgbClr val="FFFFFF"/>
                </a:solidFill>
                <a:latin typeface="Arial MT"/>
                <a:cs typeface="Arial MT"/>
              </a:rPr>
              <a:t>change</a:t>
            </a:r>
            <a:r>
              <a:rPr sz="2300" spc="10" dirty="0">
                <a:solidFill>
                  <a:srgbClr val="FFFFFF"/>
                </a:solidFill>
                <a:latin typeface="Arial MT"/>
                <a:cs typeface="Arial MT"/>
              </a:rPr>
              <a:t> </a:t>
            </a:r>
            <a:r>
              <a:rPr sz="2300" dirty="0">
                <a:solidFill>
                  <a:srgbClr val="FFFFFF"/>
                </a:solidFill>
                <a:latin typeface="Arial MT"/>
                <a:cs typeface="Arial MT"/>
              </a:rPr>
              <a:t>can</a:t>
            </a:r>
            <a:r>
              <a:rPr sz="2300" spc="10" dirty="0">
                <a:solidFill>
                  <a:srgbClr val="FFFFFF"/>
                </a:solidFill>
                <a:latin typeface="Arial MT"/>
                <a:cs typeface="Arial MT"/>
              </a:rPr>
              <a:t> </a:t>
            </a:r>
            <a:r>
              <a:rPr sz="2300" dirty="0">
                <a:solidFill>
                  <a:srgbClr val="FFFFFF"/>
                </a:solidFill>
                <a:latin typeface="Arial MT"/>
                <a:cs typeface="Arial MT"/>
              </a:rPr>
              <a:t>occur in</a:t>
            </a:r>
            <a:r>
              <a:rPr sz="2300" spc="5" dirty="0">
                <a:solidFill>
                  <a:srgbClr val="FFFFFF"/>
                </a:solidFill>
                <a:latin typeface="Arial MT"/>
                <a:cs typeface="Arial MT"/>
              </a:rPr>
              <a:t> </a:t>
            </a:r>
            <a:r>
              <a:rPr sz="2300" spc="-5" dirty="0">
                <a:solidFill>
                  <a:srgbClr val="FFFFFF"/>
                </a:solidFill>
                <a:latin typeface="Arial MT"/>
                <a:cs typeface="Arial MT"/>
              </a:rPr>
              <a:t>two</a:t>
            </a:r>
            <a:r>
              <a:rPr sz="2300" spc="5" dirty="0">
                <a:solidFill>
                  <a:srgbClr val="FFFFFF"/>
                </a:solidFill>
                <a:latin typeface="Arial MT"/>
                <a:cs typeface="Arial MT"/>
              </a:rPr>
              <a:t> </a:t>
            </a:r>
            <a:r>
              <a:rPr sz="2300" dirty="0">
                <a:solidFill>
                  <a:srgbClr val="FFFFFF"/>
                </a:solidFill>
                <a:latin typeface="Arial MT"/>
                <a:cs typeface="Arial MT"/>
              </a:rPr>
              <a:t>different</a:t>
            </a:r>
            <a:r>
              <a:rPr sz="2300" spc="5" dirty="0">
                <a:solidFill>
                  <a:srgbClr val="FFFFFF"/>
                </a:solidFill>
                <a:latin typeface="Arial MT"/>
                <a:cs typeface="Arial MT"/>
              </a:rPr>
              <a:t> </a:t>
            </a:r>
            <a:r>
              <a:rPr sz="2300" dirty="0">
                <a:solidFill>
                  <a:srgbClr val="FFFFFF"/>
                </a:solidFill>
                <a:latin typeface="Arial MT"/>
                <a:cs typeface="Arial MT"/>
              </a:rPr>
              <a:t>ways, with both</a:t>
            </a:r>
            <a:r>
              <a:rPr sz="2300" spc="5" dirty="0">
                <a:solidFill>
                  <a:srgbClr val="FFFFFF"/>
                </a:solidFill>
                <a:latin typeface="Arial MT"/>
                <a:cs typeface="Arial MT"/>
              </a:rPr>
              <a:t> </a:t>
            </a:r>
            <a:r>
              <a:rPr sz="2300" dirty="0">
                <a:solidFill>
                  <a:srgbClr val="FFFFFF"/>
                </a:solidFill>
                <a:latin typeface="Arial MT"/>
                <a:cs typeface="Arial MT"/>
              </a:rPr>
              <a:t>resulting in</a:t>
            </a:r>
            <a:r>
              <a:rPr sz="2300" spc="5" dirty="0">
                <a:solidFill>
                  <a:srgbClr val="FFFFFF"/>
                </a:solidFill>
                <a:latin typeface="Arial MT"/>
                <a:cs typeface="Arial MT"/>
              </a:rPr>
              <a:t> </a:t>
            </a:r>
            <a:r>
              <a:rPr sz="2300" dirty="0">
                <a:solidFill>
                  <a:srgbClr val="FFFFFF"/>
                </a:solidFill>
                <a:latin typeface="Arial MT"/>
                <a:cs typeface="Arial MT"/>
              </a:rPr>
              <a:t>a supernova.</a:t>
            </a:r>
            <a:endParaRPr sz="2300">
              <a:latin typeface="Arial MT"/>
              <a:cs typeface="Arial MT"/>
            </a:endParaRPr>
          </a:p>
          <a:p>
            <a:pPr marL="233679" marR="5080" indent="-220979">
              <a:lnSpc>
                <a:spcPct val="100200"/>
              </a:lnSpc>
              <a:spcBef>
                <a:spcPts val="905"/>
              </a:spcBef>
              <a:buChar char="•"/>
              <a:tabLst>
                <a:tab pos="233679" algn="l"/>
              </a:tabLst>
            </a:pPr>
            <a:r>
              <a:rPr sz="2300" dirty="0">
                <a:solidFill>
                  <a:srgbClr val="FFFFFF"/>
                </a:solidFill>
                <a:latin typeface="Arial MT"/>
                <a:cs typeface="Arial MT"/>
              </a:rPr>
              <a:t>The</a:t>
            </a:r>
            <a:r>
              <a:rPr sz="2300" spc="5" dirty="0">
                <a:solidFill>
                  <a:srgbClr val="FFFFFF"/>
                </a:solidFill>
                <a:latin typeface="Arial MT"/>
                <a:cs typeface="Arial MT"/>
              </a:rPr>
              <a:t> </a:t>
            </a:r>
            <a:r>
              <a:rPr sz="2300" dirty="0">
                <a:solidFill>
                  <a:srgbClr val="FFFFFF"/>
                </a:solidFill>
                <a:latin typeface="Arial MT"/>
                <a:cs typeface="Arial MT"/>
              </a:rPr>
              <a:t>first</a:t>
            </a:r>
            <a:r>
              <a:rPr sz="2300" spc="-5" dirty="0">
                <a:solidFill>
                  <a:srgbClr val="FFFFFF"/>
                </a:solidFill>
                <a:latin typeface="Arial MT"/>
                <a:cs typeface="Arial MT"/>
              </a:rPr>
              <a:t> </a:t>
            </a:r>
            <a:r>
              <a:rPr sz="2300" dirty="0">
                <a:solidFill>
                  <a:srgbClr val="FFFFFF"/>
                </a:solidFill>
                <a:latin typeface="Arial MT"/>
                <a:cs typeface="Arial MT"/>
              </a:rPr>
              <a:t>type</a:t>
            </a:r>
            <a:r>
              <a:rPr sz="2300" spc="10" dirty="0">
                <a:solidFill>
                  <a:srgbClr val="FFFFFF"/>
                </a:solidFill>
                <a:latin typeface="Arial MT"/>
                <a:cs typeface="Arial MT"/>
              </a:rPr>
              <a:t> </a:t>
            </a:r>
            <a:r>
              <a:rPr sz="2300" dirty="0">
                <a:solidFill>
                  <a:srgbClr val="FFFFFF"/>
                </a:solidFill>
                <a:latin typeface="Arial MT"/>
                <a:cs typeface="Arial MT"/>
              </a:rPr>
              <a:t>of supernova</a:t>
            </a:r>
            <a:r>
              <a:rPr sz="2300" spc="25" dirty="0">
                <a:solidFill>
                  <a:srgbClr val="FFFFFF"/>
                </a:solidFill>
                <a:latin typeface="Arial MT"/>
                <a:cs typeface="Arial MT"/>
              </a:rPr>
              <a:t> </a:t>
            </a:r>
            <a:r>
              <a:rPr sz="2300" dirty="0">
                <a:solidFill>
                  <a:srgbClr val="FFFFFF"/>
                </a:solidFill>
                <a:latin typeface="Arial MT"/>
                <a:cs typeface="Arial MT"/>
              </a:rPr>
              <a:t>happens</a:t>
            </a:r>
            <a:r>
              <a:rPr sz="2300" spc="20" dirty="0">
                <a:solidFill>
                  <a:srgbClr val="FFFFFF"/>
                </a:solidFill>
                <a:latin typeface="Arial MT"/>
                <a:cs typeface="Arial MT"/>
              </a:rPr>
              <a:t> </a:t>
            </a:r>
            <a:r>
              <a:rPr sz="2300" dirty="0">
                <a:solidFill>
                  <a:srgbClr val="FFFFFF"/>
                </a:solidFill>
                <a:latin typeface="Arial MT"/>
                <a:cs typeface="Arial MT"/>
              </a:rPr>
              <a:t>in</a:t>
            </a:r>
            <a:r>
              <a:rPr sz="2300" spc="5" dirty="0">
                <a:solidFill>
                  <a:srgbClr val="FFFFFF"/>
                </a:solidFill>
                <a:latin typeface="Arial MT"/>
                <a:cs typeface="Arial MT"/>
              </a:rPr>
              <a:t> </a:t>
            </a:r>
            <a:r>
              <a:rPr sz="2300" dirty="0">
                <a:solidFill>
                  <a:srgbClr val="FFFFFF"/>
                </a:solidFill>
                <a:latin typeface="Arial MT"/>
                <a:cs typeface="Arial MT"/>
              </a:rPr>
              <a:t>binary</a:t>
            </a:r>
            <a:r>
              <a:rPr sz="2300" spc="5" dirty="0">
                <a:solidFill>
                  <a:srgbClr val="FFFFFF"/>
                </a:solidFill>
                <a:latin typeface="Arial MT"/>
                <a:cs typeface="Arial MT"/>
              </a:rPr>
              <a:t> </a:t>
            </a:r>
            <a:r>
              <a:rPr sz="2300" spc="-5" dirty="0">
                <a:solidFill>
                  <a:srgbClr val="FFFFFF"/>
                </a:solidFill>
                <a:latin typeface="Arial MT"/>
                <a:cs typeface="Arial MT"/>
              </a:rPr>
              <a:t>star</a:t>
            </a:r>
            <a:r>
              <a:rPr sz="2300" spc="5" dirty="0">
                <a:solidFill>
                  <a:srgbClr val="FFFFFF"/>
                </a:solidFill>
                <a:latin typeface="Arial MT"/>
                <a:cs typeface="Arial MT"/>
              </a:rPr>
              <a:t> </a:t>
            </a:r>
            <a:r>
              <a:rPr sz="2300" dirty="0">
                <a:solidFill>
                  <a:srgbClr val="FFFFFF"/>
                </a:solidFill>
                <a:latin typeface="Arial MT"/>
                <a:cs typeface="Arial MT"/>
              </a:rPr>
              <a:t>systems.</a:t>
            </a:r>
            <a:r>
              <a:rPr sz="2300" spc="20" dirty="0">
                <a:solidFill>
                  <a:srgbClr val="FFFFFF"/>
                </a:solidFill>
                <a:latin typeface="Arial MT"/>
                <a:cs typeface="Arial MT"/>
              </a:rPr>
              <a:t> </a:t>
            </a:r>
            <a:r>
              <a:rPr sz="2300" b="1" dirty="0">
                <a:solidFill>
                  <a:srgbClr val="FFFFFF"/>
                </a:solidFill>
                <a:latin typeface="Arial"/>
                <a:cs typeface="Arial"/>
              </a:rPr>
              <a:t>Binary</a:t>
            </a:r>
            <a:r>
              <a:rPr sz="2300" b="1" spc="25" dirty="0">
                <a:solidFill>
                  <a:srgbClr val="FFFFFF"/>
                </a:solidFill>
                <a:latin typeface="Arial"/>
                <a:cs typeface="Arial"/>
              </a:rPr>
              <a:t> </a:t>
            </a:r>
            <a:r>
              <a:rPr sz="2300" b="1" dirty="0">
                <a:solidFill>
                  <a:srgbClr val="FFFFFF"/>
                </a:solidFill>
                <a:latin typeface="Arial"/>
                <a:cs typeface="Arial"/>
              </a:rPr>
              <a:t>stars</a:t>
            </a:r>
            <a:r>
              <a:rPr sz="2300" b="1" spc="5" dirty="0">
                <a:solidFill>
                  <a:srgbClr val="FFFFFF"/>
                </a:solidFill>
                <a:latin typeface="Arial"/>
                <a:cs typeface="Arial"/>
              </a:rPr>
              <a:t> </a:t>
            </a:r>
            <a:r>
              <a:rPr sz="2300" dirty="0">
                <a:solidFill>
                  <a:srgbClr val="FFFFFF"/>
                </a:solidFill>
                <a:latin typeface="Arial MT"/>
                <a:cs typeface="Arial MT"/>
              </a:rPr>
              <a:t>are two</a:t>
            </a:r>
            <a:r>
              <a:rPr sz="2300" spc="5" dirty="0">
                <a:solidFill>
                  <a:srgbClr val="FFFFFF"/>
                </a:solidFill>
                <a:latin typeface="Arial MT"/>
                <a:cs typeface="Arial MT"/>
              </a:rPr>
              <a:t> </a:t>
            </a:r>
            <a:r>
              <a:rPr sz="2300" dirty="0">
                <a:solidFill>
                  <a:srgbClr val="FFFFFF"/>
                </a:solidFill>
                <a:latin typeface="Arial MT"/>
                <a:cs typeface="Arial MT"/>
              </a:rPr>
              <a:t>stars </a:t>
            </a:r>
            <a:r>
              <a:rPr sz="2300" spc="-625" dirty="0">
                <a:solidFill>
                  <a:srgbClr val="FFFFFF"/>
                </a:solidFill>
                <a:latin typeface="Arial MT"/>
                <a:cs typeface="Arial MT"/>
              </a:rPr>
              <a:t> </a:t>
            </a:r>
            <a:r>
              <a:rPr sz="2300" dirty="0">
                <a:solidFill>
                  <a:srgbClr val="FFFFFF"/>
                </a:solidFill>
                <a:latin typeface="Arial MT"/>
                <a:cs typeface="Arial MT"/>
              </a:rPr>
              <a:t>that orbit</a:t>
            </a:r>
            <a:r>
              <a:rPr sz="2300" spc="-5" dirty="0">
                <a:solidFill>
                  <a:srgbClr val="FFFFFF"/>
                </a:solidFill>
                <a:latin typeface="Arial MT"/>
                <a:cs typeface="Arial MT"/>
              </a:rPr>
              <a:t> </a:t>
            </a:r>
            <a:r>
              <a:rPr sz="2300" dirty="0">
                <a:solidFill>
                  <a:srgbClr val="FFFFFF"/>
                </a:solidFill>
                <a:latin typeface="Arial MT"/>
                <a:cs typeface="Arial MT"/>
              </a:rPr>
              <a:t>the</a:t>
            </a:r>
            <a:r>
              <a:rPr sz="2300" spc="10" dirty="0">
                <a:solidFill>
                  <a:srgbClr val="FFFFFF"/>
                </a:solidFill>
                <a:latin typeface="Arial MT"/>
                <a:cs typeface="Arial MT"/>
              </a:rPr>
              <a:t> </a:t>
            </a:r>
            <a:r>
              <a:rPr sz="2300" dirty="0">
                <a:solidFill>
                  <a:srgbClr val="FFFFFF"/>
                </a:solidFill>
                <a:latin typeface="Arial MT"/>
                <a:cs typeface="Arial MT"/>
              </a:rPr>
              <a:t>same</a:t>
            </a:r>
            <a:r>
              <a:rPr sz="2300" spc="10" dirty="0">
                <a:solidFill>
                  <a:srgbClr val="FFFFFF"/>
                </a:solidFill>
                <a:latin typeface="Arial MT"/>
                <a:cs typeface="Arial MT"/>
              </a:rPr>
              <a:t> </a:t>
            </a:r>
            <a:r>
              <a:rPr sz="2300" dirty="0">
                <a:solidFill>
                  <a:srgbClr val="FFFFFF"/>
                </a:solidFill>
                <a:latin typeface="Arial MT"/>
                <a:cs typeface="Arial MT"/>
              </a:rPr>
              <a:t>point.</a:t>
            </a:r>
            <a:r>
              <a:rPr sz="2300" spc="5" dirty="0">
                <a:solidFill>
                  <a:srgbClr val="FFFFFF"/>
                </a:solidFill>
                <a:latin typeface="Arial MT"/>
                <a:cs typeface="Arial MT"/>
              </a:rPr>
              <a:t> </a:t>
            </a:r>
            <a:r>
              <a:rPr sz="2300" dirty="0">
                <a:solidFill>
                  <a:srgbClr val="FFFFFF"/>
                </a:solidFill>
                <a:latin typeface="Arial MT"/>
                <a:cs typeface="Arial MT"/>
              </a:rPr>
              <a:t>One</a:t>
            </a:r>
            <a:r>
              <a:rPr sz="2300" spc="5" dirty="0">
                <a:solidFill>
                  <a:srgbClr val="FFFFFF"/>
                </a:solidFill>
                <a:latin typeface="Arial MT"/>
                <a:cs typeface="Arial MT"/>
              </a:rPr>
              <a:t> </a:t>
            </a:r>
            <a:r>
              <a:rPr sz="2300" dirty="0">
                <a:solidFill>
                  <a:srgbClr val="FFFFFF"/>
                </a:solidFill>
                <a:latin typeface="Arial MT"/>
                <a:cs typeface="Arial MT"/>
              </a:rPr>
              <a:t>of</a:t>
            </a:r>
            <a:r>
              <a:rPr sz="2300" spc="5" dirty="0">
                <a:solidFill>
                  <a:srgbClr val="FFFFFF"/>
                </a:solidFill>
                <a:latin typeface="Arial MT"/>
                <a:cs typeface="Arial MT"/>
              </a:rPr>
              <a:t> </a:t>
            </a:r>
            <a:r>
              <a:rPr sz="2300" dirty="0">
                <a:solidFill>
                  <a:srgbClr val="FFFFFF"/>
                </a:solidFill>
                <a:latin typeface="Arial MT"/>
                <a:cs typeface="Arial MT"/>
              </a:rPr>
              <a:t>the</a:t>
            </a:r>
            <a:r>
              <a:rPr sz="2300" spc="10" dirty="0">
                <a:solidFill>
                  <a:srgbClr val="FFFFFF"/>
                </a:solidFill>
                <a:latin typeface="Arial MT"/>
                <a:cs typeface="Arial MT"/>
              </a:rPr>
              <a:t> </a:t>
            </a:r>
            <a:r>
              <a:rPr sz="2300" dirty="0">
                <a:solidFill>
                  <a:srgbClr val="FFFFFF"/>
                </a:solidFill>
                <a:latin typeface="Arial MT"/>
                <a:cs typeface="Arial MT"/>
              </a:rPr>
              <a:t>stars,</a:t>
            </a:r>
            <a:r>
              <a:rPr sz="2300" spc="-5" dirty="0">
                <a:solidFill>
                  <a:srgbClr val="FFFFFF"/>
                </a:solidFill>
                <a:latin typeface="Arial MT"/>
                <a:cs typeface="Arial MT"/>
              </a:rPr>
              <a:t> </a:t>
            </a:r>
            <a:r>
              <a:rPr sz="2300" dirty="0">
                <a:solidFill>
                  <a:srgbClr val="FFFFFF"/>
                </a:solidFill>
                <a:latin typeface="Arial MT"/>
                <a:cs typeface="Arial MT"/>
              </a:rPr>
              <a:t>a</a:t>
            </a:r>
            <a:r>
              <a:rPr sz="2300" spc="5" dirty="0">
                <a:solidFill>
                  <a:srgbClr val="FFFFFF"/>
                </a:solidFill>
                <a:latin typeface="Arial MT"/>
                <a:cs typeface="Arial MT"/>
              </a:rPr>
              <a:t> </a:t>
            </a:r>
            <a:r>
              <a:rPr sz="2300" dirty="0">
                <a:solidFill>
                  <a:srgbClr val="FFFFFF"/>
                </a:solidFill>
                <a:latin typeface="Arial MT"/>
                <a:cs typeface="Arial MT"/>
              </a:rPr>
              <a:t>carbon-oxygen</a:t>
            </a:r>
            <a:r>
              <a:rPr sz="2300" spc="20" dirty="0">
                <a:solidFill>
                  <a:srgbClr val="FFFFFF"/>
                </a:solidFill>
                <a:latin typeface="Arial MT"/>
                <a:cs typeface="Arial MT"/>
              </a:rPr>
              <a:t> </a:t>
            </a:r>
            <a:r>
              <a:rPr sz="2300" dirty="0">
                <a:solidFill>
                  <a:srgbClr val="FFFFFF"/>
                </a:solidFill>
                <a:latin typeface="Arial MT"/>
                <a:cs typeface="Arial MT"/>
              </a:rPr>
              <a:t>white</a:t>
            </a:r>
            <a:r>
              <a:rPr sz="2300" spc="5" dirty="0">
                <a:solidFill>
                  <a:srgbClr val="FFFFFF"/>
                </a:solidFill>
                <a:latin typeface="Arial MT"/>
                <a:cs typeface="Arial MT"/>
              </a:rPr>
              <a:t> </a:t>
            </a:r>
            <a:r>
              <a:rPr sz="2300" dirty="0">
                <a:solidFill>
                  <a:srgbClr val="FFFFFF"/>
                </a:solidFill>
                <a:latin typeface="Arial MT"/>
                <a:cs typeface="Arial MT"/>
              </a:rPr>
              <a:t>dwarf,</a:t>
            </a:r>
            <a:r>
              <a:rPr sz="2300" spc="-5" dirty="0">
                <a:solidFill>
                  <a:srgbClr val="FFFFFF"/>
                </a:solidFill>
                <a:latin typeface="Arial MT"/>
                <a:cs typeface="Arial MT"/>
              </a:rPr>
              <a:t> </a:t>
            </a:r>
            <a:r>
              <a:rPr sz="2300" dirty="0">
                <a:solidFill>
                  <a:srgbClr val="FFFFFF"/>
                </a:solidFill>
                <a:latin typeface="Arial MT"/>
                <a:cs typeface="Arial MT"/>
              </a:rPr>
              <a:t>steals</a:t>
            </a:r>
            <a:r>
              <a:rPr sz="2300" spc="10" dirty="0">
                <a:solidFill>
                  <a:srgbClr val="FFFFFF"/>
                </a:solidFill>
                <a:latin typeface="Arial MT"/>
                <a:cs typeface="Arial MT"/>
              </a:rPr>
              <a:t> </a:t>
            </a:r>
            <a:r>
              <a:rPr sz="2300" dirty="0">
                <a:solidFill>
                  <a:srgbClr val="FFFFFF"/>
                </a:solidFill>
                <a:latin typeface="Arial MT"/>
                <a:cs typeface="Arial MT"/>
              </a:rPr>
              <a:t>matter </a:t>
            </a:r>
            <a:r>
              <a:rPr sz="2300" spc="-625" dirty="0">
                <a:solidFill>
                  <a:srgbClr val="FFFFFF"/>
                </a:solidFill>
                <a:latin typeface="Arial MT"/>
                <a:cs typeface="Arial MT"/>
              </a:rPr>
              <a:t> </a:t>
            </a:r>
            <a:r>
              <a:rPr sz="2300" dirty="0">
                <a:solidFill>
                  <a:srgbClr val="FFFFFF"/>
                </a:solidFill>
                <a:latin typeface="Arial MT"/>
                <a:cs typeface="Arial MT"/>
              </a:rPr>
              <a:t>from its</a:t>
            </a:r>
            <a:r>
              <a:rPr sz="2300" spc="-10" dirty="0">
                <a:solidFill>
                  <a:srgbClr val="FFFFFF"/>
                </a:solidFill>
                <a:latin typeface="Arial MT"/>
                <a:cs typeface="Arial MT"/>
              </a:rPr>
              <a:t> </a:t>
            </a:r>
            <a:r>
              <a:rPr sz="2300" dirty="0">
                <a:solidFill>
                  <a:srgbClr val="FFFFFF"/>
                </a:solidFill>
                <a:latin typeface="Arial MT"/>
                <a:cs typeface="Arial MT"/>
              </a:rPr>
              <a:t>companion</a:t>
            </a:r>
            <a:r>
              <a:rPr sz="2300" spc="25" dirty="0">
                <a:solidFill>
                  <a:srgbClr val="FFFFFF"/>
                </a:solidFill>
                <a:latin typeface="Arial MT"/>
                <a:cs typeface="Arial MT"/>
              </a:rPr>
              <a:t> </a:t>
            </a:r>
            <a:r>
              <a:rPr sz="2300" dirty="0">
                <a:solidFill>
                  <a:srgbClr val="FFFFFF"/>
                </a:solidFill>
                <a:latin typeface="Arial MT"/>
                <a:cs typeface="Arial MT"/>
              </a:rPr>
              <a:t>star.</a:t>
            </a:r>
            <a:r>
              <a:rPr sz="2300" spc="-10" dirty="0">
                <a:solidFill>
                  <a:srgbClr val="FFFFFF"/>
                </a:solidFill>
                <a:latin typeface="Arial MT"/>
                <a:cs typeface="Arial MT"/>
              </a:rPr>
              <a:t> </a:t>
            </a:r>
            <a:r>
              <a:rPr sz="2300" dirty="0">
                <a:solidFill>
                  <a:srgbClr val="FFFFFF"/>
                </a:solidFill>
                <a:latin typeface="Arial MT"/>
                <a:cs typeface="Arial MT"/>
              </a:rPr>
              <a:t>Eventually,</a:t>
            </a:r>
            <a:r>
              <a:rPr sz="2300" spc="15" dirty="0">
                <a:solidFill>
                  <a:srgbClr val="FFFFFF"/>
                </a:solidFill>
                <a:latin typeface="Arial MT"/>
                <a:cs typeface="Arial MT"/>
              </a:rPr>
              <a:t> </a:t>
            </a:r>
            <a:r>
              <a:rPr sz="2300" dirty="0">
                <a:solidFill>
                  <a:srgbClr val="FFFFFF"/>
                </a:solidFill>
                <a:latin typeface="Arial MT"/>
                <a:cs typeface="Arial MT"/>
              </a:rPr>
              <a:t>the</a:t>
            </a:r>
            <a:r>
              <a:rPr sz="2300" spc="10" dirty="0">
                <a:solidFill>
                  <a:srgbClr val="FFFFFF"/>
                </a:solidFill>
                <a:latin typeface="Arial MT"/>
                <a:cs typeface="Arial MT"/>
              </a:rPr>
              <a:t> </a:t>
            </a:r>
            <a:r>
              <a:rPr sz="2300" dirty="0">
                <a:solidFill>
                  <a:srgbClr val="FFFFFF"/>
                </a:solidFill>
                <a:latin typeface="Arial MT"/>
                <a:cs typeface="Arial MT"/>
              </a:rPr>
              <a:t>white dwarf</a:t>
            </a:r>
            <a:r>
              <a:rPr sz="2300" spc="-10" dirty="0">
                <a:solidFill>
                  <a:srgbClr val="FFFFFF"/>
                </a:solidFill>
                <a:latin typeface="Arial MT"/>
                <a:cs typeface="Arial MT"/>
              </a:rPr>
              <a:t> </a:t>
            </a:r>
            <a:r>
              <a:rPr sz="2300" dirty="0">
                <a:solidFill>
                  <a:srgbClr val="FFFFFF"/>
                </a:solidFill>
                <a:latin typeface="Arial MT"/>
                <a:cs typeface="Arial MT"/>
              </a:rPr>
              <a:t>accumulates</a:t>
            </a:r>
            <a:r>
              <a:rPr sz="2300" spc="5" dirty="0">
                <a:solidFill>
                  <a:srgbClr val="FFFFFF"/>
                </a:solidFill>
                <a:latin typeface="Arial MT"/>
                <a:cs typeface="Arial MT"/>
              </a:rPr>
              <a:t> </a:t>
            </a:r>
            <a:r>
              <a:rPr sz="2300" dirty="0">
                <a:solidFill>
                  <a:srgbClr val="FFFFFF"/>
                </a:solidFill>
                <a:latin typeface="Arial MT"/>
                <a:cs typeface="Arial MT"/>
              </a:rPr>
              <a:t>too</a:t>
            </a:r>
            <a:r>
              <a:rPr sz="2300" spc="10" dirty="0">
                <a:solidFill>
                  <a:srgbClr val="FFFFFF"/>
                </a:solidFill>
                <a:latin typeface="Arial MT"/>
                <a:cs typeface="Arial MT"/>
              </a:rPr>
              <a:t> </a:t>
            </a:r>
            <a:r>
              <a:rPr sz="2300" dirty="0">
                <a:solidFill>
                  <a:srgbClr val="FFFFFF"/>
                </a:solidFill>
                <a:latin typeface="Arial MT"/>
                <a:cs typeface="Arial MT"/>
              </a:rPr>
              <a:t>much</a:t>
            </a:r>
            <a:r>
              <a:rPr sz="2300" spc="10" dirty="0">
                <a:solidFill>
                  <a:srgbClr val="FFFFFF"/>
                </a:solidFill>
                <a:latin typeface="Arial MT"/>
                <a:cs typeface="Arial MT"/>
              </a:rPr>
              <a:t> </a:t>
            </a:r>
            <a:r>
              <a:rPr sz="2300" dirty="0">
                <a:solidFill>
                  <a:srgbClr val="FFFFFF"/>
                </a:solidFill>
                <a:latin typeface="Arial MT"/>
                <a:cs typeface="Arial MT"/>
              </a:rPr>
              <a:t>matter. </a:t>
            </a:r>
            <a:r>
              <a:rPr sz="2300" spc="5" dirty="0">
                <a:solidFill>
                  <a:srgbClr val="FFFFFF"/>
                </a:solidFill>
                <a:latin typeface="Arial MT"/>
                <a:cs typeface="Arial MT"/>
              </a:rPr>
              <a:t> </a:t>
            </a:r>
            <a:r>
              <a:rPr sz="2300" spc="-5" dirty="0">
                <a:solidFill>
                  <a:srgbClr val="FFFFFF"/>
                </a:solidFill>
                <a:latin typeface="Arial MT"/>
                <a:cs typeface="Arial MT"/>
              </a:rPr>
              <a:t>Having</a:t>
            </a:r>
            <a:r>
              <a:rPr sz="2300" spc="15" dirty="0">
                <a:solidFill>
                  <a:srgbClr val="FFFFFF"/>
                </a:solidFill>
                <a:latin typeface="Arial MT"/>
                <a:cs typeface="Arial MT"/>
              </a:rPr>
              <a:t> </a:t>
            </a:r>
            <a:r>
              <a:rPr sz="2300" b="1" dirty="0">
                <a:solidFill>
                  <a:srgbClr val="FFFFFF"/>
                </a:solidFill>
                <a:latin typeface="Arial"/>
                <a:cs typeface="Arial"/>
              </a:rPr>
              <a:t>too much</a:t>
            </a:r>
            <a:r>
              <a:rPr sz="2300" b="1" spc="15" dirty="0">
                <a:solidFill>
                  <a:srgbClr val="FFFFFF"/>
                </a:solidFill>
                <a:latin typeface="Arial"/>
                <a:cs typeface="Arial"/>
              </a:rPr>
              <a:t> </a:t>
            </a:r>
            <a:r>
              <a:rPr sz="2300" b="1" dirty="0">
                <a:solidFill>
                  <a:srgbClr val="FFFFFF"/>
                </a:solidFill>
                <a:latin typeface="Arial"/>
                <a:cs typeface="Arial"/>
              </a:rPr>
              <a:t>matter </a:t>
            </a:r>
            <a:r>
              <a:rPr sz="2300" dirty="0">
                <a:solidFill>
                  <a:srgbClr val="FFFFFF"/>
                </a:solidFill>
                <a:latin typeface="Arial MT"/>
                <a:cs typeface="Arial MT"/>
              </a:rPr>
              <a:t>causes</a:t>
            </a:r>
            <a:r>
              <a:rPr sz="2300" spc="5" dirty="0">
                <a:solidFill>
                  <a:srgbClr val="FFFFFF"/>
                </a:solidFill>
                <a:latin typeface="Arial MT"/>
                <a:cs typeface="Arial MT"/>
              </a:rPr>
              <a:t> </a:t>
            </a:r>
            <a:r>
              <a:rPr sz="2300" dirty="0">
                <a:solidFill>
                  <a:srgbClr val="FFFFFF"/>
                </a:solidFill>
                <a:latin typeface="Arial MT"/>
                <a:cs typeface="Arial MT"/>
              </a:rPr>
              <a:t>the</a:t>
            </a:r>
            <a:r>
              <a:rPr sz="2300" spc="10" dirty="0">
                <a:solidFill>
                  <a:srgbClr val="FFFFFF"/>
                </a:solidFill>
                <a:latin typeface="Arial MT"/>
                <a:cs typeface="Arial MT"/>
              </a:rPr>
              <a:t> </a:t>
            </a:r>
            <a:r>
              <a:rPr sz="2300" dirty="0">
                <a:solidFill>
                  <a:srgbClr val="FFFFFF"/>
                </a:solidFill>
                <a:latin typeface="Arial MT"/>
                <a:cs typeface="Arial MT"/>
              </a:rPr>
              <a:t>star </a:t>
            </a:r>
            <a:r>
              <a:rPr sz="2300" spc="-5" dirty="0">
                <a:solidFill>
                  <a:srgbClr val="FFFFFF"/>
                </a:solidFill>
                <a:latin typeface="Arial MT"/>
                <a:cs typeface="Arial MT"/>
              </a:rPr>
              <a:t>to</a:t>
            </a:r>
            <a:r>
              <a:rPr sz="2300" spc="5" dirty="0">
                <a:solidFill>
                  <a:srgbClr val="FFFFFF"/>
                </a:solidFill>
                <a:latin typeface="Arial MT"/>
                <a:cs typeface="Arial MT"/>
              </a:rPr>
              <a:t> </a:t>
            </a:r>
            <a:r>
              <a:rPr sz="2300" b="1" dirty="0">
                <a:solidFill>
                  <a:srgbClr val="FFFFFF"/>
                </a:solidFill>
                <a:latin typeface="Arial"/>
                <a:cs typeface="Arial"/>
              </a:rPr>
              <a:t>explode</a:t>
            </a:r>
            <a:r>
              <a:rPr sz="2300" dirty="0">
                <a:solidFill>
                  <a:srgbClr val="FFFFFF"/>
                </a:solidFill>
                <a:latin typeface="Arial MT"/>
                <a:cs typeface="Arial MT"/>
              </a:rPr>
              <a:t>,</a:t>
            </a:r>
            <a:r>
              <a:rPr sz="2300" spc="35" dirty="0">
                <a:solidFill>
                  <a:srgbClr val="FFFFFF"/>
                </a:solidFill>
                <a:latin typeface="Arial MT"/>
                <a:cs typeface="Arial MT"/>
              </a:rPr>
              <a:t> </a:t>
            </a:r>
            <a:r>
              <a:rPr sz="2300" dirty="0">
                <a:solidFill>
                  <a:srgbClr val="FFFFFF"/>
                </a:solidFill>
                <a:latin typeface="Arial MT"/>
                <a:cs typeface="Arial MT"/>
              </a:rPr>
              <a:t>resulting in</a:t>
            </a:r>
            <a:r>
              <a:rPr sz="2300" spc="10" dirty="0">
                <a:solidFill>
                  <a:srgbClr val="FFFFFF"/>
                </a:solidFill>
                <a:latin typeface="Arial MT"/>
                <a:cs typeface="Arial MT"/>
              </a:rPr>
              <a:t> </a:t>
            </a:r>
            <a:r>
              <a:rPr sz="2300" dirty="0">
                <a:solidFill>
                  <a:srgbClr val="FFFFFF"/>
                </a:solidFill>
                <a:latin typeface="Arial MT"/>
                <a:cs typeface="Arial MT"/>
              </a:rPr>
              <a:t>a supernova.</a:t>
            </a:r>
            <a:endParaRPr sz="2300">
              <a:latin typeface="Arial MT"/>
              <a:cs typeface="Arial MT"/>
            </a:endParaRPr>
          </a:p>
          <a:p>
            <a:pPr marL="233679" marR="124460" indent="-220979">
              <a:lnSpc>
                <a:spcPct val="100200"/>
              </a:lnSpc>
              <a:spcBef>
                <a:spcPts val="895"/>
              </a:spcBef>
              <a:buChar char="•"/>
              <a:tabLst>
                <a:tab pos="233679" algn="l"/>
              </a:tabLst>
            </a:pPr>
            <a:r>
              <a:rPr sz="2300" dirty="0">
                <a:solidFill>
                  <a:srgbClr val="FFFFFF"/>
                </a:solidFill>
                <a:latin typeface="Arial MT"/>
                <a:cs typeface="Arial MT"/>
              </a:rPr>
              <a:t>The</a:t>
            </a:r>
            <a:r>
              <a:rPr sz="2300" spc="10" dirty="0">
                <a:solidFill>
                  <a:srgbClr val="FFFFFF"/>
                </a:solidFill>
                <a:latin typeface="Arial MT"/>
                <a:cs typeface="Arial MT"/>
              </a:rPr>
              <a:t> </a:t>
            </a:r>
            <a:r>
              <a:rPr sz="2300" dirty="0">
                <a:solidFill>
                  <a:srgbClr val="FFFFFF"/>
                </a:solidFill>
                <a:latin typeface="Arial MT"/>
                <a:cs typeface="Arial MT"/>
              </a:rPr>
              <a:t>second</a:t>
            </a:r>
            <a:r>
              <a:rPr sz="2300" spc="15" dirty="0">
                <a:solidFill>
                  <a:srgbClr val="FFFFFF"/>
                </a:solidFill>
                <a:latin typeface="Arial MT"/>
                <a:cs typeface="Arial MT"/>
              </a:rPr>
              <a:t> </a:t>
            </a:r>
            <a:r>
              <a:rPr sz="2300" dirty="0">
                <a:solidFill>
                  <a:srgbClr val="FFFFFF"/>
                </a:solidFill>
                <a:latin typeface="Arial MT"/>
                <a:cs typeface="Arial MT"/>
              </a:rPr>
              <a:t>type</a:t>
            </a:r>
            <a:r>
              <a:rPr sz="2300" spc="10" dirty="0">
                <a:solidFill>
                  <a:srgbClr val="FFFFFF"/>
                </a:solidFill>
                <a:latin typeface="Arial MT"/>
                <a:cs typeface="Arial MT"/>
              </a:rPr>
              <a:t> </a:t>
            </a:r>
            <a:r>
              <a:rPr sz="2300" spc="-5" dirty="0">
                <a:solidFill>
                  <a:srgbClr val="FFFFFF"/>
                </a:solidFill>
                <a:latin typeface="Arial MT"/>
                <a:cs typeface="Arial MT"/>
              </a:rPr>
              <a:t>of</a:t>
            </a:r>
            <a:r>
              <a:rPr sz="2300" spc="5" dirty="0">
                <a:solidFill>
                  <a:srgbClr val="FFFFFF"/>
                </a:solidFill>
                <a:latin typeface="Arial MT"/>
                <a:cs typeface="Arial MT"/>
              </a:rPr>
              <a:t> </a:t>
            </a:r>
            <a:r>
              <a:rPr sz="2300" spc="-5" dirty="0">
                <a:solidFill>
                  <a:srgbClr val="FFFFFF"/>
                </a:solidFill>
                <a:latin typeface="Arial MT"/>
                <a:cs typeface="Arial MT"/>
              </a:rPr>
              <a:t>supernova</a:t>
            </a:r>
            <a:r>
              <a:rPr sz="2300" spc="25" dirty="0">
                <a:solidFill>
                  <a:srgbClr val="FFFFFF"/>
                </a:solidFill>
                <a:latin typeface="Arial MT"/>
                <a:cs typeface="Arial MT"/>
              </a:rPr>
              <a:t> </a:t>
            </a:r>
            <a:r>
              <a:rPr sz="2300" spc="-5" dirty="0">
                <a:solidFill>
                  <a:srgbClr val="FFFFFF"/>
                </a:solidFill>
                <a:latin typeface="Arial MT"/>
                <a:cs typeface="Arial MT"/>
              </a:rPr>
              <a:t>occurs at</a:t>
            </a:r>
            <a:r>
              <a:rPr sz="2300" spc="5" dirty="0">
                <a:solidFill>
                  <a:srgbClr val="FFFFFF"/>
                </a:solidFill>
                <a:latin typeface="Arial MT"/>
                <a:cs typeface="Arial MT"/>
              </a:rPr>
              <a:t> </a:t>
            </a:r>
            <a:r>
              <a:rPr sz="2300" dirty="0">
                <a:solidFill>
                  <a:srgbClr val="FFFFFF"/>
                </a:solidFill>
                <a:latin typeface="Arial MT"/>
                <a:cs typeface="Arial MT"/>
              </a:rPr>
              <a:t>the</a:t>
            </a:r>
            <a:r>
              <a:rPr sz="2300" spc="15" dirty="0">
                <a:solidFill>
                  <a:srgbClr val="FFFFFF"/>
                </a:solidFill>
                <a:latin typeface="Arial MT"/>
                <a:cs typeface="Arial MT"/>
              </a:rPr>
              <a:t> </a:t>
            </a:r>
            <a:r>
              <a:rPr sz="2300" spc="-5" dirty="0">
                <a:solidFill>
                  <a:srgbClr val="FFFFFF"/>
                </a:solidFill>
                <a:latin typeface="Arial MT"/>
                <a:cs typeface="Arial MT"/>
              </a:rPr>
              <a:t>end</a:t>
            </a:r>
            <a:r>
              <a:rPr sz="2300" spc="15" dirty="0">
                <a:solidFill>
                  <a:srgbClr val="FFFFFF"/>
                </a:solidFill>
                <a:latin typeface="Arial MT"/>
                <a:cs typeface="Arial MT"/>
              </a:rPr>
              <a:t> </a:t>
            </a:r>
            <a:r>
              <a:rPr sz="2300" spc="-5" dirty="0">
                <a:solidFill>
                  <a:srgbClr val="FFFFFF"/>
                </a:solidFill>
                <a:latin typeface="Arial MT"/>
                <a:cs typeface="Arial MT"/>
              </a:rPr>
              <a:t>of</a:t>
            </a:r>
            <a:r>
              <a:rPr sz="2300" spc="5" dirty="0">
                <a:solidFill>
                  <a:srgbClr val="FFFFFF"/>
                </a:solidFill>
                <a:latin typeface="Arial MT"/>
                <a:cs typeface="Arial MT"/>
              </a:rPr>
              <a:t> </a:t>
            </a:r>
            <a:r>
              <a:rPr sz="2300" dirty="0">
                <a:solidFill>
                  <a:srgbClr val="FFFFFF"/>
                </a:solidFill>
                <a:latin typeface="Arial MT"/>
                <a:cs typeface="Arial MT"/>
              </a:rPr>
              <a:t>a</a:t>
            </a:r>
            <a:r>
              <a:rPr sz="2300" spc="5" dirty="0">
                <a:solidFill>
                  <a:srgbClr val="FFFFFF"/>
                </a:solidFill>
                <a:latin typeface="Arial MT"/>
                <a:cs typeface="Arial MT"/>
              </a:rPr>
              <a:t> </a:t>
            </a:r>
            <a:r>
              <a:rPr sz="2300" dirty="0">
                <a:solidFill>
                  <a:srgbClr val="FFFFFF"/>
                </a:solidFill>
                <a:latin typeface="Arial MT"/>
                <a:cs typeface="Arial MT"/>
              </a:rPr>
              <a:t>single</a:t>
            </a:r>
            <a:r>
              <a:rPr sz="2300" spc="5" dirty="0">
                <a:solidFill>
                  <a:srgbClr val="FFFFFF"/>
                </a:solidFill>
                <a:latin typeface="Arial MT"/>
                <a:cs typeface="Arial MT"/>
              </a:rPr>
              <a:t> </a:t>
            </a:r>
            <a:r>
              <a:rPr sz="2300" dirty="0">
                <a:solidFill>
                  <a:srgbClr val="FFFFFF"/>
                </a:solidFill>
                <a:latin typeface="Arial MT"/>
                <a:cs typeface="Arial MT"/>
              </a:rPr>
              <a:t>star’s</a:t>
            </a:r>
            <a:r>
              <a:rPr sz="2300" spc="-10" dirty="0">
                <a:solidFill>
                  <a:srgbClr val="FFFFFF"/>
                </a:solidFill>
                <a:latin typeface="Arial MT"/>
                <a:cs typeface="Arial MT"/>
              </a:rPr>
              <a:t> </a:t>
            </a:r>
            <a:r>
              <a:rPr sz="2300" dirty="0">
                <a:solidFill>
                  <a:srgbClr val="FFFFFF"/>
                </a:solidFill>
                <a:latin typeface="Arial MT"/>
                <a:cs typeface="Arial MT"/>
              </a:rPr>
              <a:t>lifetime.</a:t>
            </a:r>
            <a:r>
              <a:rPr sz="2300" spc="5" dirty="0">
                <a:solidFill>
                  <a:srgbClr val="FFFFFF"/>
                </a:solidFill>
                <a:latin typeface="Arial MT"/>
                <a:cs typeface="Arial MT"/>
              </a:rPr>
              <a:t> </a:t>
            </a:r>
            <a:r>
              <a:rPr sz="2300" dirty="0">
                <a:solidFill>
                  <a:srgbClr val="FFFFFF"/>
                </a:solidFill>
                <a:latin typeface="Arial MT"/>
                <a:cs typeface="Arial MT"/>
              </a:rPr>
              <a:t>As</a:t>
            </a:r>
            <a:r>
              <a:rPr sz="2300" spc="5" dirty="0">
                <a:solidFill>
                  <a:srgbClr val="FFFFFF"/>
                </a:solidFill>
                <a:latin typeface="Arial MT"/>
                <a:cs typeface="Arial MT"/>
              </a:rPr>
              <a:t> </a:t>
            </a:r>
            <a:r>
              <a:rPr sz="2300" dirty="0">
                <a:solidFill>
                  <a:srgbClr val="FFFFFF"/>
                </a:solidFill>
                <a:latin typeface="Arial MT"/>
                <a:cs typeface="Arial MT"/>
              </a:rPr>
              <a:t>the</a:t>
            </a:r>
            <a:r>
              <a:rPr sz="2300" spc="10" dirty="0">
                <a:solidFill>
                  <a:srgbClr val="FFFFFF"/>
                </a:solidFill>
                <a:latin typeface="Arial MT"/>
                <a:cs typeface="Arial MT"/>
              </a:rPr>
              <a:t> </a:t>
            </a:r>
            <a:r>
              <a:rPr sz="2300" dirty="0">
                <a:solidFill>
                  <a:srgbClr val="FFFFFF"/>
                </a:solidFill>
                <a:latin typeface="Arial MT"/>
                <a:cs typeface="Arial MT"/>
              </a:rPr>
              <a:t>star </a:t>
            </a:r>
            <a:r>
              <a:rPr sz="2300" spc="-620" dirty="0">
                <a:solidFill>
                  <a:srgbClr val="FFFFFF"/>
                </a:solidFill>
                <a:latin typeface="Arial MT"/>
                <a:cs typeface="Arial MT"/>
              </a:rPr>
              <a:t> </a:t>
            </a:r>
            <a:r>
              <a:rPr sz="2300" dirty="0">
                <a:solidFill>
                  <a:srgbClr val="FFFFFF"/>
                </a:solidFill>
                <a:latin typeface="Arial MT"/>
                <a:cs typeface="Arial MT"/>
              </a:rPr>
              <a:t>runs out</a:t>
            </a:r>
            <a:r>
              <a:rPr sz="2300" spc="5" dirty="0">
                <a:solidFill>
                  <a:srgbClr val="FFFFFF"/>
                </a:solidFill>
                <a:latin typeface="Arial MT"/>
                <a:cs typeface="Arial MT"/>
              </a:rPr>
              <a:t> </a:t>
            </a:r>
            <a:r>
              <a:rPr sz="2300" dirty="0">
                <a:solidFill>
                  <a:srgbClr val="FFFFFF"/>
                </a:solidFill>
                <a:latin typeface="Arial MT"/>
                <a:cs typeface="Arial MT"/>
              </a:rPr>
              <a:t>of</a:t>
            </a:r>
            <a:r>
              <a:rPr sz="2300" spc="5" dirty="0">
                <a:solidFill>
                  <a:srgbClr val="FFFFFF"/>
                </a:solidFill>
                <a:latin typeface="Arial MT"/>
                <a:cs typeface="Arial MT"/>
              </a:rPr>
              <a:t> </a:t>
            </a:r>
            <a:r>
              <a:rPr sz="2300" dirty="0">
                <a:solidFill>
                  <a:srgbClr val="FFFFFF"/>
                </a:solidFill>
                <a:latin typeface="Arial MT"/>
                <a:cs typeface="Arial MT"/>
              </a:rPr>
              <a:t>nuclear</a:t>
            </a:r>
            <a:r>
              <a:rPr sz="2300" spc="10" dirty="0">
                <a:solidFill>
                  <a:srgbClr val="FFFFFF"/>
                </a:solidFill>
                <a:latin typeface="Arial MT"/>
                <a:cs typeface="Arial MT"/>
              </a:rPr>
              <a:t> </a:t>
            </a:r>
            <a:r>
              <a:rPr sz="2300" dirty="0">
                <a:solidFill>
                  <a:srgbClr val="FFFFFF"/>
                </a:solidFill>
                <a:latin typeface="Arial MT"/>
                <a:cs typeface="Arial MT"/>
              </a:rPr>
              <a:t>fuel,</a:t>
            </a:r>
            <a:r>
              <a:rPr sz="2300" spc="5" dirty="0">
                <a:solidFill>
                  <a:srgbClr val="FFFFFF"/>
                </a:solidFill>
                <a:latin typeface="Arial MT"/>
                <a:cs typeface="Arial MT"/>
              </a:rPr>
              <a:t> </a:t>
            </a:r>
            <a:r>
              <a:rPr sz="2300" dirty="0">
                <a:solidFill>
                  <a:srgbClr val="FFFFFF"/>
                </a:solidFill>
                <a:latin typeface="Arial MT"/>
                <a:cs typeface="Arial MT"/>
              </a:rPr>
              <a:t>some</a:t>
            </a:r>
            <a:r>
              <a:rPr sz="2300" spc="5" dirty="0">
                <a:solidFill>
                  <a:srgbClr val="FFFFFF"/>
                </a:solidFill>
                <a:latin typeface="Arial MT"/>
                <a:cs typeface="Arial MT"/>
              </a:rPr>
              <a:t> </a:t>
            </a:r>
            <a:r>
              <a:rPr sz="2300" dirty="0">
                <a:solidFill>
                  <a:srgbClr val="FFFFFF"/>
                </a:solidFill>
                <a:latin typeface="Arial MT"/>
                <a:cs typeface="Arial MT"/>
              </a:rPr>
              <a:t>of</a:t>
            </a:r>
            <a:r>
              <a:rPr sz="2300" spc="5" dirty="0">
                <a:solidFill>
                  <a:srgbClr val="FFFFFF"/>
                </a:solidFill>
                <a:latin typeface="Arial MT"/>
                <a:cs typeface="Arial MT"/>
              </a:rPr>
              <a:t> </a:t>
            </a:r>
            <a:r>
              <a:rPr sz="2300" dirty="0">
                <a:solidFill>
                  <a:srgbClr val="FFFFFF"/>
                </a:solidFill>
                <a:latin typeface="Arial MT"/>
                <a:cs typeface="Arial MT"/>
              </a:rPr>
              <a:t>its</a:t>
            </a:r>
            <a:r>
              <a:rPr sz="2300" spc="5" dirty="0">
                <a:solidFill>
                  <a:srgbClr val="FFFFFF"/>
                </a:solidFill>
                <a:latin typeface="Arial MT"/>
                <a:cs typeface="Arial MT"/>
              </a:rPr>
              <a:t> </a:t>
            </a:r>
            <a:r>
              <a:rPr sz="2300" dirty="0">
                <a:solidFill>
                  <a:srgbClr val="FFFFFF"/>
                </a:solidFill>
                <a:latin typeface="Arial MT"/>
                <a:cs typeface="Arial MT"/>
              </a:rPr>
              <a:t>mass</a:t>
            </a:r>
            <a:r>
              <a:rPr sz="2300" spc="-5" dirty="0">
                <a:solidFill>
                  <a:srgbClr val="FFFFFF"/>
                </a:solidFill>
                <a:latin typeface="Arial MT"/>
                <a:cs typeface="Arial MT"/>
              </a:rPr>
              <a:t> </a:t>
            </a:r>
            <a:r>
              <a:rPr sz="2300" dirty="0">
                <a:solidFill>
                  <a:srgbClr val="FFFFFF"/>
                </a:solidFill>
                <a:latin typeface="Arial MT"/>
                <a:cs typeface="Arial MT"/>
              </a:rPr>
              <a:t>flows</a:t>
            </a:r>
            <a:r>
              <a:rPr sz="2300" spc="5" dirty="0">
                <a:solidFill>
                  <a:srgbClr val="FFFFFF"/>
                </a:solidFill>
                <a:latin typeface="Arial MT"/>
                <a:cs typeface="Arial MT"/>
              </a:rPr>
              <a:t> </a:t>
            </a:r>
            <a:r>
              <a:rPr sz="2300" dirty="0">
                <a:solidFill>
                  <a:srgbClr val="FFFFFF"/>
                </a:solidFill>
                <a:latin typeface="Arial MT"/>
                <a:cs typeface="Arial MT"/>
              </a:rPr>
              <a:t>into</a:t>
            </a:r>
            <a:r>
              <a:rPr sz="2300" spc="5" dirty="0">
                <a:solidFill>
                  <a:srgbClr val="FFFFFF"/>
                </a:solidFill>
                <a:latin typeface="Arial MT"/>
                <a:cs typeface="Arial MT"/>
              </a:rPr>
              <a:t> </a:t>
            </a:r>
            <a:r>
              <a:rPr sz="2300" spc="-5" dirty="0">
                <a:solidFill>
                  <a:srgbClr val="FFFFFF"/>
                </a:solidFill>
                <a:latin typeface="Arial MT"/>
                <a:cs typeface="Arial MT"/>
              </a:rPr>
              <a:t>its</a:t>
            </a:r>
            <a:r>
              <a:rPr sz="2300" spc="5" dirty="0">
                <a:solidFill>
                  <a:srgbClr val="FFFFFF"/>
                </a:solidFill>
                <a:latin typeface="Arial MT"/>
                <a:cs typeface="Arial MT"/>
              </a:rPr>
              <a:t> </a:t>
            </a:r>
            <a:r>
              <a:rPr sz="2300" dirty="0">
                <a:solidFill>
                  <a:srgbClr val="FFFFFF"/>
                </a:solidFill>
                <a:latin typeface="Arial MT"/>
                <a:cs typeface="Arial MT"/>
              </a:rPr>
              <a:t>core. Eventually,</a:t>
            </a:r>
            <a:r>
              <a:rPr sz="2300" spc="15" dirty="0">
                <a:solidFill>
                  <a:srgbClr val="FFFFFF"/>
                </a:solidFill>
                <a:latin typeface="Arial MT"/>
                <a:cs typeface="Arial MT"/>
              </a:rPr>
              <a:t> </a:t>
            </a:r>
            <a:r>
              <a:rPr sz="2300" dirty="0">
                <a:solidFill>
                  <a:srgbClr val="FFFFFF"/>
                </a:solidFill>
                <a:latin typeface="Arial MT"/>
                <a:cs typeface="Arial MT"/>
              </a:rPr>
              <a:t>the</a:t>
            </a:r>
            <a:r>
              <a:rPr sz="2300" spc="5" dirty="0">
                <a:solidFill>
                  <a:srgbClr val="FFFFFF"/>
                </a:solidFill>
                <a:latin typeface="Arial MT"/>
                <a:cs typeface="Arial MT"/>
              </a:rPr>
              <a:t> </a:t>
            </a:r>
            <a:r>
              <a:rPr sz="2300" dirty="0">
                <a:solidFill>
                  <a:srgbClr val="FFFFFF"/>
                </a:solidFill>
                <a:latin typeface="Arial MT"/>
                <a:cs typeface="Arial MT"/>
              </a:rPr>
              <a:t>core</a:t>
            </a:r>
            <a:r>
              <a:rPr sz="2300" spc="10" dirty="0">
                <a:solidFill>
                  <a:srgbClr val="FFFFFF"/>
                </a:solidFill>
                <a:latin typeface="Arial MT"/>
                <a:cs typeface="Arial MT"/>
              </a:rPr>
              <a:t> </a:t>
            </a:r>
            <a:r>
              <a:rPr sz="2300" dirty="0">
                <a:solidFill>
                  <a:srgbClr val="FFFFFF"/>
                </a:solidFill>
                <a:latin typeface="Arial MT"/>
                <a:cs typeface="Arial MT"/>
              </a:rPr>
              <a:t>is so </a:t>
            </a:r>
            <a:r>
              <a:rPr sz="2300" spc="-625" dirty="0">
                <a:solidFill>
                  <a:srgbClr val="FFFFFF"/>
                </a:solidFill>
                <a:latin typeface="Arial MT"/>
                <a:cs typeface="Arial MT"/>
              </a:rPr>
              <a:t> </a:t>
            </a:r>
            <a:r>
              <a:rPr sz="2300" spc="-5" dirty="0">
                <a:solidFill>
                  <a:srgbClr val="FFFFFF"/>
                </a:solidFill>
                <a:latin typeface="Arial MT"/>
                <a:cs typeface="Arial MT"/>
              </a:rPr>
              <a:t>heavy </a:t>
            </a:r>
            <a:r>
              <a:rPr sz="2300" dirty="0">
                <a:solidFill>
                  <a:srgbClr val="FFFFFF"/>
                </a:solidFill>
                <a:latin typeface="Arial MT"/>
                <a:cs typeface="Arial MT"/>
              </a:rPr>
              <a:t>that it </a:t>
            </a:r>
            <a:r>
              <a:rPr sz="2300" b="1" dirty="0">
                <a:solidFill>
                  <a:srgbClr val="FFFFFF"/>
                </a:solidFill>
                <a:latin typeface="Arial"/>
                <a:cs typeface="Arial"/>
              </a:rPr>
              <a:t>cannot </a:t>
            </a:r>
            <a:r>
              <a:rPr sz="2300" b="1" spc="5" dirty="0">
                <a:solidFill>
                  <a:srgbClr val="FFFFFF"/>
                </a:solidFill>
                <a:latin typeface="Arial"/>
                <a:cs typeface="Arial"/>
              </a:rPr>
              <a:t>withstand </a:t>
            </a:r>
            <a:r>
              <a:rPr sz="2300" b="1" dirty="0">
                <a:solidFill>
                  <a:srgbClr val="FFFFFF"/>
                </a:solidFill>
                <a:latin typeface="Arial"/>
                <a:cs typeface="Arial"/>
              </a:rPr>
              <a:t>its </a:t>
            </a:r>
            <a:r>
              <a:rPr sz="2300" b="1" spc="10" dirty="0">
                <a:solidFill>
                  <a:srgbClr val="FFFFFF"/>
                </a:solidFill>
                <a:latin typeface="Arial"/>
                <a:cs typeface="Arial"/>
              </a:rPr>
              <a:t>own </a:t>
            </a:r>
            <a:r>
              <a:rPr sz="2300" b="1" dirty="0">
                <a:solidFill>
                  <a:srgbClr val="FFFFFF"/>
                </a:solidFill>
                <a:latin typeface="Arial"/>
                <a:cs typeface="Arial"/>
              </a:rPr>
              <a:t>gravitational </a:t>
            </a:r>
            <a:r>
              <a:rPr sz="2300" b="1" spc="5" dirty="0">
                <a:solidFill>
                  <a:srgbClr val="FFFFFF"/>
                </a:solidFill>
                <a:latin typeface="Arial"/>
                <a:cs typeface="Arial"/>
              </a:rPr>
              <a:t>force</a:t>
            </a:r>
            <a:r>
              <a:rPr sz="2300" spc="5" dirty="0">
                <a:solidFill>
                  <a:srgbClr val="FFFFFF"/>
                </a:solidFill>
                <a:latin typeface="Arial MT"/>
                <a:cs typeface="Arial MT"/>
              </a:rPr>
              <a:t>. </a:t>
            </a:r>
            <a:r>
              <a:rPr sz="2300" dirty="0">
                <a:solidFill>
                  <a:srgbClr val="FFFFFF"/>
                </a:solidFill>
                <a:latin typeface="Arial MT"/>
                <a:cs typeface="Arial MT"/>
              </a:rPr>
              <a:t>The core collapses, </a:t>
            </a:r>
            <a:r>
              <a:rPr sz="2300" spc="5" dirty="0">
                <a:solidFill>
                  <a:srgbClr val="FFFFFF"/>
                </a:solidFill>
                <a:latin typeface="Arial MT"/>
                <a:cs typeface="Arial MT"/>
              </a:rPr>
              <a:t> </a:t>
            </a:r>
            <a:r>
              <a:rPr sz="2300" dirty="0">
                <a:solidFill>
                  <a:srgbClr val="FFFFFF"/>
                </a:solidFill>
                <a:latin typeface="Arial MT"/>
                <a:cs typeface="Arial MT"/>
              </a:rPr>
              <a:t>which</a:t>
            </a:r>
            <a:r>
              <a:rPr sz="2300" spc="5" dirty="0">
                <a:solidFill>
                  <a:srgbClr val="FFFFFF"/>
                </a:solidFill>
                <a:latin typeface="Arial MT"/>
                <a:cs typeface="Arial MT"/>
              </a:rPr>
              <a:t> </a:t>
            </a:r>
            <a:r>
              <a:rPr sz="2300" dirty="0">
                <a:solidFill>
                  <a:srgbClr val="FFFFFF"/>
                </a:solidFill>
                <a:latin typeface="Arial MT"/>
                <a:cs typeface="Arial MT"/>
              </a:rPr>
              <a:t>results in</a:t>
            </a:r>
            <a:r>
              <a:rPr sz="2300" spc="5" dirty="0">
                <a:solidFill>
                  <a:srgbClr val="FFFFFF"/>
                </a:solidFill>
                <a:latin typeface="Arial MT"/>
                <a:cs typeface="Arial MT"/>
              </a:rPr>
              <a:t> </a:t>
            </a:r>
            <a:r>
              <a:rPr sz="2300" dirty="0">
                <a:solidFill>
                  <a:srgbClr val="FFFFFF"/>
                </a:solidFill>
                <a:latin typeface="Arial MT"/>
                <a:cs typeface="Arial MT"/>
              </a:rPr>
              <a:t>the</a:t>
            </a:r>
            <a:r>
              <a:rPr sz="2300" spc="5" dirty="0">
                <a:solidFill>
                  <a:srgbClr val="FFFFFF"/>
                </a:solidFill>
                <a:latin typeface="Arial MT"/>
                <a:cs typeface="Arial MT"/>
              </a:rPr>
              <a:t> </a:t>
            </a:r>
            <a:r>
              <a:rPr sz="2300" dirty="0">
                <a:solidFill>
                  <a:srgbClr val="FFFFFF"/>
                </a:solidFill>
                <a:latin typeface="Arial MT"/>
                <a:cs typeface="Arial MT"/>
              </a:rPr>
              <a:t>giant </a:t>
            </a:r>
            <a:r>
              <a:rPr sz="2300" spc="-5" dirty="0">
                <a:solidFill>
                  <a:srgbClr val="FFFFFF"/>
                </a:solidFill>
                <a:latin typeface="Arial MT"/>
                <a:cs typeface="Arial MT"/>
              </a:rPr>
              <a:t>explosion</a:t>
            </a:r>
            <a:r>
              <a:rPr sz="2300" spc="25" dirty="0">
                <a:solidFill>
                  <a:srgbClr val="FFFFFF"/>
                </a:solidFill>
                <a:latin typeface="Arial MT"/>
                <a:cs typeface="Arial MT"/>
              </a:rPr>
              <a:t> </a:t>
            </a:r>
            <a:r>
              <a:rPr sz="2300" dirty="0">
                <a:solidFill>
                  <a:srgbClr val="FFFFFF"/>
                </a:solidFill>
                <a:latin typeface="Arial MT"/>
                <a:cs typeface="Arial MT"/>
              </a:rPr>
              <a:t>of a</a:t>
            </a:r>
            <a:r>
              <a:rPr sz="2300" spc="5" dirty="0">
                <a:solidFill>
                  <a:srgbClr val="FFFFFF"/>
                </a:solidFill>
                <a:latin typeface="Arial MT"/>
                <a:cs typeface="Arial MT"/>
              </a:rPr>
              <a:t> </a:t>
            </a:r>
            <a:r>
              <a:rPr sz="2300" dirty="0">
                <a:solidFill>
                  <a:srgbClr val="FFFFFF"/>
                </a:solidFill>
                <a:latin typeface="Arial MT"/>
                <a:cs typeface="Arial MT"/>
              </a:rPr>
              <a:t>supernova.</a:t>
            </a:r>
            <a:r>
              <a:rPr sz="2300" spc="20" dirty="0">
                <a:solidFill>
                  <a:srgbClr val="FFFFFF"/>
                </a:solidFill>
                <a:latin typeface="Arial MT"/>
                <a:cs typeface="Arial MT"/>
              </a:rPr>
              <a:t> </a:t>
            </a:r>
            <a:r>
              <a:rPr sz="2300" dirty="0">
                <a:solidFill>
                  <a:srgbClr val="FFFFFF"/>
                </a:solidFill>
                <a:latin typeface="Arial MT"/>
                <a:cs typeface="Arial MT"/>
              </a:rPr>
              <a:t>The</a:t>
            </a:r>
            <a:r>
              <a:rPr sz="2300" spc="15" dirty="0">
                <a:solidFill>
                  <a:srgbClr val="FFFFFF"/>
                </a:solidFill>
                <a:latin typeface="Arial MT"/>
                <a:cs typeface="Arial MT"/>
              </a:rPr>
              <a:t> </a:t>
            </a:r>
            <a:r>
              <a:rPr sz="2300" dirty="0">
                <a:solidFill>
                  <a:srgbClr val="FFFFFF"/>
                </a:solidFill>
                <a:latin typeface="Arial MT"/>
                <a:cs typeface="Arial MT"/>
              </a:rPr>
              <a:t>sun is</a:t>
            </a:r>
            <a:r>
              <a:rPr sz="2300" spc="5" dirty="0">
                <a:solidFill>
                  <a:srgbClr val="FFFFFF"/>
                </a:solidFill>
                <a:latin typeface="Arial MT"/>
                <a:cs typeface="Arial MT"/>
              </a:rPr>
              <a:t> </a:t>
            </a:r>
            <a:r>
              <a:rPr sz="2300" dirty="0">
                <a:solidFill>
                  <a:srgbClr val="FFFFFF"/>
                </a:solidFill>
                <a:latin typeface="Arial MT"/>
                <a:cs typeface="Arial MT"/>
              </a:rPr>
              <a:t>a single star,</a:t>
            </a:r>
            <a:r>
              <a:rPr sz="2300" spc="5" dirty="0">
                <a:solidFill>
                  <a:srgbClr val="FFFFFF"/>
                </a:solidFill>
                <a:latin typeface="Arial MT"/>
                <a:cs typeface="Arial MT"/>
              </a:rPr>
              <a:t> </a:t>
            </a:r>
            <a:r>
              <a:rPr sz="2300" dirty="0">
                <a:solidFill>
                  <a:srgbClr val="FFFFFF"/>
                </a:solidFill>
                <a:latin typeface="Arial MT"/>
                <a:cs typeface="Arial MT"/>
              </a:rPr>
              <a:t>but it </a:t>
            </a:r>
            <a:r>
              <a:rPr sz="2300" spc="5" dirty="0">
                <a:solidFill>
                  <a:srgbClr val="FFFFFF"/>
                </a:solidFill>
                <a:latin typeface="Arial MT"/>
                <a:cs typeface="Arial MT"/>
              </a:rPr>
              <a:t> </a:t>
            </a:r>
            <a:r>
              <a:rPr sz="2300" dirty="0">
                <a:solidFill>
                  <a:srgbClr val="FFFFFF"/>
                </a:solidFill>
                <a:latin typeface="Arial MT"/>
                <a:cs typeface="Arial MT"/>
              </a:rPr>
              <a:t>does not</a:t>
            </a:r>
            <a:r>
              <a:rPr sz="2300" spc="5" dirty="0">
                <a:solidFill>
                  <a:srgbClr val="FFFFFF"/>
                </a:solidFill>
                <a:latin typeface="Arial MT"/>
                <a:cs typeface="Arial MT"/>
              </a:rPr>
              <a:t> </a:t>
            </a:r>
            <a:r>
              <a:rPr sz="2300" dirty="0">
                <a:solidFill>
                  <a:srgbClr val="FFFFFF"/>
                </a:solidFill>
                <a:latin typeface="Arial MT"/>
                <a:cs typeface="Arial MT"/>
              </a:rPr>
              <a:t>have</a:t>
            </a:r>
            <a:r>
              <a:rPr sz="2300" spc="15" dirty="0">
                <a:solidFill>
                  <a:srgbClr val="FFFFFF"/>
                </a:solidFill>
                <a:latin typeface="Arial MT"/>
                <a:cs typeface="Arial MT"/>
              </a:rPr>
              <a:t> </a:t>
            </a:r>
            <a:r>
              <a:rPr sz="2300" dirty="0">
                <a:solidFill>
                  <a:srgbClr val="FFFFFF"/>
                </a:solidFill>
                <a:latin typeface="Arial MT"/>
                <a:cs typeface="Arial MT"/>
              </a:rPr>
              <a:t>enough</a:t>
            </a:r>
            <a:r>
              <a:rPr sz="2300" spc="10" dirty="0">
                <a:solidFill>
                  <a:srgbClr val="FFFFFF"/>
                </a:solidFill>
                <a:latin typeface="Arial MT"/>
                <a:cs typeface="Arial MT"/>
              </a:rPr>
              <a:t> </a:t>
            </a:r>
            <a:r>
              <a:rPr sz="2300" dirty="0">
                <a:solidFill>
                  <a:srgbClr val="FFFFFF"/>
                </a:solidFill>
                <a:latin typeface="Arial MT"/>
                <a:cs typeface="Arial MT"/>
              </a:rPr>
              <a:t>mass</a:t>
            </a:r>
            <a:r>
              <a:rPr sz="2300" spc="10" dirty="0">
                <a:solidFill>
                  <a:srgbClr val="FFFFFF"/>
                </a:solidFill>
                <a:latin typeface="Arial MT"/>
                <a:cs typeface="Arial MT"/>
              </a:rPr>
              <a:t> </a:t>
            </a:r>
            <a:r>
              <a:rPr sz="2300" dirty="0">
                <a:solidFill>
                  <a:srgbClr val="FFFFFF"/>
                </a:solidFill>
                <a:latin typeface="Arial MT"/>
                <a:cs typeface="Arial MT"/>
              </a:rPr>
              <a:t>to become</a:t>
            </a:r>
            <a:r>
              <a:rPr sz="2300" spc="20" dirty="0">
                <a:solidFill>
                  <a:srgbClr val="FFFFFF"/>
                </a:solidFill>
                <a:latin typeface="Arial MT"/>
                <a:cs typeface="Arial MT"/>
              </a:rPr>
              <a:t> </a:t>
            </a:r>
            <a:r>
              <a:rPr sz="2300" dirty="0">
                <a:solidFill>
                  <a:srgbClr val="FFFFFF"/>
                </a:solidFill>
                <a:latin typeface="Arial MT"/>
                <a:cs typeface="Arial MT"/>
              </a:rPr>
              <a:t>a supernova.</a:t>
            </a:r>
            <a:endParaRPr sz="2300">
              <a:latin typeface="Arial MT"/>
              <a:cs typeface="Arial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244" y="28953"/>
            <a:ext cx="12097512" cy="680008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4077" y="2858846"/>
            <a:ext cx="4865370"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RED</a:t>
            </a:r>
            <a:r>
              <a:rPr sz="7000" u="none" spc="-65" dirty="0"/>
              <a:t> </a:t>
            </a:r>
            <a:r>
              <a:rPr sz="7000" u="none" spc="-5" dirty="0"/>
              <a:t>GIANT</a:t>
            </a:r>
            <a:endParaRPr sz="7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7184" y="287223"/>
            <a:ext cx="3900170" cy="880110"/>
          </a:xfrm>
          <a:prstGeom prst="rect">
            <a:avLst/>
          </a:prstGeom>
        </p:spPr>
        <p:txBody>
          <a:bodyPr vert="horz" wrap="square" lIns="0" tIns="13335" rIns="0" bIns="0" rtlCol="0">
            <a:spAutoFit/>
          </a:bodyPr>
          <a:lstStyle/>
          <a:p>
            <a:pPr marL="12700">
              <a:lnSpc>
                <a:spcPct val="100000"/>
              </a:lnSpc>
              <a:spcBef>
                <a:spcPts val="105"/>
              </a:spcBef>
            </a:pPr>
            <a:r>
              <a:rPr dirty="0"/>
              <a:t>RED</a:t>
            </a:r>
            <a:r>
              <a:rPr spc="-85" dirty="0"/>
              <a:t> </a:t>
            </a:r>
            <a:r>
              <a:rPr dirty="0"/>
              <a:t>GIANT</a:t>
            </a:r>
          </a:p>
        </p:txBody>
      </p:sp>
      <p:sp>
        <p:nvSpPr>
          <p:cNvPr id="3" name="object 3"/>
          <p:cNvSpPr txBox="1"/>
          <p:nvPr/>
        </p:nvSpPr>
        <p:spPr>
          <a:xfrm>
            <a:off x="399694" y="1840179"/>
            <a:ext cx="11367135" cy="4255770"/>
          </a:xfrm>
          <a:prstGeom prst="rect">
            <a:avLst/>
          </a:prstGeom>
        </p:spPr>
        <p:txBody>
          <a:bodyPr vert="horz" wrap="square" lIns="0" tIns="13335" rIns="0" bIns="0" rtlCol="0">
            <a:spAutoFit/>
          </a:bodyPr>
          <a:lstStyle/>
          <a:p>
            <a:pPr marL="236220" marR="5080" indent="-224154">
              <a:lnSpc>
                <a:spcPct val="100000"/>
              </a:lnSpc>
              <a:spcBef>
                <a:spcPts val="105"/>
              </a:spcBef>
              <a:buChar char="•"/>
              <a:tabLst>
                <a:tab pos="236854" algn="l"/>
              </a:tabLst>
            </a:pPr>
            <a:r>
              <a:rPr sz="2350" dirty="0">
                <a:solidFill>
                  <a:srgbClr val="FFFFFF"/>
                </a:solidFill>
                <a:latin typeface="Arial MT"/>
                <a:cs typeface="Arial MT"/>
              </a:rPr>
              <a:t>Red</a:t>
            </a:r>
            <a:r>
              <a:rPr sz="2350" spc="10" dirty="0">
                <a:solidFill>
                  <a:srgbClr val="FFFFFF"/>
                </a:solidFill>
                <a:latin typeface="Arial MT"/>
                <a:cs typeface="Arial MT"/>
              </a:rPr>
              <a:t> </a:t>
            </a:r>
            <a:r>
              <a:rPr sz="2350" dirty="0">
                <a:solidFill>
                  <a:srgbClr val="FFFFFF"/>
                </a:solidFill>
                <a:latin typeface="Arial MT"/>
                <a:cs typeface="Arial MT"/>
              </a:rPr>
              <a:t>giants</a:t>
            </a:r>
            <a:r>
              <a:rPr sz="2350" spc="5" dirty="0">
                <a:solidFill>
                  <a:srgbClr val="FFFFFF"/>
                </a:solidFill>
                <a:latin typeface="Arial MT"/>
                <a:cs typeface="Arial MT"/>
              </a:rPr>
              <a:t> </a:t>
            </a:r>
            <a:r>
              <a:rPr sz="2350" dirty="0">
                <a:solidFill>
                  <a:srgbClr val="FFFFFF"/>
                </a:solidFill>
                <a:latin typeface="Arial MT"/>
                <a:cs typeface="Arial MT"/>
              </a:rPr>
              <a:t>are</a:t>
            </a:r>
            <a:r>
              <a:rPr sz="2350" spc="5" dirty="0">
                <a:solidFill>
                  <a:srgbClr val="FFFFFF"/>
                </a:solidFill>
                <a:latin typeface="Arial MT"/>
                <a:cs typeface="Arial MT"/>
              </a:rPr>
              <a:t> </a:t>
            </a:r>
            <a:r>
              <a:rPr sz="2350" spc="-5" dirty="0">
                <a:solidFill>
                  <a:srgbClr val="FFFFFF"/>
                </a:solidFill>
                <a:latin typeface="Arial MT"/>
                <a:cs typeface="Arial MT"/>
              </a:rPr>
              <a:t>stars</a:t>
            </a:r>
            <a:r>
              <a:rPr sz="2350" spc="5" dirty="0">
                <a:solidFill>
                  <a:srgbClr val="FFFFFF"/>
                </a:solidFill>
                <a:latin typeface="Arial MT"/>
                <a:cs typeface="Arial MT"/>
              </a:rPr>
              <a:t> </a:t>
            </a:r>
            <a:r>
              <a:rPr sz="2350" spc="-5" dirty="0">
                <a:solidFill>
                  <a:srgbClr val="FFFFFF"/>
                </a:solidFill>
                <a:latin typeface="Arial MT"/>
                <a:cs typeface="Arial MT"/>
              </a:rPr>
              <a:t>that</a:t>
            </a:r>
            <a:r>
              <a:rPr sz="2350" spc="10" dirty="0">
                <a:solidFill>
                  <a:srgbClr val="FFFFFF"/>
                </a:solidFill>
                <a:latin typeface="Arial MT"/>
                <a:cs typeface="Arial MT"/>
              </a:rPr>
              <a:t> </a:t>
            </a:r>
            <a:r>
              <a:rPr sz="2350" spc="-5" dirty="0">
                <a:solidFill>
                  <a:srgbClr val="FFFFFF"/>
                </a:solidFill>
                <a:latin typeface="Arial MT"/>
                <a:cs typeface="Arial MT"/>
              </a:rPr>
              <a:t>have</a:t>
            </a:r>
            <a:r>
              <a:rPr sz="2350" spc="20" dirty="0">
                <a:solidFill>
                  <a:srgbClr val="FFFFFF"/>
                </a:solidFill>
                <a:latin typeface="Arial MT"/>
                <a:cs typeface="Arial MT"/>
              </a:rPr>
              <a:t> </a:t>
            </a:r>
            <a:r>
              <a:rPr sz="2350" spc="-5" dirty="0">
                <a:solidFill>
                  <a:srgbClr val="FFFFFF"/>
                </a:solidFill>
                <a:latin typeface="Arial MT"/>
                <a:cs typeface="Arial MT"/>
              </a:rPr>
              <a:t>exhausted</a:t>
            </a:r>
            <a:r>
              <a:rPr sz="2350" spc="30" dirty="0">
                <a:solidFill>
                  <a:srgbClr val="FFFFFF"/>
                </a:solidFill>
                <a:latin typeface="Arial MT"/>
                <a:cs typeface="Arial MT"/>
              </a:rPr>
              <a:t> </a:t>
            </a:r>
            <a:r>
              <a:rPr sz="2350" spc="-5" dirty="0">
                <a:solidFill>
                  <a:srgbClr val="FFFFFF"/>
                </a:solidFill>
                <a:latin typeface="Arial MT"/>
                <a:cs typeface="Arial MT"/>
              </a:rPr>
              <a:t>the</a:t>
            </a:r>
            <a:r>
              <a:rPr sz="2350" spc="5" dirty="0">
                <a:solidFill>
                  <a:srgbClr val="FFFFFF"/>
                </a:solidFill>
                <a:latin typeface="Arial MT"/>
                <a:cs typeface="Arial MT"/>
              </a:rPr>
              <a:t> </a:t>
            </a:r>
            <a:r>
              <a:rPr sz="2350" dirty="0">
                <a:solidFill>
                  <a:srgbClr val="FFFFFF"/>
                </a:solidFill>
                <a:latin typeface="Arial MT"/>
                <a:cs typeface="Arial MT"/>
              </a:rPr>
              <a:t>supply</a:t>
            </a:r>
            <a:r>
              <a:rPr sz="2350" spc="10" dirty="0">
                <a:solidFill>
                  <a:srgbClr val="FFFFFF"/>
                </a:solidFill>
                <a:latin typeface="Arial MT"/>
                <a:cs typeface="Arial MT"/>
              </a:rPr>
              <a:t> </a:t>
            </a:r>
            <a:r>
              <a:rPr sz="2350" dirty="0">
                <a:solidFill>
                  <a:srgbClr val="FFFFFF"/>
                </a:solidFill>
                <a:latin typeface="Arial MT"/>
                <a:cs typeface="Arial MT"/>
              </a:rPr>
              <a:t>of</a:t>
            </a:r>
            <a:r>
              <a:rPr sz="2350" spc="-5" dirty="0">
                <a:solidFill>
                  <a:srgbClr val="FFFFFF"/>
                </a:solidFill>
                <a:latin typeface="Arial MT"/>
                <a:cs typeface="Arial MT"/>
              </a:rPr>
              <a:t> </a:t>
            </a:r>
            <a:r>
              <a:rPr sz="2350" dirty="0">
                <a:solidFill>
                  <a:srgbClr val="FFFFFF"/>
                </a:solidFill>
                <a:latin typeface="Arial MT"/>
                <a:cs typeface="Arial MT"/>
              </a:rPr>
              <a:t>hydrogen</a:t>
            </a:r>
            <a:r>
              <a:rPr sz="2350" spc="25" dirty="0">
                <a:solidFill>
                  <a:srgbClr val="FFFFFF"/>
                </a:solidFill>
                <a:latin typeface="Arial MT"/>
                <a:cs typeface="Arial MT"/>
              </a:rPr>
              <a:t> </a:t>
            </a:r>
            <a:r>
              <a:rPr sz="2350" dirty="0">
                <a:solidFill>
                  <a:srgbClr val="FFFFFF"/>
                </a:solidFill>
                <a:latin typeface="Arial MT"/>
                <a:cs typeface="Arial MT"/>
              </a:rPr>
              <a:t>in</a:t>
            </a:r>
            <a:r>
              <a:rPr sz="2350" spc="5" dirty="0">
                <a:solidFill>
                  <a:srgbClr val="FFFFFF"/>
                </a:solidFill>
                <a:latin typeface="Arial MT"/>
                <a:cs typeface="Arial MT"/>
              </a:rPr>
              <a:t> </a:t>
            </a:r>
            <a:r>
              <a:rPr sz="2350" spc="-5" dirty="0">
                <a:solidFill>
                  <a:srgbClr val="FFFFFF"/>
                </a:solidFill>
                <a:latin typeface="Arial MT"/>
                <a:cs typeface="Arial MT"/>
              </a:rPr>
              <a:t>their</a:t>
            </a:r>
            <a:r>
              <a:rPr sz="2350" spc="20" dirty="0">
                <a:solidFill>
                  <a:srgbClr val="FFFFFF"/>
                </a:solidFill>
                <a:latin typeface="Arial MT"/>
                <a:cs typeface="Arial MT"/>
              </a:rPr>
              <a:t> </a:t>
            </a:r>
            <a:r>
              <a:rPr sz="2350" dirty="0">
                <a:solidFill>
                  <a:srgbClr val="FFFFFF"/>
                </a:solidFill>
                <a:latin typeface="Arial MT"/>
                <a:cs typeface="Arial MT"/>
              </a:rPr>
              <a:t>cores</a:t>
            </a:r>
            <a:r>
              <a:rPr sz="2350" spc="5" dirty="0">
                <a:solidFill>
                  <a:srgbClr val="FFFFFF"/>
                </a:solidFill>
                <a:latin typeface="Arial MT"/>
                <a:cs typeface="Arial MT"/>
              </a:rPr>
              <a:t> </a:t>
            </a:r>
            <a:r>
              <a:rPr sz="2350" dirty="0">
                <a:solidFill>
                  <a:srgbClr val="FFFFFF"/>
                </a:solidFill>
                <a:latin typeface="Arial MT"/>
                <a:cs typeface="Arial MT"/>
              </a:rPr>
              <a:t>and </a:t>
            </a:r>
            <a:r>
              <a:rPr sz="2350" spc="5" dirty="0">
                <a:solidFill>
                  <a:srgbClr val="FFFFFF"/>
                </a:solidFill>
                <a:latin typeface="Arial MT"/>
                <a:cs typeface="Arial MT"/>
              </a:rPr>
              <a:t> </a:t>
            </a:r>
            <a:r>
              <a:rPr sz="2350" spc="-5" dirty="0">
                <a:solidFill>
                  <a:srgbClr val="FFFFFF"/>
                </a:solidFill>
                <a:latin typeface="Arial MT"/>
                <a:cs typeface="Arial MT"/>
              </a:rPr>
              <a:t>have</a:t>
            </a:r>
            <a:r>
              <a:rPr sz="2350" spc="15" dirty="0">
                <a:solidFill>
                  <a:srgbClr val="FFFFFF"/>
                </a:solidFill>
                <a:latin typeface="Arial MT"/>
                <a:cs typeface="Arial MT"/>
              </a:rPr>
              <a:t> </a:t>
            </a:r>
            <a:r>
              <a:rPr sz="2350" dirty="0">
                <a:solidFill>
                  <a:srgbClr val="FFFFFF"/>
                </a:solidFill>
                <a:latin typeface="Arial MT"/>
                <a:cs typeface="Arial MT"/>
              </a:rPr>
              <a:t>begun</a:t>
            </a:r>
            <a:r>
              <a:rPr sz="2350" spc="25" dirty="0">
                <a:solidFill>
                  <a:srgbClr val="FFFFFF"/>
                </a:solidFill>
                <a:latin typeface="Arial MT"/>
                <a:cs typeface="Arial MT"/>
              </a:rPr>
              <a:t> </a:t>
            </a:r>
            <a:r>
              <a:rPr sz="2350" b="1" dirty="0">
                <a:solidFill>
                  <a:srgbClr val="FFFFFF"/>
                </a:solidFill>
                <a:latin typeface="Arial"/>
                <a:cs typeface="Arial"/>
              </a:rPr>
              <a:t>thermonuclear</a:t>
            </a:r>
            <a:r>
              <a:rPr sz="2350" b="1" spc="10" dirty="0">
                <a:solidFill>
                  <a:srgbClr val="FFFFFF"/>
                </a:solidFill>
                <a:latin typeface="Arial"/>
                <a:cs typeface="Arial"/>
              </a:rPr>
              <a:t> </a:t>
            </a:r>
            <a:r>
              <a:rPr sz="2350" b="1" dirty="0">
                <a:solidFill>
                  <a:srgbClr val="FFFFFF"/>
                </a:solidFill>
                <a:latin typeface="Arial"/>
                <a:cs typeface="Arial"/>
              </a:rPr>
              <a:t>fusion of</a:t>
            </a:r>
            <a:r>
              <a:rPr sz="2350" b="1" spc="-5" dirty="0">
                <a:solidFill>
                  <a:srgbClr val="FFFFFF"/>
                </a:solidFill>
                <a:latin typeface="Arial"/>
                <a:cs typeface="Arial"/>
              </a:rPr>
              <a:t> </a:t>
            </a:r>
            <a:r>
              <a:rPr sz="2350" b="1" dirty="0">
                <a:solidFill>
                  <a:srgbClr val="FFFFFF"/>
                </a:solidFill>
                <a:latin typeface="Arial"/>
                <a:cs typeface="Arial"/>
              </a:rPr>
              <a:t>hydrogen</a:t>
            </a:r>
            <a:r>
              <a:rPr sz="2350" b="1" spc="5" dirty="0">
                <a:solidFill>
                  <a:srgbClr val="FFFFFF"/>
                </a:solidFill>
                <a:latin typeface="Arial"/>
                <a:cs typeface="Arial"/>
              </a:rPr>
              <a:t> </a:t>
            </a:r>
            <a:r>
              <a:rPr sz="2350" dirty="0">
                <a:solidFill>
                  <a:srgbClr val="FFFFFF"/>
                </a:solidFill>
                <a:latin typeface="Arial MT"/>
                <a:cs typeface="Arial MT"/>
              </a:rPr>
              <a:t>in a shell</a:t>
            </a:r>
            <a:r>
              <a:rPr sz="2350" spc="15" dirty="0">
                <a:solidFill>
                  <a:srgbClr val="FFFFFF"/>
                </a:solidFill>
                <a:latin typeface="Arial MT"/>
                <a:cs typeface="Arial MT"/>
              </a:rPr>
              <a:t> </a:t>
            </a:r>
            <a:r>
              <a:rPr sz="2350" spc="-5" dirty="0">
                <a:solidFill>
                  <a:srgbClr val="FFFFFF"/>
                </a:solidFill>
                <a:latin typeface="Arial MT"/>
                <a:cs typeface="Arial MT"/>
              </a:rPr>
              <a:t>surrounding</a:t>
            </a:r>
            <a:r>
              <a:rPr sz="2350" spc="45" dirty="0">
                <a:solidFill>
                  <a:srgbClr val="FFFFFF"/>
                </a:solidFill>
                <a:latin typeface="Arial MT"/>
                <a:cs typeface="Arial MT"/>
              </a:rPr>
              <a:t> </a:t>
            </a:r>
            <a:r>
              <a:rPr sz="2350" dirty="0">
                <a:solidFill>
                  <a:srgbClr val="FFFFFF"/>
                </a:solidFill>
                <a:latin typeface="Arial MT"/>
                <a:cs typeface="Arial MT"/>
              </a:rPr>
              <a:t>the core. </a:t>
            </a:r>
            <a:r>
              <a:rPr sz="2350" spc="5" dirty="0">
                <a:solidFill>
                  <a:srgbClr val="FFFFFF"/>
                </a:solidFill>
                <a:latin typeface="Arial MT"/>
                <a:cs typeface="Arial MT"/>
              </a:rPr>
              <a:t> </a:t>
            </a:r>
            <a:r>
              <a:rPr sz="2350" dirty="0">
                <a:solidFill>
                  <a:srgbClr val="FFFFFF"/>
                </a:solidFill>
                <a:latin typeface="Arial MT"/>
                <a:cs typeface="Arial MT"/>
              </a:rPr>
              <a:t>They </a:t>
            </a:r>
            <a:r>
              <a:rPr sz="2350" spc="-5" dirty="0">
                <a:solidFill>
                  <a:srgbClr val="FFFFFF"/>
                </a:solidFill>
                <a:latin typeface="Arial MT"/>
                <a:cs typeface="Arial MT"/>
              </a:rPr>
              <a:t>have</a:t>
            </a:r>
            <a:r>
              <a:rPr sz="2350" spc="10" dirty="0">
                <a:solidFill>
                  <a:srgbClr val="FFFFFF"/>
                </a:solidFill>
                <a:latin typeface="Arial MT"/>
                <a:cs typeface="Arial MT"/>
              </a:rPr>
              <a:t> </a:t>
            </a:r>
            <a:r>
              <a:rPr sz="2350" dirty="0">
                <a:solidFill>
                  <a:srgbClr val="FFFFFF"/>
                </a:solidFill>
                <a:latin typeface="Arial MT"/>
                <a:cs typeface="Arial MT"/>
              </a:rPr>
              <a:t>radii</a:t>
            </a:r>
            <a:r>
              <a:rPr sz="2350" spc="5" dirty="0">
                <a:solidFill>
                  <a:srgbClr val="FFFFFF"/>
                </a:solidFill>
                <a:latin typeface="Arial MT"/>
                <a:cs typeface="Arial MT"/>
              </a:rPr>
              <a:t> </a:t>
            </a:r>
            <a:r>
              <a:rPr sz="2350" dirty="0">
                <a:solidFill>
                  <a:srgbClr val="FFFFFF"/>
                </a:solidFill>
                <a:latin typeface="Arial MT"/>
                <a:cs typeface="Arial MT"/>
              </a:rPr>
              <a:t>tens</a:t>
            </a:r>
            <a:r>
              <a:rPr sz="2350" spc="-5" dirty="0">
                <a:solidFill>
                  <a:srgbClr val="FFFFFF"/>
                </a:solidFill>
                <a:latin typeface="Arial MT"/>
                <a:cs typeface="Arial MT"/>
              </a:rPr>
              <a:t> </a:t>
            </a:r>
            <a:r>
              <a:rPr sz="2350" dirty="0">
                <a:solidFill>
                  <a:srgbClr val="FFFFFF"/>
                </a:solidFill>
                <a:latin typeface="Arial MT"/>
                <a:cs typeface="Arial MT"/>
              </a:rPr>
              <a:t>to</a:t>
            </a:r>
            <a:r>
              <a:rPr sz="2350" spc="5" dirty="0">
                <a:solidFill>
                  <a:srgbClr val="FFFFFF"/>
                </a:solidFill>
                <a:latin typeface="Arial MT"/>
                <a:cs typeface="Arial MT"/>
              </a:rPr>
              <a:t> </a:t>
            </a:r>
            <a:r>
              <a:rPr sz="2350" dirty="0">
                <a:solidFill>
                  <a:srgbClr val="FFFFFF"/>
                </a:solidFill>
                <a:latin typeface="Arial MT"/>
                <a:cs typeface="Arial MT"/>
              </a:rPr>
              <a:t>hundreds</a:t>
            </a:r>
            <a:r>
              <a:rPr sz="2350" spc="20" dirty="0">
                <a:solidFill>
                  <a:srgbClr val="FFFFFF"/>
                </a:solidFill>
                <a:latin typeface="Arial MT"/>
                <a:cs typeface="Arial MT"/>
              </a:rPr>
              <a:t> </a:t>
            </a:r>
            <a:r>
              <a:rPr sz="2350" dirty="0">
                <a:solidFill>
                  <a:srgbClr val="FFFFFF"/>
                </a:solidFill>
                <a:latin typeface="Arial MT"/>
                <a:cs typeface="Arial MT"/>
              </a:rPr>
              <a:t>of</a:t>
            </a:r>
            <a:r>
              <a:rPr sz="2350" spc="-15" dirty="0">
                <a:solidFill>
                  <a:srgbClr val="FFFFFF"/>
                </a:solidFill>
                <a:latin typeface="Arial MT"/>
                <a:cs typeface="Arial MT"/>
              </a:rPr>
              <a:t> </a:t>
            </a:r>
            <a:r>
              <a:rPr sz="2350" dirty="0">
                <a:solidFill>
                  <a:srgbClr val="FFFFFF"/>
                </a:solidFill>
                <a:latin typeface="Arial MT"/>
                <a:cs typeface="Arial MT"/>
              </a:rPr>
              <a:t>times</a:t>
            </a:r>
            <a:r>
              <a:rPr sz="2350" spc="-5" dirty="0">
                <a:solidFill>
                  <a:srgbClr val="FFFFFF"/>
                </a:solidFill>
                <a:latin typeface="Arial MT"/>
                <a:cs typeface="Arial MT"/>
              </a:rPr>
              <a:t> </a:t>
            </a:r>
            <a:r>
              <a:rPr sz="2350" dirty="0">
                <a:solidFill>
                  <a:srgbClr val="FFFFFF"/>
                </a:solidFill>
                <a:latin typeface="Arial MT"/>
                <a:cs typeface="Arial MT"/>
              </a:rPr>
              <a:t>larger</a:t>
            </a:r>
            <a:r>
              <a:rPr sz="2350" spc="10" dirty="0">
                <a:solidFill>
                  <a:srgbClr val="FFFFFF"/>
                </a:solidFill>
                <a:latin typeface="Arial MT"/>
                <a:cs typeface="Arial MT"/>
              </a:rPr>
              <a:t> </a:t>
            </a:r>
            <a:r>
              <a:rPr sz="2350" dirty="0">
                <a:solidFill>
                  <a:srgbClr val="FFFFFF"/>
                </a:solidFill>
                <a:latin typeface="Arial MT"/>
                <a:cs typeface="Arial MT"/>
              </a:rPr>
              <a:t>than</a:t>
            </a:r>
            <a:r>
              <a:rPr sz="2350" spc="5" dirty="0">
                <a:solidFill>
                  <a:srgbClr val="FFFFFF"/>
                </a:solidFill>
                <a:latin typeface="Arial MT"/>
                <a:cs typeface="Arial MT"/>
              </a:rPr>
              <a:t> </a:t>
            </a:r>
            <a:r>
              <a:rPr sz="2350" dirty="0">
                <a:solidFill>
                  <a:srgbClr val="FFFFFF"/>
                </a:solidFill>
                <a:latin typeface="Arial MT"/>
                <a:cs typeface="Arial MT"/>
              </a:rPr>
              <a:t>that</a:t>
            </a:r>
            <a:r>
              <a:rPr sz="2350" spc="-15" dirty="0">
                <a:solidFill>
                  <a:srgbClr val="FFFFFF"/>
                </a:solidFill>
                <a:latin typeface="Arial MT"/>
                <a:cs typeface="Arial MT"/>
              </a:rPr>
              <a:t> </a:t>
            </a:r>
            <a:r>
              <a:rPr sz="2350" dirty="0">
                <a:solidFill>
                  <a:srgbClr val="FFFFFF"/>
                </a:solidFill>
                <a:latin typeface="Arial MT"/>
                <a:cs typeface="Arial MT"/>
              </a:rPr>
              <a:t>of</a:t>
            </a:r>
            <a:r>
              <a:rPr sz="2350" spc="-5" dirty="0">
                <a:solidFill>
                  <a:srgbClr val="FFFFFF"/>
                </a:solidFill>
                <a:latin typeface="Arial MT"/>
                <a:cs typeface="Arial MT"/>
              </a:rPr>
              <a:t> </a:t>
            </a:r>
            <a:r>
              <a:rPr sz="2350" dirty="0">
                <a:solidFill>
                  <a:srgbClr val="FFFFFF"/>
                </a:solidFill>
                <a:latin typeface="Arial MT"/>
                <a:cs typeface="Arial MT"/>
              </a:rPr>
              <a:t>the</a:t>
            </a:r>
            <a:r>
              <a:rPr sz="2350" spc="5" dirty="0">
                <a:solidFill>
                  <a:srgbClr val="FFFFFF"/>
                </a:solidFill>
                <a:latin typeface="Arial MT"/>
                <a:cs typeface="Arial MT"/>
              </a:rPr>
              <a:t> </a:t>
            </a:r>
            <a:r>
              <a:rPr sz="2350" dirty="0">
                <a:solidFill>
                  <a:srgbClr val="FFFFFF"/>
                </a:solidFill>
                <a:latin typeface="Arial MT"/>
                <a:cs typeface="Arial MT"/>
              </a:rPr>
              <a:t>Sun.</a:t>
            </a:r>
            <a:r>
              <a:rPr sz="2350" spc="-5" dirty="0">
                <a:solidFill>
                  <a:srgbClr val="FFFFFF"/>
                </a:solidFill>
                <a:latin typeface="Arial MT"/>
                <a:cs typeface="Arial MT"/>
              </a:rPr>
              <a:t> </a:t>
            </a:r>
            <a:r>
              <a:rPr sz="2350" dirty="0">
                <a:solidFill>
                  <a:srgbClr val="FFFFFF"/>
                </a:solidFill>
                <a:latin typeface="Arial MT"/>
                <a:cs typeface="Arial MT"/>
              </a:rPr>
              <a:t>However,</a:t>
            </a:r>
            <a:r>
              <a:rPr sz="2350" spc="20" dirty="0">
                <a:solidFill>
                  <a:srgbClr val="FFFFFF"/>
                </a:solidFill>
                <a:latin typeface="Arial MT"/>
                <a:cs typeface="Arial MT"/>
              </a:rPr>
              <a:t> </a:t>
            </a:r>
            <a:r>
              <a:rPr sz="2350" dirty="0">
                <a:solidFill>
                  <a:srgbClr val="FFFFFF"/>
                </a:solidFill>
                <a:latin typeface="Arial MT"/>
                <a:cs typeface="Arial MT"/>
              </a:rPr>
              <a:t>their </a:t>
            </a:r>
            <a:r>
              <a:rPr sz="2350" spc="-640" dirty="0">
                <a:solidFill>
                  <a:srgbClr val="FFFFFF"/>
                </a:solidFill>
                <a:latin typeface="Arial MT"/>
                <a:cs typeface="Arial MT"/>
              </a:rPr>
              <a:t> </a:t>
            </a:r>
            <a:r>
              <a:rPr sz="2350" dirty="0">
                <a:solidFill>
                  <a:srgbClr val="FFFFFF"/>
                </a:solidFill>
                <a:latin typeface="Arial MT"/>
                <a:cs typeface="Arial MT"/>
              </a:rPr>
              <a:t>outer</a:t>
            </a:r>
            <a:r>
              <a:rPr sz="2350" spc="10" dirty="0">
                <a:solidFill>
                  <a:srgbClr val="FFFFFF"/>
                </a:solidFill>
                <a:latin typeface="Arial MT"/>
                <a:cs typeface="Arial MT"/>
              </a:rPr>
              <a:t> </a:t>
            </a:r>
            <a:r>
              <a:rPr sz="2350" spc="-5" dirty="0">
                <a:solidFill>
                  <a:srgbClr val="FFFFFF"/>
                </a:solidFill>
                <a:latin typeface="Arial MT"/>
                <a:cs typeface="Arial MT"/>
              </a:rPr>
              <a:t>envelope</a:t>
            </a:r>
            <a:r>
              <a:rPr sz="2350" spc="35" dirty="0">
                <a:solidFill>
                  <a:srgbClr val="FFFFFF"/>
                </a:solidFill>
                <a:latin typeface="Arial MT"/>
                <a:cs typeface="Arial MT"/>
              </a:rPr>
              <a:t> </a:t>
            </a:r>
            <a:r>
              <a:rPr sz="2350" dirty="0">
                <a:solidFill>
                  <a:srgbClr val="FFFFFF"/>
                </a:solidFill>
                <a:latin typeface="Arial MT"/>
                <a:cs typeface="Arial MT"/>
              </a:rPr>
              <a:t>is lower</a:t>
            </a:r>
            <a:r>
              <a:rPr sz="2350" spc="5" dirty="0">
                <a:solidFill>
                  <a:srgbClr val="FFFFFF"/>
                </a:solidFill>
                <a:latin typeface="Arial MT"/>
                <a:cs typeface="Arial MT"/>
              </a:rPr>
              <a:t> </a:t>
            </a:r>
            <a:r>
              <a:rPr sz="2350" dirty="0">
                <a:solidFill>
                  <a:srgbClr val="FFFFFF"/>
                </a:solidFill>
                <a:latin typeface="Arial MT"/>
                <a:cs typeface="Arial MT"/>
              </a:rPr>
              <a:t>in </a:t>
            </a:r>
            <a:r>
              <a:rPr sz="2350" spc="-5" dirty="0">
                <a:solidFill>
                  <a:srgbClr val="FFFFFF"/>
                </a:solidFill>
                <a:latin typeface="Arial MT"/>
                <a:cs typeface="Arial MT"/>
              </a:rPr>
              <a:t>temperature,</a:t>
            </a:r>
            <a:r>
              <a:rPr sz="2350" spc="40" dirty="0">
                <a:solidFill>
                  <a:srgbClr val="FFFFFF"/>
                </a:solidFill>
                <a:latin typeface="Arial MT"/>
                <a:cs typeface="Arial MT"/>
              </a:rPr>
              <a:t> </a:t>
            </a:r>
            <a:r>
              <a:rPr sz="2350" dirty="0">
                <a:solidFill>
                  <a:srgbClr val="FFFFFF"/>
                </a:solidFill>
                <a:latin typeface="Arial MT"/>
                <a:cs typeface="Arial MT"/>
              </a:rPr>
              <a:t>giving</a:t>
            </a:r>
            <a:r>
              <a:rPr sz="2350" spc="15" dirty="0">
                <a:solidFill>
                  <a:srgbClr val="FFFFFF"/>
                </a:solidFill>
                <a:latin typeface="Arial MT"/>
                <a:cs typeface="Arial MT"/>
              </a:rPr>
              <a:t> </a:t>
            </a:r>
            <a:r>
              <a:rPr sz="2350" dirty="0">
                <a:solidFill>
                  <a:srgbClr val="FFFFFF"/>
                </a:solidFill>
                <a:latin typeface="Arial MT"/>
                <a:cs typeface="Arial MT"/>
              </a:rPr>
              <a:t>them</a:t>
            </a:r>
            <a:r>
              <a:rPr sz="2350" spc="-5" dirty="0">
                <a:solidFill>
                  <a:srgbClr val="FFFFFF"/>
                </a:solidFill>
                <a:latin typeface="Arial MT"/>
                <a:cs typeface="Arial MT"/>
              </a:rPr>
              <a:t> </a:t>
            </a:r>
            <a:r>
              <a:rPr sz="2350" dirty="0">
                <a:solidFill>
                  <a:srgbClr val="FFFFFF"/>
                </a:solidFill>
                <a:latin typeface="Arial MT"/>
                <a:cs typeface="Arial MT"/>
              </a:rPr>
              <a:t>a</a:t>
            </a:r>
            <a:r>
              <a:rPr sz="2350" spc="10" dirty="0">
                <a:solidFill>
                  <a:srgbClr val="FFFFFF"/>
                </a:solidFill>
                <a:latin typeface="Arial MT"/>
                <a:cs typeface="Arial MT"/>
              </a:rPr>
              <a:t> </a:t>
            </a:r>
            <a:r>
              <a:rPr sz="2350" dirty="0">
                <a:solidFill>
                  <a:srgbClr val="FFFFFF"/>
                </a:solidFill>
                <a:latin typeface="Arial MT"/>
                <a:cs typeface="Arial MT"/>
              </a:rPr>
              <a:t>reddish-orange</a:t>
            </a:r>
            <a:r>
              <a:rPr sz="2350" spc="50" dirty="0">
                <a:solidFill>
                  <a:srgbClr val="FFFFFF"/>
                </a:solidFill>
                <a:latin typeface="Arial MT"/>
                <a:cs typeface="Arial MT"/>
              </a:rPr>
              <a:t> </a:t>
            </a:r>
            <a:r>
              <a:rPr sz="2350" dirty="0">
                <a:solidFill>
                  <a:srgbClr val="FFFFFF"/>
                </a:solidFill>
                <a:latin typeface="Arial MT"/>
                <a:cs typeface="Arial MT"/>
              </a:rPr>
              <a:t>hue.</a:t>
            </a:r>
            <a:endParaRPr sz="2350">
              <a:latin typeface="Arial MT"/>
              <a:cs typeface="Arial MT"/>
            </a:endParaRPr>
          </a:p>
          <a:p>
            <a:pPr marL="236220" marR="439420" indent="-224154" algn="just">
              <a:lnSpc>
                <a:spcPct val="100299"/>
              </a:lnSpc>
              <a:spcBef>
                <a:spcPts val="890"/>
              </a:spcBef>
              <a:buChar char="•"/>
              <a:tabLst>
                <a:tab pos="236854" algn="l"/>
              </a:tabLst>
            </a:pPr>
            <a:r>
              <a:rPr sz="2350" dirty="0">
                <a:solidFill>
                  <a:srgbClr val="FFFFFF"/>
                </a:solidFill>
                <a:latin typeface="Arial MT"/>
                <a:cs typeface="Arial MT"/>
              </a:rPr>
              <a:t>A </a:t>
            </a:r>
            <a:r>
              <a:rPr sz="2350" spc="-5" dirty="0">
                <a:solidFill>
                  <a:srgbClr val="FFFFFF"/>
                </a:solidFill>
                <a:latin typeface="Arial MT"/>
                <a:cs typeface="Arial MT"/>
              </a:rPr>
              <a:t>red </a:t>
            </a:r>
            <a:r>
              <a:rPr sz="2350" dirty="0">
                <a:solidFill>
                  <a:srgbClr val="FFFFFF"/>
                </a:solidFill>
                <a:latin typeface="Arial MT"/>
                <a:cs typeface="Arial MT"/>
              </a:rPr>
              <a:t>giant </a:t>
            </a:r>
            <a:r>
              <a:rPr sz="2350" spc="-5" dirty="0">
                <a:solidFill>
                  <a:srgbClr val="FFFFFF"/>
                </a:solidFill>
                <a:latin typeface="Arial MT"/>
                <a:cs typeface="Arial MT"/>
              </a:rPr>
              <a:t>star </a:t>
            </a:r>
            <a:r>
              <a:rPr sz="2350" dirty="0">
                <a:solidFill>
                  <a:srgbClr val="FFFFFF"/>
                </a:solidFill>
                <a:latin typeface="Arial MT"/>
                <a:cs typeface="Arial MT"/>
              </a:rPr>
              <a:t>is a dying </a:t>
            </a:r>
            <a:r>
              <a:rPr sz="2350" spc="-5" dirty="0">
                <a:solidFill>
                  <a:srgbClr val="FFFFFF"/>
                </a:solidFill>
                <a:latin typeface="Arial MT"/>
                <a:cs typeface="Arial MT"/>
              </a:rPr>
              <a:t>star </a:t>
            </a:r>
            <a:r>
              <a:rPr sz="2350" dirty="0">
                <a:solidFill>
                  <a:srgbClr val="FFFFFF"/>
                </a:solidFill>
                <a:latin typeface="Arial MT"/>
                <a:cs typeface="Arial MT"/>
              </a:rPr>
              <a:t>in </a:t>
            </a:r>
            <a:r>
              <a:rPr sz="2350" spc="-5" dirty="0">
                <a:solidFill>
                  <a:srgbClr val="FFFFFF"/>
                </a:solidFill>
                <a:latin typeface="Arial MT"/>
                <a:cs typeface="Arial MT"/>
              </a:rPr>
              <a:t>the </a:t>
            </a:r>
            <a:r>
              <a:rPr sz="2350" dirty="0">
                <a:solidFill>
                  <a:srgbClr val="FFFFFF"/>
                </a:solidFill>
                <a:latin typeface="Arial MT"/>
                <a:cs typeface="Arial MT"/>
              </a:rPr>
              <a:t>last stages of stellar evolution. In </a:t>
            </a:r>
            <a:r>
              <a:rPr sz="2350" spc="-5" dirty="0">
                <a:solidFill>
                  <a:srgbClr val="FFFFFF"/>
                </a:solidFill>
                <a:latin typeface="Arial MT"/>
                <a:cs typeface="Arial MT"/>
              </a:rPr>
              <a:t>only </a:t>
            </a:r>
            <a:r>
              <a:rPr sz="2350" dirty="0">
                <a:solidFill>
                  <a:srgbClr val="FFFFFF"/>
                </a:solidFill>
                <a:latin typeface="Arial MT"/>
                <a:cs typeface="Arial MT"/>
              </a:rPr>
              <a:t>a few </a:t>
            </a:r>
            <a:r>
              <a:rPr sz="2350" spc="5" dirty="0">
                <a:solidFill>
                  <a:srgbClr val="FFFFFF"/>
                </a:solidFill>
                <a:latin typeface="Arial MT"/>
                <a:cs typeface="Arial MT"/>
              </a:rPr>
              <a:t> </a:t>
            </a:r>
            <a:r>
              <a:rPr sz="2350" dirty="0">
                <a:solidFill>
                  <a:srgbClr val="FFFFFF"/>
                </a:solidFill>
                <a:latin typeface="Arial MT"/>
                <a:cs typeface="Arial MT"/>
              </a:rPr>
              <a:t>billion </a:t>
            </a:r>
            <a:r>
              <a:rPr sz="2350" spc="-5" dirty="0">
                <a:solidFill>
                  <a:srgbClr val="FFFFFF"/>
                </a:solidFill>
                <a:latin typeface="Arial MT"/>
                <a:cs typeface="Arial MT"/>
              </a:rPr>
              <a:t>years, </a:t>
            </a:r>
            <a:r>
              <a:rPr sz="2350" dirty="0">
                <a:solidFill>
                  <a:srgbClr val="FFFFFF"/>
                </a:solidFill>
                <a:latin typeface="Arial MT"/>
                <a:cs typeface="Arial MT"/>
              </a:rPr>
              <a:t>our </a:t>
            </a:r>
            <a:r>
              <a:rPr sz="2350" b="1" spc="5" dirty="0">
                <a:solidFill>
                  <a:srgbClr val="FFFFFF"/>
                </a:solidFill>
                <a:latin typeface="Arial"/>
                <a:cs typeface="Arial"/>
              </a:rPr>
              <a:t>own </a:t>
            </a:r>
            <a:r>
              <a:rPr sz="2350" b="1" dirty="0">
                <a:solidFill>
                  <a:srgbClr val="FFFFFF"/>
                </a:solidFill>
                <a:latin typeface="Arial"/>
                <a:cs typeface="Arial"/>
              </a:rPr>
              <a:t>sun will turn into a red giant star</a:t>
            </a:r>
            <a:r>
              <a:rPr sz="2350" dirty="0">
                <a:solidFill>
                  <a:srgbClr val="FFFFFF"/>
                </a:solidFill>
                <a:latin typeface="Arial MT"/>
                <a:cs typeface="Arial MT"/>
              </a:rPr>
              <a:t>, </a:t>
            </a:r>
            <a:r>
              <a:rPr sz="2350" spc="-5" dirty="0">
                <a:solidFill>
                  <a:srgbClr val="FFFFFF"/>
                </a:solidFill>
                <a:latin typeface="Arial MT"/>
                <a:cs typeface="Arial MT"/>
              </a:rPr>
              <a:t>expand </a:t>
            </a:r>
            <a:r>
              <a:rPr sz="2350" dirty="0">
                <a:solidFill>
                  <a:srgbClr val="FFFFFF"/>
                </a:solidFill>
                <a:latin typeface="Arial MT"/>
                <a:cs typeface="Arial MT"/>
              </a:rPr>
              <a:t>and engulf the </a:t>
            </a:r>
            <a:r>
              <a:rPr sz="2350" spc="-640" dirty="0">
                <a:solidFill>
                  <a:srgbClr val="FFFFFF"/>
                </a:solidFill>
                <a:latin typeface="Arial MT"/>
                <a:cs typeface="Arial MT"/>
              </a:rPr>
              <a:t> </a:t>
            </a:r>
            <a:r>
              <a:rPr sz="2350" dirty="0">
                <a:solidFill>
                  <a:srgbClr val="FFFFFF"/>
                </a:solidFill>
                <a:latin typeface="Arial MT"/>
                <a:cs typeface="Arial MT"/>
              </a:rPr>
              <a:t>inner</a:t>
            </a:r>
            <a:r>
              <a:rPr sz="2350" spc="10" dirty="0">
                <a:solidFill>
                  <a:srgbClr val="FFFFFF"/>
                </a:solidFill>
                <a:latin typeface="Arial MT"/>
                <a:cs typeface="Arial MT"/>
              </a:rPr>
              <a:t> </a:t>
            </a:r>
            <a:r>
              <a:rPr sz="2350" dirty="0">
                <a:solidFill>
                  <a:srgbClr val="FFFFFF"/>
                </a:solidFill>
                <a:latin typeface="Arial MT"/>
                <a:cs typeface="Arial MT"/>
              </a:rPr>
              <a:t>planets, possibly</a:t>
            </a:r>
            <a:r>
              <a:rPr sz="2350" spc="10" dirty="0">
                <a:solidFill>
                  <a:srgbClr val="FFFFFF"/>
                </a:solidFill>
                <a:latin typeface="Arial MT"/>
                <a:cs typeface="Arial MT"/>
              </a:rPr>
              <a:t> </a:t>
            </a:r>
            <a:r>
              <a:rPr sz="2350" spc="-5" dirty="0">
                <a:solidFill>
                  <a:srgbClr val="FFFFFF"/>
                </a:solidFill>
                <a:latin typeface="Arial MT"/>
                <a:cs typeface="Arial MT"/>
              </a:rPr>
              <a:t>even</a:t>
            </a:r>
            <a:r>
              <a:rPr sz="2350" spc="15" dirty="0">
                <a:solidFill>
                  <a:srgbClr val="FFFFFF"/>
                </a:solidFill>
                <a:latin typeface="Arial MT"/>
                <a:cs typeface="Arial MT"/>
              </a:rPr>
              <a:t> </a:t>
            </a:r>
            <a:r>
              <a:rPr sz="2350" dirty="0">
                <a:solidFill>
                  <a:srgbClr val="FFFFFF"/>
                </a:solidFill>
                <a:latin typeface="Arial MT"/>
                <a:cs typeface="Arial MT"/>
              </a:rPr>
              <a:t>Earth.</a:t>
            </a:r>
            <a:endParaRPr sz="2350">
              <a:latin typeface="Arial MT"/>
              <a:cs typeface="Arial MT"/>
            </a:endParaRPr>
          </a:p>
          <a:p>
            <a:pPr marL="236220" marR="236854" indent="-224154">
              <a:lnSpc>
                <a:spcPct val="99800"/>
              </a:lnSpc>
              <a:spcBef>
                <a:spcPts val="905"/>
              </a:spcBef>
              <a:buChar char="•"/>
              <a:tabLst>
                <a:tab pos="236854" algn="l"/>
              </a:tabLst>
            </a:pPr>
            <a:r>
              <a:rPr sz="2350" dirty="0">
                <a:solidFill>
                  <a:srgbClr val="FFFFFF"/>
                </a:solidFill>
                <a:latin typeface="Arial MT"/>
                <a:cs typeface="Arial MT"/>
              </a:rPr>
              <a:t>The outer</a:t>
            </a:r>
            <a:r>
              <a:rPr sz="2350" spc="10" dirty="0">
                <a:solidFill>
                  <a:srgbClr val="FFFFFF"/>
                </a:solidFill>
                <a:latin typeface="Arial MT"/>
                <a:cs typeface="Arial MT"/>
              </a:rPr>
              <a:t> </a:t>
            </a:r>
            <a:r>
              <a:rPr sz="2350" dirty="0">
                <a:solidFill>
                  <a:srgbClr val="FFFFFF"/>
                </a:solidFill>
                <a:latin typeface="Arial MT"/>
                <a:cs typeface="Arial MT"/>
              </a:rPr>
              <a:t>layers</a:t>
            </a:r>
            <a:r>
              <a:rPr sz="2350" spc="5" dirty="0">
                <a:solidFill>
                  <a:srgbClr val="FFFFFF"/>
                </a:solidFill>
                <a:latin typeface="Arial MT"/>
                <a:cs typeface="Arial MT"/>
              </a:rPr>
              <a:t> </a:t>
            </a:r>
            <a:r>
              <a:rPr sz="2350" dirty="0">
                <a:solidFill>
                  <a:srgbClr val="FFFFFF"/>
                </a:solidFill>
                <a:latin typeface="Arial MT"/>
                <a:cs typeface="Arial MT"/>
              </a:rPr>
              <a:t>of the star</a:t>
            </a:r>
            <a:r>
              <a:rPr sz="2350" spc="-10" dirty="0">
                <a:solidFill>
                  <a:srgbClr val="FFFFFF"/>
                </a:solidFill>
                <a:latin typeface="Arial MT"/>
                <a:cs typeface="Arial MT"/>
              </a:rPr>
              <a:t> </a:t>
            </a:r>
            <a:r>
              <a:rPr sz="2350" spc="-5" dirty="0">
                <a:solidFill>
                  <a:srgbClr val="FFFFFF"/>
                </a:solidFill>
                <a:latin typeface="Arial MT"/>
                <a:cs typeface="Arial MT"/>
              </a:rPr>
              <a:t>starts</a:t>
            </a:r>
            <a:r>
              <a:rPr sz="2350" dirty="0">
                <a:solidFill>
                  <a:srgbClr val="FFFFFF"/>
                </a:solidFill>
                <a:latin typeface="Arial MT"/>
                <a:cs typeface="Arial MT"/>
              </a:rPr>
              <a:t> to grow, cool</a:t>
            </a:r>
            <a:r>
              <a:rPr sz="2350" spc="10" dirty="0">
                <a:solidFill>
                  <a:srgbClr val="FFFFFF"/>
                </a:solidFill>
                <a:latin typeface="Arial MT"/>
                <a:cs typeface="Arial MT"/>
              </a:rPr>
              <a:t> </a:t>
            </a:r>
            <a:r>
              <a:rPr sz="2350" dirty="0">
                <a:solidFill>
                  <a:srgbClr val="FFFFFF"/>
                </a:solidFill>
                <a:latin typeface="Arial MT"/>
                <a:cs typeface="Arial MT"/>
              </a:rPr>
              <a:t>and turn</a:t>
            </a:r>
            <a:r>
              <a:rPr sz="2350" spc="15" dirty="0">
                <a:solidFill>
                  <a:srgbClr val="FFFFFF"/>
                </a:solidFill>
                <a:latin typeface="Arial MT"/>
                <a:cs typeface="Arial MT"/>
              </a:rPr>
              <a:t> </a:t>
            </a:r>
            <a:r>
              <a:rPr sz="2350" dirty="0">
                <a:solidFill>
                  <a:srgbClr val="FFFFFF"/>
                </a:solidFill>
                <a:latin typeface="Arial MT"/>
                <a:cs typeface="Arial MT"/>
              </a:rPr>
              <a:t>red</a:t>
            </a:r>
            <a:r>
              <a:rPr sz="2350" spc="15" dirty="0">
                <a:solidFill>
                  <a:srgbClr val="FFFFFF"/>
                </a:solidFill>
                <a:latin typeface="Arial MT"/>
                <a:cs typeface="Arial MT"/>
              </a:rPr>
              <a:t> </a:t>
            </a:r>
            <a:r>
              <a:rPr sz="2350" dirty="0">
                <a:solidFill>
                  <a:srgbClr val="FFFFFF"/>
                </a:solidFill>
                <a:latin typeface="Arial MT"/>
                <a:cs typeface="Arial MT"/>
              </a:rPr>
              <a:t>again</a:t>
            </a:r>
            <a:r>
              <a:rPr sz="2350" spc="10" dirty="0">
                <a:solidFill>
                  <a:srgbClr val="FFFFFF"/>
                </a:solidFill>
                <a:latin typeface="Arial MT"/>
                <a:cs typeface="Arial MT"/>
              </a:rPr>
              <a:t> </a:t>
            </a:r>
            <a:r>
              <a:rPr sz="2350" dirty="0">
                <a:solidFill>
                  <a:srgbClr val="FFFFFF"/>
                </a:solidFill>
                <a:latin typeface="Arial MT"/>
                <a:cs typeface="Arial MT"/>
              </a:rPr>
              <a:t>as it</a:t>
            </a:r>
            <a:r>
              <a:rPr sz="2350" spc="-15" dirty="0">
                <a:solidFill>
                  <a:srgbClr val="FFFFFF"/>
                </a:solidFill>
                <a:latin typeface="Arial MT"/>
                <a:cs typeface="Arial MT"/>
              </a:rPr>
              <a:t> </a:t>
            </a:r>
            <a:r>
              <a:rPr sz="2350" spc="-5" dirty="0">
                <a:solidFill>
                  <a:srgbClr val="FFFFFF"/>
                </a:solidFill>
                <a:latin typeface="Arial MT"/>
                <a:cs typeface="Arial MT"/>
              </a:rPr>
              <a:t>enters</a:t>
            </a:r>
            <a:r>
              <a:rPr sz="2350" spc="15" dirty="0">
                <a:solidFill>
                  <a:srgbClr val="FFFFFF"/>
                </a:solidFill>
                <a:latin typeface="Arial MT"/>
                <a:cs typeface="Arial MT"/>
              </a:rPr>
              <a:t> </a:t>
            </a:r>
            <a:r>
              <a:rPr sz="2350" dirty="0">
                <a:solidFill>
                  <a:srgbClr val="FFFFFF"/>
                </a:solidFill>
                <a:latin typeface="Arial MT"/>
                <a:cs typeface="Arial MT"/>
              </a:rPr>
              <a:t>its </a:t>
            </a:r>
            <a:r>
              <a:rPr sz="2350" spc="5" dirty="0">
                <a:solidFill>
                  <a:srgbClr val="FFFFFF"/>
                </a:solidFill>
                <a:latin typeface="Arial MT"/>
                <a:cs typeface="Arial MT"/>
              </a:rPr>
              <a:t> </a:t>
            </a:r>
            <a:r>
              <a:rPr sz="2350" dirty="0">
                <a:solidFill>
                  <a:srgbClr val="FFFFFF"/>
                </a:solidFill>
                <a:latin typeface="Arial MT"/>
                <a:cs typeface="Arial MT"/>
              </a:rPr>
              <a:t>second red</a:t>
            </a:r>
            <a:r>
              <a:rPr sz="2350" spc="10" dirty="0">
                <a:solidFill>
                  <a:srgbClr val="FFFFFF"/>
                </a:solidFill>
                <a:latin typeface="Arial MT"/>
                <a:cs typeface="Arial MT"/>
              </a:rPr>
              <a:t> </a:t>
            </a:r>
            <a:r>
              <a:rPr sz="2350" dirty="0">
                <a:solidFill>
                  <a:srgbClr val="FFFFFF"/>
                </a:solidFill>
                <a:latin typeface="Arial MT"/>
                <a:cs typeface="Arial MT"/>
              </a:rPr>
              <a:t>giant</a:t>
            </a:r>
            <a:r>
              <a:rPr sz="2350" spc="5" dirty="0">
                <a:solidFill>
                  <a:srgbClr val="FFFFFF"/>
                </a:solidFill>
                <a:latin typeface="Arial MT"/>
                <a:cs typeface="Arial MT"/>
              </a:rPr>
              <a:t> </a:t>
            </a:r>
            <a:r>
              <a:rPr sz="2350" dirty="0">
                <a:solidFill>
                  <a:srgbClr val="FFFFFF"/>
                </a:solidFill>
                <a:latin typeface="Arial MT"/>
                <a:cs typeface="Arial MT"/>
              </a:rPr>
              <a:t>phase.</a:t>
            </a:r>
            <a:r>
              <a:rPr sz="2350" spc="5" dirty="0">
                <a:solidFill>
                  <a:srgbClr val="FFFFFF"/>
                </a:solidFill>
                <a:latin typeface="Arial MT"/>
                <a:cs typeface="Arial MT"/>
              </a:rPr>
              <a:t> </a:t>
            </a:r>
            <a:r>
              <a:rPr sz="2350" dirty="0">
                <a:solidFill>
                  <a:srgbClr val="FFFFFF"/>
                </a:solidFill>
                <a:latin typeface="Arial MT"/>
                <a:cs typeface="Arial MT"/>
              </a:rPr>
              <a:t>Small</a:t>
            </a:r>
            <a:r>
              <a:rPr sz="2350" spc="15" dirty="0">
                <a:solidFill>
                  <a:srgbClr val="FFFFFF"/>
                </a:solidFill>
                <a:latin typeface="Arial MT"/>
                <a:cs typeface="Arial MT"/>
              </a:rPr>
              <a:t> </a:t>
            </a:r>
            <a:r>
              <a:rPr sz="2350" dirty="0">
                <a:solidFill>
                  <a:srgbClr val="FFFFFF"/>
                </a:solidFill>
                <a:latin typeface="Arial MT"/>
                <a:cs typeface="Arial MT"/>
              </a:rPr>
              <a:t>sun-like </a:t>
            </a:r>
            <a:r>
              <a:rPr sz="2350" spc="-5" dirty="0">
                <a:solidFill>
                  <a:srgbClr val="FFFFFF"/>
                </a:solidFill>
                <a:latin typeface="Arial MT"/>
                <a:cs typeface="Arial MT"/>
              </a:rPr>
              <a:t>stars</a:t>
            </a:r>
            <a:r>
              <a:rPr sz="2350" spc="5" dirty="0">
                <a:solidFill>
                  <a:srgbClr val="FFFFFF"/>
                </a:solidFill>
                <a:latin typeface="Arial MT"/>
                <a:cs typeface="Arial MT"/>
              </a:rPr>
              <a:t> </a:t>
            </a:r>
            <a:r>
              <a:rPr sz="2350" spc="-5" dirty="0">
                <a:solidFill>
                  <a:srgbClr val="FFFFFF"/>
                </a:solidFill>
                <a:latin typeface="Arial MT"/>
                <a:cs typeface="Arial MT"/>
              </a:rPr>
              <a:t>move</a:t>
            </a:r>
            <a:r>
              <a:rPr sz="2350" spc="30" dirty="0">
                <a:solidFill>
                  <a:srgbClr val="FFFFFF"/>
                </a:solidFill>
                <a:latin typeface="Arial MT"/>
                <a:cs typeface="Arial MT"/>
              </a:rPr>
              <a:t> </a:t>
            </a:r>
            <a:r>
              <a:rPr sz="2350" dirty="0">
                <a:solidFill>
                  <a:srgbClr val="FFFFFF"/>
                </a:solidFill>
                <a:latin typeface="Arial MT"/>
                <a:cs typeface="Arial MT"/>
              </a:rPr>
              <a:t>into</a:t>
            </a:r>
            <a:r>
              <a:rPr sz="2350" spc="-5" dirty="0">
                <a:solidFill>
                  <a:srgbClr val="FFFFFF"/>
                </a:solidFill>
                <a:latin typeface="Arial MT"/>
                <a:cs typeface="Arial MT"/>
              </a:rPr>
              <a:t> </a:t>
            </a:r>
            <a:r>
              <a:rPr sz="2350" dirty="0">
                <a:solidFill>
                  <a:srgbClr val="FFFFFF"/>
                </a:solidFill>
                <a:latin typeface="Arial MT"/>
                <a:cs typeface="Arial MT"/>
              </a:rPr>
              <a:t>a</a:t>
            </a:r>
            <a:r>
              <a:rPr sz="2350" spc="5" dirty="0">
                <a:solidFill>
                  <a:srgbClr val="FFFFFF"/>
                </a:solidFill>
                <a:latin typeface="Arial MT"/>
                <a:cs typeface="Arial MT"/>
              </a:rPr>
              <a:t> </a:t>
            </a:r>
            <a:r>
              <a:rPr sz="2350" dirty="0">
                <a:solidFill>
                  <a:srgbClr val="FFFFFF"/>
                </a:solidFill>
                <a:latin typeface="Arial MT"/>
                <a:cs typeface="Arial MT"/>
              </a:rPr>
              <a:t>planetary</a:t>
            </a:r>
            <a:r>
              <a:rPr sz="2350" spc="20" dirty="0">
                <a:solidFill>
                  <a:srgbClr val="FFFFFF"/>
                </a:solidFill>
                <a:latin typeface="Arial MT"/>
                <a:cs typeface="Arial MT"/>
              </a:rPr>
              <a:t> </a:t>
            </a:r>
            <a:r>
              <a:rPr sz="2350" dirty="0">
                <a:solidFill>
                  <a:srgbClr val="FFFFFF"/>
                </a:solidFill>
                <a:latin typeface="Arial MT"/>
                <a:cs typeface="Arial MT"/>
              </a:rPr>
              <a:t>nebula</a:t>
            </a:r>
            <a:r>
              <a:rPr sz="2350" spc="5" dirty="0">
                <a:solidFill>
                  <a:srgbClr val="FFFFFF"/>
                </a:solidFill>
                <a:latin typeface="Arial MT"/>
                <a:cs typeface="Arial MT"/>
              </a:rPr>
              <a:t> </a:t>
            </a:r>
            <a:r>
              <a:rPr sz="2350" dirty="0">
                <a:solidFill>
                  <a:srgbClr val="FFFFFF"/>
                </a:solidFill>
                <a:latin typeface="Arial MT"/>
                <a:cs typeface="Arial MT"/>
              </a:rPr>
              <a:t>phase, </a:t>
            </a:r>
            <a:r>
              <a:rPr sz="2350" spc="5" dirty="0">
                <a:solidFill>
                  <a:srgbClr val="FFFFFF"/>
                </a:solidFill>
                <a:latin typeface="Arial MT"/>
                <a:cs typeface="Arial MT"/>
              </a:rPr>
              <a:t> </a:t>
            </a:r>
            <a:r>
              <a:rPr sz="2350" dirty="0">
                <a:solidFill>
                  <a:srgbClr val="FFFFFF"/>
                </a:solidFill>
                <a:latin typeface="Arial MT"/>
                <a:cs typeface="Arial MT"/>
              </a:rPr>
              <a:t>whilst</a:t>
            </a:r>
            <a:r>
              <a:rPr sz="2350" spc="-5" dirty="0">
                <a:solidFill>
                  <a:srgbClr val="FFFFFF"/>
                </a:solidFill>
                <a:latin typeface="Arial MT"/>
                <a:cs typeface="Arial MT"/>
              </a:rPr>
              <a:t> stars</a:t>
            </a:r>
            <a:r>
              <a:rPr sz="2350" dirty="0">
                <a:solidFill>
                  <a:srgbClr val="FFFFFF"/>
                </a:solidFill>
                <a:latin typeface="Arial MT"/>
                <a:cs typeface="Arial MT"/>
              </a:rPr>
              <a:t> greater</a:t>
            </a:r>
            <a:r>
              <a:rPr sz="2350" spc="20" dirty="0">
                <a:solidFill>
                  <a:srgbClr val="FFFFFF"/>
                </a:solidFill>
                <a:latin typeface="Arial MT"/>
                <a:cs typeface="Arial MT"/>
              </a:rPr>
              <a:t> </a:t>
            </a:r>
            <a:r>
              <a:rPr sz="2350" dirty="0">
                <a:solidFill>
                  <a:srgbClr val="FFFFFF"/>
                </a:solidFill>
                <a:latin typeface="Arial MT"/>
                <a:cs typeface="Arial MT"/>
              </a:rPr>
              <a:t>than</a:t>
            </a:r>
            <a:r>
              <a:rPr sz="2350" spc="5" dirty="0">
                <a:solidFill>
                  <a:srgbClr val="FFFFFF"/>
                </a:solidFill>
                <a:latin typeface="Arial MT"/>
                <a:cs typeface="Arial MT"/>
              </a:rPr>
              <a:t> </a:t>
            </a:r>
            <a:r>
              <a:rPr sz="2350" dirty="0">
                <a:solidFill>
                  <a:srgbClr val="FFFFFF"/>
                </a:solidFill>
                <a:latin typeface="Arial MT"/>
                <a:cs typeface="Arial MT"/>
              </a:rPr>
              <a:t>about</a:t>
            </a:r>
            <a:r>
              <a:rPr sz="2350" spc="10" dirty="0">
                <a:solidFill>
                  <a:srgbClr val="FFFFFF"/>
                </a:solidFill>
                <a:latin typeface="Arial MT"/>
                <a:cs typeface="Arial MT"/>
              </a:rPr>
              <a:t> </a:t>
            </a:r>
            <a:r>
              <a:rPr sz="2350" b="1" dirty="0">
                <a:solidFill>
                  <a:srgbClr val="FFFFFF"/>
                </a:solidFill>
                <a:latin typeface="Arial"/>
                <a:cs typeface="Arial"/>
              </a:rPr>
              <a:t>8 times</a:t>
            </a:r>
            <a:r>
              <a:rPr sz="2350" b="1" spc="10" dirty="0">
                <a:solidFill>
                  <a:srgbClr val="FFFFFF"/>
                </a:solidFill>
                <a:latin typeface="Arial"/>
                <a:cs typeface="Arial"/>
              </a:rPr>
              <a:t> </a:t>
            </a:r>
            <a:r>
              <a:rPr sz="2350" b="1" dirty="0">
                <a:solidFill>
                  <a:srgbClr val="FFFFFF"/>
                </a:solidFill>
                <a:latin typeface="Arial"/>
                <a:cs typeface="Arial"/>
              </a:rPr>
              <a:t>the</a:t>
            </a:r>
            <a:r>
              <a:rPr sz="2350" b="1" spc="-5" dirty="0">
                <a:solidFill>
                  <a:srgbClr val="FFFFFF"/>
                </a:solidFill>
                <a:latin typeface="Arial"/>
                <a:cs typeface="Arial"/>
              </a:rPr>
              <a:t> </a:t>
            </a:r>
            <a:r>
              <a:rPr sz="2350" b="1" dirty="0">
                <a:solidFill>
                  <a:srgbClr val="FFFFFF"/>
                </a:solidFill>
                <a:latin typeface="Arial"/>
                <a:cs typeface="Arial"/>
              </a:rPr>
              <a:t>mass</a:t>
            </a:r>
            <a:r>
              <a:rPr sz="2350" b="1" spc="5" dirty="0">
                <a:solidFill>
                  <a:srgbClr val="FFFFFF"/>
                </a:solidFill>
                <a:latin typeface="Arial"/>
                <a:cs typeface="Arial"/>
              </a:rPr>
              <a:t> </a:t>
            </a:r>
            <a:r>
              <a:rPr sz="2350" b="1" dirty="0">
                <a:solidFill>
                  <a:srgbClr val="FFFFFF"/>
                </a:solidFill>
                <a:latin typeface="Arial"/>
                <a:cs typeface="Arial"/>
              </a:rPr>
              <a:t>of </a:t>
            </a:r>
            <a:r>
              <a:rPr sz="2350" b="1" spc="-5" dirty="0">
                <a:solidFill>
                  <a:srgbClr val="FFFFFF"/>
                </a:solidFill>
                <a:latin typeface="Arial"/>
                <a:cs typeface="Arial"/>
              </a:rPr>
              <a:t>the</a:t>
            </a:r>
            <a:r>
              <a:rPr sz="2350" b="1" spc="5" dirty="0">
                <a:solidFill>
                  <a:srgbClr val="FFFFFF"/>
                </a:solidFill>
                <a:latin typeface="Arial"/>
                <a:cs typeface="Arial"/>
              </a:rPr>
              <a:t> </a:t>
            </a:r>
            <a:r>
              <a:rPr sz="2350" b="1" dirty="0">
                <a:solidFill>
                  <a:srgbClr val="FFFFFF"/>
                </a:solidFill>
                <a:latin typeface="Arial"/>
                <a:cs typeface="Arial"/>
              </a:rPr>
              <a:t>Sun</a:t>
            </a:r>
            <a:r>
              <a:rPr sz="2350" b="1" spc="10" dirty="0">
                <a:solidFill>
                  <a:srgbClr val="FFFFFF"/>
                </a:solidFill>
                <a:latin typeface="Arial"/>
                <a:cs typeface="Arial"/>
              </a:rPr>
              <a:t> </a:t>
            </a:r>
            <a:r>
              <a:rPr sz="2350" dirty="0">
                <a:solidFill>
                  <a:srgbClr val="FFFFFF"/>
                </a:solidFill>
                <a:latin typeface="Arial MT"/>
                <a:cs typeface="Arial MT"/>
              </a:rPr>
              <a:t>are</a:t>
            </a:r>
            <a:r>
              <a:rPr sz="2350" spc="15" dirty="0">
                <a:solidFill>
                  <a:srgbClr val="FFFFFF"/>
                </a:solidFill>
                <a:latin typeface="Arial MT"/>
                <a:cs typeface="Arial MT"/>
              </a:rPr>
              <a:t> </a:t>
            </a:r>
            <a:r>
              <a:rPr sz="2350" dirty="0">
                <a:solidFill>
                  <a:srgbClr val="FFFFFF"/>
                </a:solidFill>
                <a:latin typeface="Arial MT"/>
                <a:cs typeface="Arial MT"/>
              </a:rPr>
              <a:t>likely</a:t>
            </a:r>
            <a:r>
              <a:rPr sz="2350" spc="-15" dirty="0">
                <a:solidFill>
                  <a:srgbClr val="FFFFFF"/>
                </a:solidFill>
                <a:latin typeface="Arial MT"/>
                <a:cs typeface="Arial MT"/>
              </a:rPr>
              <a:t> </a:t>
            </a:r>
            <a:r>
              <a:rPr sz="2350" dirty="0">
                <a:solidFill>
                  <a:srgbClr val="FFFFFF"/>
                </a:solidFill>
                <a:latin typeface="Arial MT"/>
                <a:cs typeface="Arial MT"/>
              </a:rPr>
              <a:t>to end their </a:t>
            </a:r>
            <a:r>
              <a:rPr sz="2350" spc="-635" dirty="0">
                <a:solidFill>
                  <a:srgbClr val="FFFFFF"/>
                </a:solidFill>
                <a:latin typeface="Arial MT"/>
                <a:cs typeface="Arial MT"/>
              </a:rPr>
              <a:t> </a:t>
            </a:r>
            <a:r>
              <a:rPr sz="2350" dirty="0">
                <a:solidFill>
                  <a:srgbClr val="FFFFFF"/>
                </a:solidFill>
                <a:latin typeface="Arial MT"/>
                <a:cs typeface="Arial MT"/>
              </a:rPr>
              <a:t>days</a:t>
            </a:r>
            <a:r>
              <a:rPr sz="2350" spc="-5" dirty="0">
                <a:solidFill>
                  <a:srgbClr val="FFFFFF"/>
                </a:solidFill>
                <a:latin typeface="Arial MT"/>
                <a:cs typeface="Arial MT"/>
              </a:rPr>
              <a:t> </a:t>
            </a:r>
            <a:r>
              <a:rPr sz="2350" dirty="0">
                <a:solidFill>
                  <a:srgbClr val="FFFFFF"/>
                </a:solidFill>
                <a:latin typeface="Arial MT"/>
                <a:cs typeface="Arial MT"/>
              </a:rPr>
              <a:t>as a</a:t>
            </a:r>
            <a:r>
              <a:rPr sz="2350" spc="5" dirty="0">
                <a:solidFill>
                  <a:srgbClr val="FFFFFF"/>
                </a:solidFill>
                <a:latin typeface="Arial MT"/>
                <a:cs typeface="Arial MT"/>
              </a:rPr>
              <a:t> </a:t>
            </a:r>
            <a:r>
              <a:rPr sz="2350" spc="-5" dirty="0">
                <a:solidFill>
                  <a:srgbClr val="FFFFFF"/>
                </a:solidFill>
                <a:latin typeface="Arial MT"/>
                <a:cs typeface="Arial MT"/>
              </a:rPr>
              <a:t>supernova</a:t>
            </a:r>
            <a:r>
              <a:rPr sz="2750" spc="-5" dirty="0">
                <a:solidFill>
                  <a:srgbClr val="FFFFFF"/>
                </a:solidFill>
                <a:latin typeface="Arial MT"/>
                <a:cs typeface="Arial MT"/>
              </a:rPr>
              <a:t>.</a:t>
            </a:r>
            <a:endParaRPr sz="2750">
              <a:latin typeface="Arial MT"/>
              <a:cs typeface="Arial M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4813" y="464642"/>
            <a:ext cx="9944100" cy="880110"/>
          </a:xfrm>
          <a:prstGeom prst="rect">
            <a:avLst/>
          </a:prstGeom>
        </p:spPr>
        <p:txBody>
          <a:bodyPr vert="horz" wrap="square" lIns="0" tIns="13335" rIns="0" bIns="0" rtlCol="0">
            <a:spAutoFit/>
          </a:bodyPr>
          <a:lstStyle/>
          <a:p>
            <a:pPr marL="12700">
              <a:lnSpc>
                <a:spcPct val="100000"/>
              </a:lnSpc>
              <a:spcBef>
                <a:spcPts val="105"/>
              </a:spcBef>
            </a:pPr>
            <a:r>
              <a:rPr spc="5" dirty="0"/>
              <a:t>HOW</a:t>
            </a:r>
            <a:r>
              <a:rPr spc="-30" dirty="0"/>
              <a:t> </a:t>
            </a:r>
            <a:r>
              <a:rPr dirty="0"/>
              <a:t>LONG</a:t>
            </a:r>
            <a:r>
              <a:rPr spc="-45" dirty="0"/>
              <a:t> </a:t>
            </a:r>
            <a:r>
              <a:rPr dirty="0"/>
              <a:t>DO</a:t>
            </a:r>
            <a:r>
              <a:rPr spc="-25" dirty="0"/>
              <a:t> </a:t>
            </a:r>
            <a:r>
              <a:rPr spc="-5" dirty="0"/>
              <a:t>STARS</a:t>
            </a:r>
            <a:r>
              <a:rPr spc="-10" dirty="0"/>
              <a:t> </a:t>
            </a:r>
            <a:r>
              <a:rPr dirty="0"/>
              <a:t>LIVE?</a:t>
            </a:r>
          </a:p>
        </p:txBody>
      </p:sp>
      <p:sp>
        <p:nvSpPr>
          <p:cNvPr id="3" name="object 3"/>
          <p:cNvSpPr txBox="1"/>
          <p:nvPr/>
        </p:nvSpPr>
        <p:spPr>
          <a:xfrm>
            <a:off x="532282" y="1934692"/>
            <a:ext cx="10803255" cy="4100195"/>
          </a:xfrm>
          <a:prstGeom prst="rect">
            <a:avLst/>
          </a:prstGeom>
        </p:spPr>
        <p:txBody>
          <a:bodyPr vert="horz" wrap="square" lIns="0" tIns="139065" rIns="0" bIns="0" rtlCol="0">
            <a:spAutoFit/>
          </a:bodyPr>
          <a:lstStyle/>
          <a:p>
            <a:pPr marL="241300" indent="-228600">
              <a:lnSpc>
                <a:spcPct val="100000"/>
              </a:lnSpc>
              <a:spcBef>
                <a:spcPts val="1095"/>
              </a:spcBef>
              <a:buChar char="•"/>
              <a:tabLst>
                <a:tab pos="241300" algn="l"/>
              </a:tabLst>
            </a:pPr>
            <a:r>
              <a:rPr sz="2600" dirty="0">
                <a:solidFill>
                  <a:srgbClr val="FFFFFF"/>
                </a:solidFill>
                <a:latin typeface="Arial MT"/>
                <a:cs typeface="Arial MT"/>
              </a:rPr>
              <a:t>A</a:t>
            </a:r>
            <a:r>
              <a:rPr sz="2600" spc="-5" dirty="0">
                <a:solidFill>
                  <a:srgbClr val="FFFFFF"/>
                </a:solidFill>
                <a:latin typeface="Arial MT"/>
                <a:cs typeface="Arial MT"/>
              </a:rPr>
              <a:t> </a:t>
            </a:r>
            <a:r>
              <a:rPr sz="2600" dirty="0">
                <a:solidFill>
                  <a:srgbClr val="FFFFFF"/>
                </a:solidFill>
                <a:latin typeface="Arial MT"/>
                <a:cs typeface="Arial MT"/>
              </a:rPr>
              <a:t>star’s</a:t>
            </a:r>
            <a:r>
              <a:rPr sz="2600" spc="-10" dirty="0">
                <a:solidFill>
                  <a:srgbClr val="FFFFFF"/>
                </a:solidFill>
                <a:latin typeface="Arial MT"/>
                <a:cs typeface="Arial MT"/>
              </a:rPr>
              <a:t> </a:t>
            </a:r>
            <a:r>
              <a:rPr sz="2600" spc="-5" dirty="0">
                <a:solidFill>
                  <a:srgbClr val="FFFFFF"/>
                </a:solidFill>
                <a:latin typeface="Arial MT"/>
                <a:cs typeface="Arial MT"/>
              </a:rPr>
              <a:t>life</a:t>
            </a:r>
            <a:r>
              <a:rPr sz="2600" spc="5" dirty="0">
                <a:solidFill>
                  <a:srgbClr val="FFFFFF"/>
                </a:solidFill>
                <a:latin typeface="Arial MT"/>
                <a:cs typeface="Arial MT"/>
              </a:rPr>
              <a:t> </a:t>
            </a:r>
            <a:r>
              <a:rPr sz="2600" dirty="0">
                <a:solidFill>
                  <a:srgbClr val="FFFFFF"/>
                </a:solidFill>
                <a:latin typeface="Arial MT"/>
                <a:cs typeface="Arial MT"/>
              </a:rPr>
              <a:t>expectancy</a:t>
            </a:r>
            <a:r>
              <a:rPr sz="2600" spc="-30" dirty="0">
                <a:solidFill>
                  <a:srgbClr val="FFFFFF"/>
                </a:solidFill>
                <a:latin typeface="Arial MT"/>
                <a:cs typeface="Arial MT"/>
              </a:rPr>
              <a:t> </a:t>
            </a:r>
            <a:r>
              <a:rPr sz="2600" dirty="0">
                <a:solidFill>
                  <a:srgbClr val="FFFFFF"/>
                </a:solidFill>
                <a:latin typeface="Arial MT"/>
                <a:cs typeface="Arial MT"/>
              </a:rPr>
              <a:t>depends</a:t>
            </a:r>
            <a:r>
              <a:rPr sz="2600" spc="-15" dirty="0">
                <a:solidFill>
                  <a:srgbClr val="FFFFFF"/>
                </a:solidFill>
                <a:latin typeface="Arial MT"/>
                <a:cs typeface="Arial MT"/>
              </a:rPr>
              <a:t> </a:t>
            </a:r>
            <a:r>
              <a:rPr sz="2600" spc="-5" dirty="0">
                <a:solidFill>
                  <a:srgbClr val="FFFFFF"/>
                </a:solidFill>
                <a:latin typeface="Arial MT"/>
                <a:cs typeface="Arial MT"/>
              </a:rPr>
              <a:t>on</a:t>
            </a:r>
            <a:r>
              <a:rPr sz="2600" spc="5" dirty="0">
                <a:solidFill>
                  <a:srgbClr val="FFFFFF"/>
                </a:solidFill>
                <a:latin typeface="Arial MT"/>
                <a:cs typeface="Arial MT"/>
              </a:rPr>
              <a:t> </a:t>
            </a:r>
            <a:r>
              <a:rPr sz="2600" spc="-10" dirty="0">
                <a:solidFill>
                  <a:srgbClr val="FFFFFF"/>
                </a:solidFill>
                <a:latin typeface="Arial MT"/>
                <a:cs typeface="Arial MT"/>
              </a:rPr>
              <a:t>its</a:t>
            </a:r>
            <a:r>
              <a:rPr sz="2600" spc="30" dirty="0">
                <a:solidFill>
                  <a:srgbClr val="FFFFFF"/>
                </a:solidFill>
                <a:latin typeface="Arial MT"/>
                <a:cs typeface="Arial MT"/>
              </a:rPr>
              <a:t> </a:t>
            </a:r>
            <a:r>
              <a:rPr sz="2600" b="1" dirty="0">
                <a:solidFill>
                  <a:srgbClr val="FFFFFF"/>
                </a:solidFill>
                <a:latin typeface="Arial"/>
                <a:cs typeface="Arial"/>
              </a:rPr>
              <a:t>mass</a:t>
            </a:r>
            <a:r>
              <a:rPr sz="2600" dirty="0">
                <a:solidFill>
                  <a:srgbClr val="FFFFFF"/>
                </a:solidFill>
                <a:latin typeface="Arial MT"/>
                <a:cs typeface="Arial MT"/>
              </a:rPr>
              <a:t>.</a:t>
            </a:r>
            <a:endParaRPr sz="2600">
              <a:latin typeface="Arial MT"/>
              <a:cs typeface="Arial MT"/>
            </a:endParaRPr>
          </a:p>
          <a:p>
            <a:pPr marL="241300" marR="5080" indent="-228600">
              <a:lnSpc>
                <a:spcPct val="100000"/>
              </a:lnSpc>
              <a:spcBef>
                <a:spcPts val="994"/>
              </a:spcBef>
              <a:buChar char="•"/>
              <a:tabLst>
                <a:tab pos="241300" algn="l"/>
              </a:tabLst>
            </a:pPr>
            <a:r>
              <a:rPr sz="2600" dirty="0">
                <a:solidFill>
                  <a:srgbClr val="FFFFFF"/>
                </a:solidFill>
                <a:latin typeface="Arial MT"/>
                <a:cs typeface="Arial MT"/>
              </a:rPr>
              <a:t>Generally,</a:t>
            </a:r>
            <a:r>
              <a:rPr sz="2600" spc="-15" dirty="0">
                <a:solidFill>
                  <a:srgbClr val="FFFFFF"/>
                </a:solidFill>
                <a:latin typeface="Arial MT"/>
                <a:cs typeface="Arial MT"/>
              </a:rPr>
              <a:t> </a:t>
            </a:r>
            <a:r>
              <a:rPr sz="2600" dirty="0">
                <a:solidFill>
                  <a:srgbClr val="FFFFFF"/>
                </a:solidFill>
                <a:latin typeface="Arial MT"/>
                <a:cs typeface="Arial MT"/>
              </a:rPr>
              <a:t>the</a:t>
            </a:r>
            <a:r>
              <a:rPr sz="2600" spc="5" dirty="0">
                <a:solidFill>
                  <a:srgbClr val="FFFFFF"/>
                </a:solidFill>
                <a:latin typeface="Arial MT"/>
                <a:cs typeface="Arial MT"/>
              </a:rPr>
              <a:t> </a:t>
            </a:r>
            <a:r>
              <a:rPr sz="2600" b="1" dirty="0">
                <a:solidFill>
                  <a:srgbClr val="FFFFFF"/>
                </a:solidFill>
                <a:latin typeface="Arial"/>
                <a:cs typeface="Arial"/>
              </a:rPr>
              <a:t>more massive</a:t>
            </a:r>
            <a:r>
              <a:rPr sz="2600" b="1" spc="10" dirty="0">
                <a:solidFill>
                  <a:srgbClr val="FFFFFF"/>
                </a:solidFill>
                <a:latin typeface="Arial"/>
                <a:cs typeface="Arial"/>
              </a:rPr>
              <a:t> </a:t>
            </a:r>
            <a:r>
              <a:rPr sz="2600" dirty="0">
                <a:solidFill>
                  <a:srgbClr val="FFFFFF"/>
                </a:solidFill>
                <a:latin typeface="Arial MT"/>
                <a:cs typeface="Arial MT"/>
              </a:rPr>
              <a:t>the star,</a:t>
            </a:r>
            <a:r>
              <a:rPr sz="2600" spc="10" dirty="0">
                <a:solidFill>
                  <a:srgbClr val="FFFFFF"/>
                </a:solidFill>
                <a:latin typeface="Arial MT"/>
                <a:cs typeface="Arial MT"/>
              </a:rPr>
              <a:t> </a:t>
            </a:r>
            <a:r>
              <a:rPr sz="2600" dirty="0">
                <a:solidFill>
                  <a:srgbClr val="FFFFFF"/>
                </a:solidFill>
                <a:latin typeface="Arial MT"/>
                <a:cs typeface="Arial MT"/>
              </a:rPr>
              <a:t>the </a:t>
            </a:r>
            <a:r>
              <a:rPr sz="2600" b="1" dirty="0">
                <a:solidFill>
                  <a:srgbClr val="FFFFFF"/>
                </a:solidFill>
                <a:latin typeface="Arial"/>
                <a:cs typeface="Arial"/>
              </a:rPr>
              <a:t>faster it</a:t>
            </a:r>
            <a:r>
              <a:rPr sz="2600" b="1" spc="-5" dirty="0">
                <a:solidFill>
                  <a:srgbClr val="FFFFFF"/>
                </a:solidFill>
                <a:latin typeface="Arial"/>
                <a:cs typeface="Arial"/>
              </a:rPr>
              <a:t> </a:t>
            </a:r>
            <a:r>
              <a:rPr sz="2600" b="1" dirty="0">
                <a:solidFill>
                  <a:srgbClr val="FFFFFF"/>
                </a:solidFill>
                <a:latin typeface="Arial"/>
                <a:cs typeface="Arial"/>
              </a:rPr>
              <a:t>burns</a:t>
            </a:r>
            <a:r>
              <a:rPr sz="2600" b="1" spc="-15" dirty="0">
                <a:solidFill>
                  <a:srgbClr val="FFFFFF"/>
                </a:solidFill>
                <a:latin typeface="Arial"/>
                <a:cs typeface="Arial"/>
              </a:rPr>
              <a:t> </a:t>
            </a:r>
            <a:r>
              <a:rPr sz="2600" dirty="0">
                <a:solidFill>
                  <a:srgbClr val="FFFFFF"/>
                </a:solidFill>
                <a:latin typeface="Arial MT"/>
                <a:cs typeface="Arial MT"/>
              </a:rPr>
              <a:t>up</a:t>
            </a:r>
            <a:r>
              <a:rPr sz="2600" spc="5" dirty="0">
                <a:solidFill>
                  <a:srgbClr val="FFFFFF"/>
                </a:solidFill>
                <a:latin typeface="Arial MT"/>
                <a:cs typeface="Arial MT"/>
              </a:rPr>
              <a:t> </a:t>
            </a:r>
            <a:r>
              <a:rPr sz="2600" spc="-5" dirty="0">
                <a:solidFill>
                  <a:srgbClr val="FFFFFF"/>
                </a:solidFill>
                <a:latin typeface="Arial MT"/>
                <a:cs typeface="Arial MT"/>
              </a:rPr>
              <a:t>its</a:t>
            </a:r>
            <a:r>
              <a:rPr sz="2600" spc="10" dirty="0">
                <a:solidFill>
                  <a:srgbClr val="FFFFFF"/>
                </a:solidFill>
                <a:latin typeface="Arial MT"/>
                <a:cs typeface="Arial MT"/>
              </a:rPr>
              <a:t> </a:t>
            </a:r>
            <a:r>
              <a:rPr sz="2600" dirty="0">
                <a:solidFill>
                  <a:srgbClr val="FFFFFF"/>
                </a:solidFill>
                <a:latin typeface="Arial MT"/>
                <a:cs typeface="Arial MT"/>
              </a:rPr>
              <a:t>fuel </a:t>
            </a:r>
            <a:r>
              <a:rPr sz="2600" spc="5" dirty="0">
                <a:solidFill>
                  <a:srgbClr val="FFFFFF"/>
                </a:solidFill>
                <a:latin typeface="Arial MT"/>
                <a:cs typeface="Arial MT"/>
              </a:rPr>
              <a:t> </a:t>
            </a:r>
            <a:r>
              <a:rPr sz="2600" dirty="0">
                <a:solidFill>
                  <a:srgbClr val="FFFFFF"/>
                </a:solidFill>
                <a:latin typeface="Arial MT"/>
                <a:cs typeface="Arial MT"/>
              </a:rPr>
              <a:t>supply, and </a:t>
            </a:r>
            <a:r>
              <a:rPr sz="2600" spc="-5" dirty="0">
                <a:solidFill>
                  <a:srgbClr val="FFFFFF"/>
                </a:solidFill>
                <a:latin typeface="Arial MT"/>
                <a:cs typeface="Arial MT"/>
              </a:rPr>
              <a:t>the </a:t>
            </a:r>
            <a:r>
              <a:rPr sz="2600" dirty="0">
                <a:solidFill>
                  <a:srgbClr val="FFFFFF"/>
                </a:solidFill>
                <a:latin typeface="Arial MT"/>
                <a:cs typeface="Arial MT"/>
              </a:rPr>
              <a:t>shorter its </a:t>
            </a:r>
            <a:r>
              <a:rPr sz="2600" spc="-5" dirty="0">
                <a:solidFill>
                  <a:srgbClr val="FFFFFF"/>
                </a:solidFill>
                <a:latin typeface="Arial MT"/>
                <a:cs typeface="Arial MT"/>
              </a:rPr>
              <a:t>life. </a:t>
            </a:r>
            <a:r>
              <a:rPr sz="2600" spc="5" dirty="0">
                <a:solidFill>
                  <a:srgbClr val="FFFFFF"/>
                </a:solidFill>
                <a:latin typeface="Arial MT"/>
                <a:cs typeface="Arial MT"/>
              </a:rPr>
              <a:t>The </a:t>
            </a:r>
            <a:r>
              <a:rPr sz="2600" dirty="0">
                <a:solidFill>
                  <a:srgbClr val="FFFFFF"/>
                </a:solidFill>
                <a:latin typeface="Arial MT"/>
                <a:cs typeface="Arial MT"/>
              </a:rPr>
              <a:t>most massive stars can burn out and </a:t>
            </a:r>
            <a:r>
              <a:rPr sz="2600" spc="-710" dirty="0">
                <a:solidFill>
                  <a:srgbClr val="FFFFFF"/>
                </a:solidFill>
                <a:latin typeface="Arial MT"/>
                <a:cs typeface="Arial MT"/>
              </a:rPr>
              <a:t> </a:t>
            </a:r>
            <a:r>
              <a:rPr sz="2600" dirty="0">
                <a:solidFill>
                  <a:srgbClr val="FFFFFF"/>
                </a:solidFill>
                <a:latin typeface="Arial MT"/>
                <a:cs typeface="Arial MT"/>
              </a:rPr>
              <a:t>explode</a:t>
            </a:r>
            <a:r>
              <a:rPr sz="2600" spc="-15" dirty="0">
                <a:solidFill>
                  <a:srgbClr val="FFFFFF"/>
                </a:solidFill>
                <a:latin typeface="Arial MT"/>
                <a:cs typeface="Arial MT"/>
              </a:rPr>
              <a:t> </a:t>
            </a:r>
            <a:r>
              <a:rPr sz="2600" dirty="0">
                <a:solidFill>
                  <a:srgbClr val="FFFFFF"/>
                </a:solidFill>
                <a:latin typeface="Arial MT"/>
                <a:cs typeface="Arial MT"/>
              </a:rPr>
              <a:t>in a supernova</a:t>
            </a:r>
            <a:r>
              <a:rPr sz="2600" spc="-25" dirty="0">
                <a:solidFill>
                  <a:srgbClr val="FFFFFF"/>
                </a:solidFill>
                <a:latin typeface="Arial MT"/>
                <a:cs typeface="Arial MT"/>
              </a:rPr>
              <a:t> </a:t>
            </a:r>
            <a:r>
              <a:rPr sz="2600" dirty="0">
                <a:solidFill>
                  <a:srgbClr val="FFFFFF"/>
                </a:solidFill>
                <a:latin typeface="Arial MT"/>
                <a:cs typeface="Arial MT"/>
              </a:rPr>
              <a:t>after only</a:t>
            </a:r>
            <a:r>
              <a:rPr sz="2600" spc="-5" dirty="0">
                <a:solidFill>
                  <a:srgbClr val="FFFFFF"/>
                </a:solidFill>
                <a:latin typeface="Arial MT"/>
                <a:cs typeface="Arial MT"/>
              </a:rPr>
              <a:t> </a:t>
            </a:r>
            <a:r>
              <a:rPr sz="2600" dirty="0">
                <a:solidFill>
                  <a:srgbClr val="FFFFFF"/>
                </a:solidFill>
                <a:latin typeface="Arial MT"/>
                <a:cs typeface="Arial MT"/>
              </a:rPr>
              <a:t>a</a:t>
            </a:r>
            <a:r>
              <a:rPr sz="2600" spc="10" dirty="0">
                <a:solidFill>
                  <a:srgbClr val="FFFFFF"/>
                </a:solidFill>
                <a:latin typeface="Arial MT"/>
                <a:cs typeface="Arial MT"/>
              </a:rPr>
              <a:t> </a:t>
            </a:r>
            <a:r>
              <a:rPr sz="2600" dirty="0">
                <a:solidFill>
                  <a:srgbClr val="FFFFFF"/>
                </a:solidFill>
                <a:latin typeface="Arial MT"/>
                <a:cs typeface="Arial MT"/>
              </a:rPr>
              <a:t>few million</a:t>
            </a:r>
            <a:r>
              <a:rPr sz="2600" spc="-25" dirty="0">
                <a:solidFill>
                  <a:srgbClr val="FFFFFF"/>
                </a:solidFill>
                <a:latin typeface="Arial MT"/>
                <a:cs typeface="Arial MT"/>
              </a:rPr>
              <a:t> </a:t>
            </a:r>
            <a:r>
              <a:rPr sz="2600" dirty="0">
                <a:solidFill>
                  <a:srgbClr val="FFFFFF"/>
                </a:solidFill>
                <a:latin typeface="Arial MT"/>
                <a:cs typeface="Arial MT"/>
              </a:rPr>
              <a:t>years</a:t>
            </a:r>
            <a:r>
              <a:rPr sz="2600" spc="-10" dirty="0">
                <a:solidFill>
                  <a:srgbClr val="FFFFFF"/>
                </a:solidFill>
                <a:latin typeface="Arial MT"/>
                <a:cs typeface="Arial MT"/>
              </a:rPr>
              <a:t> </a:t>
            </a:r>
            <a:r>
              <a:rPr sz="2600" dirty="0">
                <a:solidFill>
                  <a:srgbClr val="FFFFFF"/>
                </a:solidFill>
                <a:latin typeface="Arial MT"/>
                <a:cs typeface="Arial MT"/>
              </a:rPr>
              <a:t>of</a:t>
            </a:r>
            <a:r>
              <a:rPr sz="2600" spc="10" dirty="0">
                <a:solidFill>
                  <a:srgbClr val="FFFFFF"/>
                </a:solidFill>
                <a:latin typeface="Arial MT"/>
                <a:cs typeface="Arial MT"/>
              </a:rPr>
              <a:t> </a:t>
            </a:r>
            <a:r>
              <a:rPr sz="2600" dirty="0">
                <a:solidFill>
                  <a:srgbClr val="FFFFFF"/>
                </a:solidFill>
                <a:latin typeface="Arial MT"/>
                <a:cs typeface="Arial MT"/>
              </a:rPr>
              <a:t>fusion.</a:t>
            </a:r>
            <a:endParaRPr sz="2600">
              <a:latin typeface="Arial MT"/>
              <a:cs typeface="Arial MT"/>
            </a:endParaRPr>
          </a:p>
          <a:p>
            <a:pPr marL="241300" marR="219710" indent="-228600">
              <a:lnSpc>
                <a:spcPct val="100000"/>
              </a:lnSpc>
              <a:spcBef>
                <a:spcPts val="1000"/>
              </a:spcBef>
              <a:buChar char="•"/>
              <a:tabLst>
                <a:tab pos="241300" algn="l"/>
              </a:tabLst>
            </a:pPr>
            <a:r>
              <a:rPr sz="2600" dirty="0">
                <a:solidFill>
                  <a:srgbClr val="FFFFFF"/>
                </a:solidFill>
                <a:latin typeface="Arial MT"/>
                <a:cs typeface="Arial MT"/>
              </a:rPr>
              <a:t>A star with</a:t>
            </a:r>
            <a:r>
              <a:rPr sz="2600" spc="5" dirty="0">
                <a:solidFill>
                  <a:srgbClr val="FFFFFF"/>
                </a:solidFill>
                <a:latin typeface="Arial MT"/>
                <a:cs typeface="Arial MT"/>
              </a:rPr>
              <a:t> </a:t>
            </a:r>
            <a:r>
              <a:rPr sz="2600" dirty="0">
                <a:solidFill>
                  <a:srgbClr val="FFFFFF"/>
                </a:solidFill>
                <a:latin typeface="Arial MT"/>
                <a:cs typeface="Arial MT"/>
              </a:rPr>
              <a:t>a mass</a:t>
            </a:r>
            <a:r>
              <a:rPr sz="2600" spc="-15" dirty="0">
                <a:solidFill>
                  <a:srgbClr val="FFFFFF"/>
                </a:solidFill>
                <a:latin typeface="Arial MT"/>
                <a:cs typeface="Arial MT"/>
              </a:rPr>
              <a:t> </a:t>
            </a:r>
            <a:r>
              <a:rPr sz="2600" dirty="0">
                <a:solidFill>
                  <a:srgbClr val="FFFFFF"/>
                </a:solidFill>
                <a:latin typeface="Arial MT"/>
                <a:cs typeface="Arial MT"/>
              </a:rPr>
              <a:t>like the Sun,</a:t>
            </a:r>
            <a:r>
              <a:rPr sz="2600" spc="10" dirty="0">
                <a:solidFill>
                  <a:srgbClr val="FFFFFF"/>
                </a:solidFill>
                <a:latin typeface="Arial MT"/>
                <a:cs typeface="Arial MT"/>
              </a:rPr>
              <a:t> </a:t>
            </a:r>
            <a:r>
              <a:rPr sz="2600" dirty="0">
                <a:solidFill>
                  <a:srgbClr val="FFFFFF"/>
                </a:solidFill>
                <a:latin typeface="Arial MT"/>
                <a:cs typeface="Arial MT"/>
              </a:rPr>
              <a:t>on</a:t>
            </a:r>
            <a:r>
              <a:rPr sz="2600" spc="5" dirty="0">
                <a:solidFill>
                  <a:srgbClr val="FFFFFF"/>
                </a:solidFill>
                <a:latin typeface="Arial MT"/>
                <a:cs typeface="Arial MT"/>
              </a:rPr>
              <a:t> </a:t>
            </a:r>
            <a:r>
              <a:rPr sz="2600" spc="-5" dirty="0">
                <a:solidFill>
                  <a:srgbClr val="FFFFFF"/>
                </a:solidFill>
                <a:latin typeface="Arial MT"/>
                <a:cs typeface="Arial MT"/>
              </a:rPr>
              <a:t>the</a:t>
            </a:r>
            <a:r>
              <a:rPr sz="2600" spc="10" dirty="0">
                <a:solidFill>
                  <a:srgbClr val="FFFFFF"/>
                </a:solidFill>
                <a:latin typeface="Arial MT"/>
                <a:cs typeface="Arial MT"/>
              </a:rPr>
              <a:t> </a:t>
            </a:r>
            <a:r>
              <a:rPr sz="2600" dirty="0">
                <a:solidFill>
                  <a:srgbClr val="FFFFFF"/>
                </a:solidFill>
                <a:latin typeface="Arial MT"/>
                <a:cs typeface="Arial MT"/>
              </a:rPr>
              <a:t>other hand, can</a:t>
            </a:r>
            <a:r>
              <a:rPr sz="2600" spc="10" dirty="0">
                <a:solidFill>
                  <a:srgbClr val="FFFFFF"/>
                </a:solidFill>
                <a:latin typeface="Arial MT"/>
                <a:cs typeface="Arial MT"/>
              </a:rPr>
              <a:t> </a:t>
            </a:r>
            <a:r>
              <a:rPr sz="2600" dirty="0">
                <a:solidFill>
                  <a:srgbClr val="FFFFFF"/>
                </a:solidFill>
                <a:latin typeface="Arial MT"/>
                <a:cs typeface="Arial MT"/>
              </a:rPr>
              <a:t>continue</a:t>
            </a:r>
            <a:r>
              <a:rPr sz="2600" spc="-10" dirty="0">
                <a:solidFill>
                  <a:srgbClr val="FFFFFF"/>
                </a:solidFill>
                <a:latin typeface="Arial MT"/>
                <a:cs typeface="Arial MT"/>
              </a:rPr>
              <a:t> </a:t>
            </a:r>
            <a:r>
              <a:rPr sz="2600" dirty="0">
                <a:solidFill>
                  <a:srgbClr val="FFFFFF"/>
                </a:solidFill>
                <a:latin typeface="Arial MT"/>
                <a:cs typeface="Arial MT"/>
              </a:rPr>
              <a:t>fusing </a:t>
            </a:r>
            <a:r>
              <a:rPr sz="2600" spc="-705" dirty="0">
                <a:solidFill>
                  <a:srgbClr val="FFFFFF"/>
                </a:solidFill>
                <a:latin typeface="Arial MT"/>
                <a:cs typeface="Arial MT"/>
              </a:rPr>
              <a:t> </a:t>
            </a:r>
            <a:r>
              <a:rPr sz="2600" dirty="0">
                <a:solidFill>
                  <a:srgbClr val="FFFFFF"/>
                </a:solidFill>
                <a:latin typeface="Arial MT"/>
                <a:cs typeface="Arial MT"/>
              </a:rPr>
              <a:t>hydrogen</a:t>
            </a:r>
            <a:r>
              <a:rPr sz="2600" spc="-15" dirty="0">
                <a:solidFill>
                  <a:srgbClr val="FFFFFF"/>
                </a:solidFill>
                <a:latin typeface="Arial MT"/>
                <a:cs typeface="Arial MT"/>
              </a:rPr>
              <a:t> </a:t>
            </a:r>
            <a:r>
              <a:rPr sz="2600" dirty="0">
                <a:solidFill>
                  <a:srgbClr val="FFFFFF"/>
                </a:solidFill>
                <a:latin typeface="Arial MT"/>
                <a:cs typeface="Arial MT"/>
              </a:rPr>
              <a:t>for about</a:t>
            </a:r>
            <a:r>
              <a:rPr sz="2600" spc="5" dirty="0">
                <a:solidFill>
                  <a:srgbClr val="FFFFFF"/>
                </a:solidFill>
                <a:latin typeface="Arial MT"/>
                <a:cs typeface="Arial MT"/>
              </a:rPr>
              <a:t> </a:t>
            </a:r>
            <a:r>
              <a:rPr sz="2600" b="1" dirty="0">
                <a:solidFill>
                  <a:srgbClr val="FFFFFF"/>
                </a:solidFill>
                <a:latin typeface="Arial"/>
                <a:cs typeface="Arial"/>
              </a:rPr>
              <a:t>10</a:t>
            </a:r>
            <a:r>
              <a:rPr sz="2600" b="1" spc="5" dirty="0">
                <a:solidFill>
                  <a:srgbClr val="FFFFFF"/>
                </a:solidFill>
                <a:latin typeface="Arial"/>
                <a:cs typeface="Arial"/>
              </a:rPr>
              <a:t> </a:t>
            </a:r>
            <a:r>
              <a:rPr sz="2600" b="1" dirty="0">
                <a:solidFill>
                  <a:srgbClr val="FFFFFF"/>
                </a:solidFill>
                <a:latin typeface="Arial"/>
                <a:cs typeface="Arial"/>
              </a:rPr>
              <a:t>billion years</a:t>
            </a:r>
            <a:r>
              <a:rPr sz="2600" dirty="0">
                <a:solidFill>
                  <a:srgbClr val="FFFFFF"/>
                </a:solidFill>
                <a:latin typeface="Arial MT"/>
                <a:cs typeface="Arial MT"/>
              </a:rPr>
              <a:t>.</a:t>
            </a:r>
            <a:endParaRPr sz="2600">
              <a:latin typeface="Arial MT"/>
              <a:cs typeface="Arial MT"/>
            </a:endParaRPr>
          </a:p>
          <a:p>
            <a:pPr marL="241300" marR="114300" indent="-228600">
              <a:lnSpc>
                <a:spcPct val="100000"/>
              </a:lnSpc>
              <a:spcBef>
                <a:spcPts val="1010"/>
              </a:spcBef>
              <a:buClr>
                <a:srgbClr val="FFFFFF"/>
              </a:buClr>
              <a:buFont typeface="Arial MT"/>
              <a:buChar char="•"/>
              <a:tabLst>
                <a:tab pos="332105" algn="l"/>
                <a:tab pos="332740" algn="l"/>
              </a:tabLst>
            </a:pPr>
            <a:r>
              <a:rPr dirty="0"/>
              <a:t>	</a:t>
            </a:r>
            <a:r>
              <a:rPr sz="2600" dirty="0">
                <a:solidFill>
                  <a:srgbClr val="FFFFFF"/>
                </a:solidFill>
                <a:latin typeface="Arial MT"/>
                <a:cs typeface="Arial MT"/>
              </a:rPr>
              <a:t>And if the star is very small, with a mass only a </a:t>
            </a:r>
            <a:r>
              <a:rPr sz="2600" b="1" dirty="0">
                <a:solidFill>
                  <a:srgbClr val="FFFFFF"/>
                </a:solidFill>
                <a:latin typeface="Arial"/>
                <a:cs typeface="Arial"/>
              </a:rPr>
              <a:t>tenth </a:t>
            </a:r>
            <a:r>
              <a:rPr sz="2600" dirty="0">
                <a:solidFill>
                  <a:srgbClr val="FFFFFF"/>
                </a:solidFill>
                <a:latin typeface="Arial MT"/>
                <a:cs typeface="Arial MT"/>
              </a:rPr>
              <a:t>that of the Sun, it </a:t>
            </a:r>
            <a:r>
              <a:rPr sz="2600" spc="-710" dirty="0">
                <a:solidFill>
                  <a:srgbClr val="FFFFFF"/>
                </a:solidFill>
                <a:latin typeface="Arial MT"/>
                <a:cs typeface="Arial MT"/>
              </a:rPr>
              <a:t> </a:t>
            </a:r>
            <a:r>
              <a:rPr sz="2600" dirty="0">
                <a:solidFill>
                  <a:srgbClr val="FFFFFF"/>
                </a:solidFill>
                <a:latin typeface="Arial MT"/>
                <a:cs typeface="Arial MT"/>
              </a:rPr>
              <a:t>can</a:t>
            </a:r>
            <a:r>
              <a:rPr sz="2600" spc="-15" dirty="0">
                <a:solidFill>
                  <a:srgbClr val="FFFFFF"/>
                </a:solidFill>
                <a:latin typeface="Arial MT"/>
                <a:cs typeface="Arial MT"/>
              </a:rPr>
              <a:t> </a:t>
            </a:r>
            <a:r>
              <a:rPr sz="2600" dirty="0">
                <a:solidFill>
                  <a:srgbClr val="FFFFFF"/>
                </a:solidFill>
                <a:latin typeface="Arial MT"/>
                <a:cs typeface="Arial MT"/>
              </a:rPr>
              <a:t>keep</a:t>
            </a:r>
            <a:r>
              <a:rPr sz="2600" spc="5" dirty="0">
                <a:solidFill>
                  <a:srgbClr val="FFFFFF"/>
                </a:solidFill>
                <a:latin typeface="Arial MT"/>
                <a:cs typeface="Arial MT"/>
              </a:rPr>
              <a:t> </a:t>
            </a:r>
            <a:r>
              <a:rPr sz="2600" dirty="0">
                <a:solidFill>
                  <a:srgbClr val="FFFFFF"/>
                </a:solidFill>
                <a:latin typeface="Arial MT"/>
                <a:cs typeface="Arial MT"/>
              </a:rPr>
              <a:t>fusing</a:t>
            </a:r>
            <a:r>
              <a:rPr sz="2600" spc="-5" dirty="0">
                <a:solidFill>
                  <a:srgbClr val="FFFFFF"/>
                </a:solidFill>
                <a:latin typeface="Arial MT"/>
                <a:cs typeface="Arial MT"/>
              </a:rPr>
              <a:t> </a:t>
            </a:r>
            <a:r>
              <a:rPr sz="2600" dirty="0">
                <a:solidFill>
                  <a:srgbClr val="FFFFFF"/>
                </a:solidFill>
                <a:latin typeface="Arial MT"/>
                <a:cs typeface="Arial MT"/>
              </a:rPr>
              <a:t>hydrogen</a:t>
            </a:r>
            <a:r>
              <a:rPr sz="2600" spc="-10" dirty="0">
                <a:solidFill>
                  <a:srgbClr val="FFFFFF"/>
                </a:solidFill>
                <a:latin typeface="Arial MT"/>
                <a:cs typeface="Arial MT"/>
              </a:rPr>
              <a:t> </a:t>
            </a:r>
            <a:r>
              <a:rPr sz="2600" dirty="0">
                <a:solidFill>
                  <a:srgbClr val="FFFFFF"/>
                </a:solidFill>
                <a:latin typeface="Arial MT"/>
                <a:cs typeface="Arial MT"/>
              </a:rPr>
              <a:t>for</a:t>
            </a:r>
            <a:r>
              <a:rPr sz="2600" spc="5" dirty="0">
                <a:solidFill>
                  <a:srgbClr val="FFFFFF"/>
                </a:solidFill>
                <a:latin typeface="Arial MT"/>
                <a:cs typeface="Arial MT"/>
              </a:rPr>
              <a:t> </a:t>
            </a:r>
            <a:r>
              <a:rPr sz="2600" dirty="0">
                <a:solidFill>
                  <a:srgbClr val="FFFFFF"/>
                </a:solidFill>
                <a:latin typeface="Arial MT"/>
                <a:cs typeface="Arial MT"/>
              </a:rPr>
              <a:t>up</a:t>
            </a:r>
            <a:r>
              <a:rPr sz="2600" spc="5" dirty="0">
                <a:solidFill>
                  <a:srgbClr val="FFFFFF"/>
                </a:solidFill>
                <a:latin typeface="Arial MT"/>
                <a:cs typeface="Arial MT"/>
              </a:rPr>
              <a:t> </a:t>
            </a:r>
            <a:r>
              <a:rPr sz="2600" dirty="0">
                <a:solidFill>
                  <a:srgbClr val="FFFFFF"/>
                </a:solidFill>
                <a:latin typeface="Arial MT"/>
                <a:cs typeface="Arial MT"/>
              </a:rPr>
              <a:t>to</a:t>
            </a:r>
            <a:r>
              <a:rPr sz="2600" spc="5" dirty="0">
                <a:solidFill>
                  <a:srgbClr val="FFFFFF"/>
                </a:solidFill>
                <a:latin typeface="Arial MT"/>
                <a:cs typeface="Arial MT"/>
              </a:rPr>
              <a:t> </a:t>
            </a:r>
            <a:r>
              <a:rPr sz="2600" dirty="0">
                <a:solidFill>
                  <a:srgbClr val="FFFFFF"/>
                </a:solidFill>
                <a:latin typeface="Arial MT"/>
                <a:cs typeface="Arial MT"/>
              </a:rPr>
              <a:t>a</a:t>
            </a:r>
            <a:r>
              <a:rPr sz="2600" spc="20" dirty="0">
                <a:solidFill>
                  <a:srgbClr val="FFFFFF"/>
                </a:solidFill>
                <a:latin typeface="Arial MT"/>
                <a:cs typeface="Arial MT"/>
              </a:rPr>
              <a:t> </a:t>
            </a:r>
            <a:r>
              <a:rPr sz="2600" b="1" spc="-5" dirty="0">
                <a:solidFill>
                  <a:srgbClr val="FFFFFF"/>
                </a:solidFill>
                <a:latin typeface="Arial"/>
                <a:cs typeface="Arial"/>
              </a:rPr>
              <a:t>trillion</a:t>
            </a:r>
            <a:r>
              <a:rPr sz="2600" b="1" spc="15" dirty="0">
                <a:solidFill>
                  <a:srgbClr val="FFFFFF"/>
                </a:solidFill>
                <a:latin typeface="Arial"/>
                <a:cs typeface="Arial"/>
              </a:rPr>
              <a:t> </a:t>
            </a:r>
            <a:r>
              <a:rPr sz="2600" b="1" spc="-5" dirty="0">
                <a:solidFill>
                  <a:srgbClr val="FFFFFF"/>
                </a:solidFill>
                <a:latin typeface="Arial"/>
                <a:cs typeface="Arial"/>
              </a:rPr>
              <a:t>years</a:t>
            </a:r>
            <a:r>
              <a:rPr sz="2600" spc="-5" dirty="0">
                <a:solidFill>
                  <a:srgbClr val="FFFFFF"/>
                </a:solidFill>
                <a:latin typeface="Arial MT"/>
                <a:cs typeface="Arial MT"/>
              </a:rPr>
              <a:t>,</a:t>
            </a:r>
            <a:r>
              <a:rPr sz="2600" spc="30" dirty="0">
                <a:solidFill>
                  <a:srgbClr val="FFFFFF"/>
                </a:solidFill>
                <a:latin typeface="Arial MT"/>
                <a:cs typeface="Arial MT"/>
              </a:rPr>
              <a:t> </a:t>
            </a:r>
            <a:r>
              <a:rPr sz="2600" dirty="0">
                <a:solidFill>
                  <a:srgbClr val="FFFFFF"/>
                </a:solidFill>
                <a:latin typeface="Arial MT"/>
                <a:cs typeface="Arial MT"/>
              </a:rPr>
              <a:t>longer</a:t>
            </a:r>
            <a:r>
              <a:rPr sz="2600" spc="-15" dirty="0">
                <a:solidFill>
                  <a:srgbClr val="FFFFFF"/>
                </a:solidFill>
                <a:latin typeface="Arial MT"/>
                <a:cs typeface="Arial MT"/>
              </a:rPr>
              <a:t> </a:t>
            </a:r>
            <a:r>
              <a:rPr sz="2600" dirty="0">
                <a:solidFill>
                  <a:srgbClr val="FFFFFF"/>
                </a:solidFill>
                <a:latin typeface="Arial MT"/>
                <a:cs typeface="Arial MT"/>
              </a:rPr>
              <a:t>than</a:t>
            </a:r>
            <a:r>
              <a:rPr sz="2600" spc="15" dirty="0">
                <a:solidFill>
                  <a:srgbClr val="FFFFFF"/>
                </a:solidFill>
                <a:latin typeface="Arial MT"/>
                <a:cs typeface="Arial MT"/>
              </a:rPr>
              <a:t> </a:t>
            </a:r>
            <a:r>
              <a:rPr sz="2600" dirty="0">
                <a:solidFill>
                  <a:srgbClr val="FFFFFF"/>
                </a:solidFill>
                <a:latin typeface="Arial MT"/>
                <a:cs typeface="Arial MT"/>
              </a:rPr>
              <a:t>the </a:t>
            </a:r>
            <a:r>
              <a:rPr sz="2600" spc="5" dirty="0">
                <a:solidFill>
                  <a:srgbClr val="FFFFFF"/>
                </a:solidFill>
                <a:latin typeface="Arial MT"/>
                <a:cs typeface="Arial MT"/>
              </a:rPr>
              <a:t> </a:t>
            </a:r>
            <a:r>
              <a:rPr sz="2600" dirty="0">
                <a:solidFill>
                  <a:srgbClr val="FFFFFF"/>
                </a:solidFill>
                <a:latin typeface="Arial MT"/>
                <a:cs typeface="Arial MT"/>
              </a:rPr>
              <a:t>current</a:t>
            </a:r>
            <a:r>
              <a:rPr sz="2600" spc="-25" dirty="0">
                <a:solidFill>
                  <a:srgbClr val="FFFFFF"/>
                </a:solidFill>
                <a:latin typeface="Arial MT"/>
                <a:cs typeface="Arial MT"/>
              </a:rPr>
              <a:t> </a:t>
            </a:r>
            <a:r>
              <a:rPr sz="2600" dirty="0">
                <a:solidFill>
                  <a:srgbClr val="FFFFFF"/>
                </a:solidFill>
                <a:latin typeface="Arial MT"/>
                <a:cs typeface="Arial MT"/>
              </a:rPr>
              <a:t>age of</a:t>
            </a:r>
            <a:r>
              <a:rPr sz="2600" spc="5" dirty="0">
                <a:solidFill>
                  <a:srgbClr val="FFFFFF"/>
                </a:solidFill>
                <a:latin typeface="Arial MT"/>
                <a:cs typeface="Arial MT"/>
              </a:rPr>
              <a:t> </a:t>
            </a:r>
            <a:r>
              <a:rPr sz="2600" dirty="0">
                <a:solidFill>
                  <a:srgbClr val="FFFFFF"/>
                </a:solidFill>
                <a:latin typeface="Arial MT"/>
                <a:cs typeface="Arial MT"/>
              </a:rPr>
              <a:t>the</a:t>
            </a:r>
            <a:r>
              <a:rPr sz="2600" spc="10" dirty="0">
                <a:solidFill>
                  <a:srgbClr val="FFFFFF"/>
                </a:solidFill>
                <a:latin typeface="Arial MT"/>
                <a:cs typeface="Arial MT"/>
              </a:rPr>
              <a:t> </a:t>
            </a:r>
            <a:r>
              <a:rPr sz="2600" dirty="0">
                <a:solidFill>
                  <a:srgbClr val="FFFFFF"/>
                </a:solidFill>
                <a:latin typeface="Arial MT"/>
                <a:cs typeface="Arial MT"/>
              </a:rPr>
              <a:t>universe.</a:t>
            </a:r>
            <a:endParaRPr sz="2600">
              <a:latin typeface="Arial MT"/>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0948" y="405460"/>
            <a:ext cx="6153150" cy="880110"/>
          </a:xfrm>
          <a:prstGeom prst="rect">
            <a:avLst/>
          </a:prstGeom>
        </p:spPr>
        <p:txBody>
          <a:bodyPr vert="horz" wrap="square" lIns="0" tIns="13335" rIns="0" bIns="0" rtlCol="0">
            <a:spAutoFit/>
          </a:bodyPr>
          <a:lstStyle/>
          <a:p>
            <a:pPr marL="12700">
              <a:lnSpc>
                <a:spcPct val="100000"/>
              </a:lnSpc>
              <a:spcBef>
                <a:spcPts val="105"/>
              </a:spcBef>
            </a:pPr>
            <a:r>
              <a:rPr spc="-5" dirty="0"/>
              <a:t>STARS</a:t>
            </a:r>
            <a:r>
              <a:rPr spc="-70" dirty="0"/>
              <a:t> </a:t>
            </a:r>
            <a:r>
              <a:rPr dirty="0"/>
              <a:t>EXPLODE!</a:t>
            </a:r>
          </a:p>
        </p:txBody>
      </p:sp>
      <p:sp>
        <p:nvSpPr>
          <p:cNvPr id="3" name="object 3"/>
          <p:cNvSpPr txBox="1"/>
          <p:nvPr/>
        </p:nvSpPr>
        <p:spPr>
          <a:xfrm>
            <a:off x="842568" y="1905456"/>
            <a:ext cx="6409055" cy="4163060"/>
          </a:xfrm>
          <a:prstGeom prst="rect">
            <a:avLst/>
          </a:prstGeom>
        </p:spPr>
        <p:txBody>
          <a:bodyPr vert="horz" wrap="square" lIns="0" tIns="12065" rIns="0" bIns="0" rtlCol="0">
            <a:spAutoFit/>
          </a:bodyPr>
          <a:lstStyle/>
          <a:p>
            <a:pPr marL="150495" marR="3156585" indent="-150495">
              <a:lnSpc>
                <a:spcPct val="125899"/>
              </a:lnSpc>
              <a:spcBef>
                <a:spcPts val="95"/>
              </a:spcBef>
              <a:buFont typeface="Arial MT"/>
              <a:buChar char="•"/>
              <a:tabLst>
                <a:tab pos="150495" algn="l"/>
              </a:tabLst>
            </a:pPr>
            <a:r>
              <a:rPr sz="2400" b="1" spc="15" dirty="0">
                <a:solidFill>
                  <a:srgbClr val="FFFFFF"/>
                </a:solidFill>
                <a:latin typeface="Arial"/>
                <a:cs typeface="Arial"/>
              </a:rPr>
              <a:t>Mild Explosions</a:t>
            </a:r>
            <a:r>
              <a:rPr sz="2400" spc="15" dirty="0">
                <a:solidFill>
                  <a:srgbClr val="FFFFFF"/>
                </a:solidFill>
                <a:latin typeface="Arial MT"/>
                <a:cs typeface="Arial MT"/>
              </a:rPr>
              <a:t>: </a:t>
            </a:r>
            <a:r>
              <a:rPr sz="2400" spc="20" dirty="0">
                <a:solidFill>
                  <a:srgbClr val="FFFFFF"/>
                </a:solidFill>
                <a:latin typeface="Arial MT"/>
                <a:cs typeface="Arial MT"/>
              </a:rPr>
              <a:t> </a:t>
            </a:r>
            <a:r>
              <a:rPr sz="2400" spc="15" dirty="0">
                <a:solidFill>
                  <a:srgbClr val="FFFFFF"/>
                </a:solidFill>
                <a:latin typeface="Arial MT"/>
                <a:cs typeface="Arial MT"/>
              </a:rPr>
              <a:t>A.Planetary</a:t>
            </a:r>
            <a:r>
              <a:rPr sz="2400" spc="-90" dirty="0">
                <a:solidFill>
                  <a:srgbClr val="FFFFFF"/>
                </a:solidFill>
                <a:latin typeface="Arial MT"/>
                <a:cs typeface="Arial MT"/>
              </a:rPr>
              <a:t> </a:t>
            </a:r>
            <a:r>
              <a:rPr sz="2400" spc="15" dirty="0">
                <a:solidFill>
                  <a:srgbClr val="FFFFFF"/>
                </a:solidFill>
                <a:latin typeface="Arial MT"/>
                <a:cs typeface="Arial MT"/>
              </a:rPr>
              <a:t>Nebula.</a:t>
            </a:r>
            <a:endParaRPr sz="2400">
              <a:latin typeface="Arial MT"/>
              <a:cs typeface="Arial MT"/>
            </a:endParaRPr>
          </a:p>
          <a:p>
            <a:pPr marL="495934">
              <a:lnSpc>
                <a:spcPct val="100000"/>
              </a:lnSpc>
              <a:spcBef>
                <a:spcPts val="730"/>
              </a:spcBef>
            </a:pPr>
            <a:r>
              <a:rPr sz="2400" spc="15" dirty="0">
                <a:solidFill>
                  <a:srgbClr val="FFFFFF"/>
                </a:solidFill>
                <a:latin typeface="Arial MT"/>
                <a:cs typeface="Arial MT"/>
              </a:rPr>
              <a:t>B.Ejection</a:t>
            </a:r>
            <a:r>
              <a:rPr sz="2400" spc="-25" dirty="0">
                <a:solidFill>
                  <a:srgbClr val="FFFFFF"/>
                </a:solidFill>
                <a:latin typeface="Arial MT"/>
                <a:cs typeface="Arial MT"/>
              </a:rPr>
              <a:t> </a:t>
            </a:r>
            <a:r>
              <a:rPr sz="2400" spc="15" dirty="0">
                <a:solidFill>
                  <a:srgbClr val="FFFFFF"/>
                </a:solidFill>
                <a:latin typeface="Arial MT"/>
                <a:cs typeface="Arial MT"/>
              </a:rPr>
              <a:t>of</a:t>
            </a:r>
            <a:r>
              <a:rPr sz="2400" spc="-5" dirty="0">
                <a:solidFill>
                  <a:srgbClr val="FFFFFF"/>
                </a:solidFill>
                <a:latin typeface="Arial MT"/>
                <a:cs typeface="Arial MT"/>
              </a:rPr>
              <a:t> </a:t>
            </a:r>
            <a:r>
              <a:rPr sz="2400" spc="15" dirty="0">
                <a:solidFill>
                  <a:srgbClr val="FFFFFF"/>
                </a:solidFill>
                <a:latin typeface="Arial MT"/>
                <a:cs typeface="Arial MT"/>
              </a:rPr>
              <a:t>outer</a:t>
            </a:r>
            <a:r>
              <a:rPr sz="2400" spc="-10" dirty="0">
                <a:solidFill>
                  <a:srgbClr val="FFFFFF"/>
                </a:solidFill>
                <a:latin typeface="Arial MT"/>
                <a:cs typeface="Arial MT"/>
              </a:rPr>
              <a:t> </a:t>
            </a:r>
            <a:r>
              <a:rPr sz="2400" spc="15" dirty="0">
                <a:solidFill>
                  <a:srgbClr val="FFFFFF"/>
                </a:solidFill>
                <a:latin typeface="Arial MT"/>
                <a:cs typeface="Arial MT"/>
              </a:rPr>
              <a:t>layers</a:t>
            </a:r>
            <a:r>
              <a:rPr sz="2400" spc="5" dirty="0">
                <a:solidFill>
                  <a:srgbClr val="FFFFFF"/>
                </a:solidFill>
                <a:latin typeface="Arial MT"/>
                <a:cs typeface="Arial MT"/>
              </a:rPr>
              <a:t> </a:t>
            </a:r>
            <a:r>
              <a:rPr sz="2400" spc="15" dirty="0">
                <a:solidFill>
                  <a:srgbClr val="FFFFFF"/>
                </a:solidFill>
                <a:latin typeface="Arial MT"/>
                <a:cs typeface="Arial MT"/>
              </a:rPr>
              <a:t>of</a:t>
            </a:r>
            <a:r>
              <a:rPr sz="2400" spc="-35" dirty="0">
                <a:solidFill>
                  <a:srgbClr val="FFFFFF"/>
                </a:solidFill>
                <a:latin typeface="Arial MT"/>
                <a:cs typeface="Arial MT"/>
              </a:rPr>
              <a:t> </a:t>
            </a:r>
            <a:r>
              <a:rPr sz="2400" spc="15" dirty="0">
                <a:solidFill>
                  <a:srgbClr val="FFFFFF"/>
                </a:solidFill>
                <a:latin typeface="Arial MT"/>
                <a:cs typeface="Arial MT"/>
              </a:rPr>
              <a:t>a</a:t>
            </a:r>
            <a:r>
              <a:rPr sz="2400" spc="-10" dirty="0">
                <a:solidFill>
                  <a:srgbClr val="FFFFFF"/>
                </a:solidFill>
                <a:latin typeface="Arial MT"/>
                <a:cs typeface="Arial MT"/>
              </a:rPr>
              <a:t> </a:t>
            </a:r>
            <a:r>
              <a:rPr sz="2400" spc="15" dirty="0">
                <a:solidFill>
                  <a:srgbClr val="FFFFFF"/>
                </a:solidFill>
                <a:latin typeface="Arial MT"/>
                <a:cs typeface="Arial MT"/>
              </a:rPr>
              <a:t>red</a:t>
            </a:r>
            <a:r>
              <a:rPr sz="2400" spc="-10" dirty="0">
                <a:solidFill>
                  <a:srgbClr val="FFFFFF"/>
                </a:solidFill>
                <a:latin typeface="Arial MT"/>
                <a:cs typeface="Arial MT"/>
              </a:rPr>
              <a:t> </a:t>
            </a:r>
            <a:r>
              <a:rPr sz="2400" spc="10" dirty="0">
                <a:solidFill>
                  <a:srgbClr val="FFFFFF"/>
                </a:solidFill>
                <a:latin typeface="Arial MT"/>
                <a:cs typeface="Arial MT"/>
              </a:rPr>
              <a:t>giant.</a:t>
            </a:r>
            <a:endParaRPr sz="2400">
              <a:latin typeface="Arial MT"/>
              <a:cs typeface="Arial MT"/>
            </a:endParaRPr>
          </a:p>
          <a:p>
            <a:pPr marL="150495" marR="3432810" indent="-150495">
              <a:lnSpc>
                <a:spcPct val="125499"/>
              </a:lnSpc>
              <a:spcBef>
                <a:spcPts val="10"/>
              </a:spcBef>
              <a:buFont typeface="Arial MT"/>
              <a:buChar char="•"/>
              <a:tabLst>
                <a:tab pos="150495" algn="l"/>
              </a:tabLst>
            </a:pPr>
            <a:r>
              <a:rPr sz="2400" b="1" spc="15" dirty="0">
                <a:solidFill>
                  <a:srgbClr val="FFFFFF"/>
                </a:solidFill>
                <a:latin typeface="Arial"/>
                <a:cs typeface="Arial"/>
              </a:rPr>
              <a:t>Strong</a:t>
            </a:r>
            <a:r>
              <a:rPr sz="2400" b="1" spc="-45" dirty="0">
                <a:solidFill>
                  <a:srgbClr val="FFFFFF"/>
                </a:solidFill>
                <a:latin typeface="Arial"/>
                <a:cs typeface="Arial"/>
              </a:rPr>
              <a:t> </a:t>
            </a:r>
            <a:r>
              <a:rPr sz="2400" b="1" spc="15" dirty="0">
                <a:solidFill>
                  <a:srgbClr val="FFFFFF"/>
                </a:solidFill>
                <a:latin typeface="Arial"/>
                <a:cs typeface="Arial"/>
              </a:rPr>
              <a:t>Explosions</a:t>
            </a:r>
            <a:r>
              <a:rPr sz="2400" spc="15" dirty="0">
                <a:solidFill>
                  <a:srgbClr val="FFFFFF"/>
                </a:solidFill>
                <a:latin typeface="Arial MT"/>
                <a:cs typeface="Arial MT"/>
              </a:rPr>
              <a:t>: </a:t>
            </a:r>
            <a:r>
              <a:rPr sz="2400" spc="-650" dirty="0">
                <a:solidFill>
                  <a:srgbClr val="FFFFFF"/>
                </a:solidFill>
                <a:latin typeface="Arial MT"/>
                <a:cs typeface="Arial MT"/>
              </a:rPr>
              <a:t> </a:t>
            </a:r>
            <a:r>
              <a:rPr sz="2400" spc="20" dirty="0">
                <a:solidFill>
                  <a:srgbClr val="FFFFFF"/>
                </a:solidFill>
                <a:latin typeface="Arial MT"/>
                <a:cs typeface="Arial MT"/>
              </a:rPr>
              <a:t>A.Nova</a:t>
            </a:r>
            <a:endParaRPr sz="2400">
              <a:latin typeface="Arial MT"/>
              <a:cs typeface="Arial MT"/>
            </a:endParaRPr>
          </a:p>
          <a:p>
            <a:pPr marL="495934">
              <a:lnSpc>
                <a:spcPct val="100000"/>
              </a:lnSpc>
              <a:spcBef>
                <a:spcPts val="745"/>
              </a:spcBef>
            </a:pPr>
            <a:r>
              <a:rPr sz="2400" spc="15" dirty="0">
                <a:solidFill>
                  <a:srgbClr val="FFFFFF"/>
                </a:solidFill>
                <a:latin typeface="Arial MT"/>
                <a:cs typeface="Arial MT"/>
              </a:rPr>
              <a:t>B.Eruptions</a:t>
            </a:r>
            <a:r>
              <a:rPr sz="2400" spc="-35" dirty="0">
                <a:solidFill>
                  <a:srgbClr val="FFFFFF"/>
                </a:solidFill>
                <a:latin typeface="Arial MT"/>
                <a:cs typeface="Arial MT"/>
              </a:rPr>
              <a:t> </a:t>
            </a:r>
            <a:r>
              <a:rPr sz="2400" spc="10" dirty="0">
                <a:solidFill>
                  <a:srgbClr val="FFFFFF"/>
                </a:solidFill>
                <a:latin typeface="Arial MT"/>
                <a:cs typeface="Arial MT"/>
              </a:rPr>
              <a:t>in</a:t>
            </a:r>
            <a:r>
              <a:rPr sz="2400" dirty="0">
                <a:solidFill>
                  <a:srgbClr val="FFFFFF"/>
                </a:solidFill>
                <a:latin typeface="Arial MT"/>
                <a:cs typeface="Arial MT"/>
              </a:rPr>
              <a:t> </a:t>
            </a:r>
            <a:r>
              <a:rPr sz="2400" spc="15" dirty="0">
                <a:solidFill>
                  <a:srgbClr val="FFFFFF"/>
                </a:solidFill>
                <a:latin typeface="Arial MT"/>
                <a:cs typeface="Arial MT"/>
              </a:rPr>
              <a:t>binary</a:t>
            </a:r>
            <a:r>
              <a:rPr sz="2400" spc="-35" dirty="0">
                <a:solidFill>
                  <a:srgbClr val="FFFFFF"/>
                </a:solidFill>
                <a:latin typeface="Arial MT"/>
                <a:cs typeface="Arial MT"/>
              </a:rPr>
              <a:t> </a:t>
            </a:r>
            <a:r>
              <a:rPr sz="2400" spc="15" dirty="0">
                <a:solidFill>
                  <a:srgbClr val="FFFFFF"/>
                </a:solidFill>
                <a:latin typeface="Arial MT"/>
                <a:cs typeface="Arial MT"/>
              </a:rPr>
              <a:t>systems.</a:t>
            </a:r>
            <a:endParaRPr sz="2400">
              <a:latin typeface="Arial MT"/>
              <a:cs typeface="Arial MT"/>
            </a:endParaRPr>
          </a:p>
          <a:p>
            <a:pPr marL="150495" marR="2540000" indent="-150495">
              <a:lnSpc>
                <a:spcPts val="3620"/>
              </a:lnSpc>
              <a:spcBef>
                <a:spcPts val="235"/>
              </a:spcBef>
              <a:buFont typeface="Arial MT"/>
              <a:buChar char="•"/>
              <a:tabLst>
                <a:tab pos="150495" algn="l"/>
              </a:tabLst>
            </a:pPr>
            <a:r>
              <a:rPr sz="2400" b="1" spc="15" dirty="0">
                <a:solidFill>
                  <a:srgbClr val="FFFFFF"/>
                </a:solidFill>
                <a:latin typeface="Arial"/>
                <a:cs typeface="Arial"/>
              </a:rPr>
              <a:t>Catastrophic</a:t>
            </a:r>
            <a:r>
              <a:rPr sz="2400" b="1" spc="-50" dirty="0">
                <a:solidFill>
                  <a:srgbClr val="FFFFFF"/>
                </a:solidFill>
                <a:latin typeface="Arial"/>
                <a:cs typeface="Arial"/>
              </a:rPr>
              <a:t> </a:t>
            </a:r>
            <a:r>
              <a:rPr sz="2400" b="1" spc="15" dirty="0">
                <a:solidFill>
                  <a:srgbClr val="FFFFFF"/>
                </a:solidFill>
                <a:latin typeface="Arial"/>
                <a:cs typeface="Arial"/>
              </a:rPr>
              <a:t>Explosions</a:t>
            </a:r>
            <a:r>
              <a:rPr sz="2400" spc="15" dirty="0">
                <a:solidFill>
                  <a:srgbClr val="FFFFFF"/>
                </a:solidFill>
                <a:latin typeface="Arial MT"/>
                <a:cs typeface="Arial MT"/>
              </a:rPr>
              <a:t>: </a:t>
            </a:r>
            <a:r>
              <a:rPr sz="2400" spc="-650" dirty="0">
                <a:solidFill>
                  <a:srgbClr val="FFFFFF"/>
                </a:solidFill>
                <a:latin typeface="Arial MT"/>
                <a:cs typeface="Arial MT"/>
              </a:rPr>
              <a:t> </a:t>
            </a:r>
            <a:r>
              <a:rPr sz="2400" spc="15" dirty="0">
                <a:solidFill>
                  <a:srgbClr val="FFFFFF"/>
                </a:solidFill>
                <a:latin typeface="Arial MT"/>
                <a:cs typeface="Arial MT"/>
              </a:rPr>
              <a:t>A.Supernova.</a:t>
            </a:r>
            <a:endParaRPr sz="2400">
              <a:latin typeface="Arial MT"/>
              <a:cs typeface="Arial MT"/>
            </a:endParaRPr>
          </a:p>
          <a:p>
            <a:pPr marL="495934">
              <a:lnSpc>
                <a:spcPct val="100000"/>
              </a:lnSpc>
              <a:spcBef>
                <a:spcPts val="495"/>
              </a:spcBef>
            </a:pPr>
            <a:r>
              <a:rPr sz="2400" spc="15" dirty="0">
                <a:solidFill>
                  <a:srgbClr val="FFFFFF"/>
                </a:solidFill>
                <a:latin typeface="Arial MT"/>
                <a:cs typeface="Arial MT"/>
              </a:rPr>
              <a:t>B.Blasting</a:t>
            </a:r>
            <a:r>
              <a:rPr sz="2400" spc="-25" dirty="0">
                <a:solidFill>
                  <a:srgbClr val="FFFFFF"/>
                </a:solidFill>
                <a:latin typeface="Arial MT"/>
                <a:cs typeface="Arial MT"/>
              </a:rPr>
              <a:t> </a:t>
            </a:r>
            <a:r>
              <a:rPr sz="2400" spc="20" dirty="0">
                <a:solidFill>
                  <a:srgbClr val="FFFFFF"/>
                </a:solidFill>
                <a:latin typeface="Arial MT"/>
                <a:cs typeface="Arial MT"/>
              </a:rPr>
              <a:t>away</a:t>
            </a:r>
            <a:r>
              <a:rPr sz="2400" spc="-20" dirty="0">
                <a:solidFill>
                  <a:srgbClr val="FFFFFF"/>
                </a:solidFill>
                <a:latin typeface="Arial MT"/>
                <a:cs typeface="Arial MT"/>
              </a:rPr>
              <a:t> </a:t>
            </a:r>
            <a:r>
              <a:rPr sz="2400" spc="15" dirty="0">
                <a:solidFill>
                  <a:srgbClr val="FFFFFF"/>
                </a:solidFill>
                <a:latin typeface="Arial MT"/>
                <a:cs typeface="Arial MT"/>
              </a:rPr>
              <a:t>of</a:t>
            </a:r>
            <a:r>
              <a:rPr sz="2400" spc="-5" dirty="0">
                <a:solidFill>
                  <a:srgbClr val="FFFFFF"/>
                </a:solidFill>
                <a:latin typeface="Arial MT"/>
                <a:cs typeface="Arial MT"/>
              </a:rPr>
              <a:t> </a:t>
            </a:r>
            <a:r>
              <a:rPr sz="2400" spc="15" dirty="0">
                <a:solidFill>
                  <a:srgbClr val="FFFFFF"/>
                </a:solidFill>
                <a:latin typeface="Arial MT"/>
                <a:cs typeface="Arial MT"/>
              </a:rPr>
              <a:t>the</a:t>
            </a:r>
            <a:r>
              <a:rPr sz="2400" spc="10" dirty="0">
                <a:solidFill>
                  <a:srgbClr val="FFFFFF"/>
                </a:solidFill>
                <a:latin typeface="Arial MT"/>
                <a:cs typeface="Arial MT"/>
              </a:rPr>
              <a:t> outer</a:t>
            </a:r>
            <a:r>
              <a:rPr sz="2400" spc="-20" dirty="0">
                <a:solidFill>
                  <a:srgbClr val="FFFFFF"/>
                </a:solidFill>
                <a:latin typeface="Arial MT"/>
                <a:cs typeface="Arial MT"/>
              </a:rPr>
              <a:t> </a:t>
            </a:r>
            <a:r>
              <a:rPr sz="2400" spc="15" dirty="0">
                <a:solidFill>
                  <a:srgbClr val="FFFFFF"/>
                </a:solidFill>
                <a:latin typeface="Arial MT"/>
                <a:cs typeface="Arial MT"/>
              </a:rPr>
              <a:t>parts</a:t>
            </a:r>
            <a:r>
              <a:rPr sz="2400" spc="-15" dirty="0">
                <a:solidFill>
                  <a:srgbClr val="FFFFFF"/>
                </a:solidFill>
                <a:latin typeface="Arial MT"/>
                <a:cs typeface="Arial MT"/>
              </a:rPr>
              <a:t> </a:t>
            </a:r>
            <a:r>
              <a:rPr sz="2400" spc="15" dirty="0">
                <a:solidFill>
                  <a:srgbClr val="FFFFFF"/>
                </a:solidFill>
                <a:latin typeface="Arial MT"/>
                <a:cs typeface="Arial MT"/>
              </a:rPr>
              <a:t>of</a:t>
            </a:r>
            <a:r>
              <a:rPr sz="2400" spc="-5" dirty="0">
                <a:solidFill>
                  <a:srgbClr val="FFFFFF"/>
                </a:solidFill>
                <a:latin typeface="Arial MT"/>
                <a:cs typeface="Arial MT"/>
              </a:rPr>
              <a:t> </a:t>
            </a:r>
            <a:r>
              <a:rPr sz="2400" spc="15" dirty="0">
                <a:solidFill>
                  <a:srgbClr val="FFFFFF"/>
                </a:solidFill>
                <a:latin typeface="Arial MT"/>
                <a:cs typeface="Arial MT"/>
              </a:rPr>
              <a:t>a</a:t>
            </a:r>
            <a:r>
              <a:rPr sz="2400" spc="-5" dirty="0">
                <a:solidFill>
                  <a:srgbClr val="FFFFFF"/>
                </a:solidFill>
                <a:latin typeface="Arial MT"/>
                <a:cs typeface="Arial MT"/>
              </a:rPr>
              <a:t> </a:t>
            </a:r>
            <a:r>
              <a:rPr sz="2400" spc="10" dirty="0">
                <a:solidFill>
                  <a:srgbClr val="FFFFFF"/>
                </a:solidFill>
                <a:latin typeface="Arial MT"/>
                <a:cs typeface="Arial MT"/>
              </a:rPr>
              <a:t>star.</a:t>
            </a:r>
            <a:endParaRPr sz="2400">
              <a:latin typeface="Arial MT"/>
              <a:cs typeface="Arial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9096" y="929639"/>
            <a:ext cx="9893808" cy="499872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
        <p:nvSpPr>
          <p:cNvPr id="3" name="object 3"/>
          <p:cNvSpPr txBox="1">
            <a:spLocks noGrp="1"/>
          </p:cNvSpPr>
          <p:nvPr>
            <p:ph type="title"/>
          </p:nvPr>
        </p:nvSpPr>
        <p:spPr>
          <a:xfrm>
            <a:off x="2991104" y="2905760"/>
            <a:ext cx="6214745" cy="1062355"/>
          </a:xfrm>
          <a:prstGeom prst="rect">
            <a:avLst/>
          </a:prstGeom>
        </p:spPr>
        <p:txBody>
          <a:bodyPr vert="horz" wrap="square" lIns="0" tIns="13335" rIns="0" bIns="0" rtlCol="0">
            <a:spAutoFit/>
          </a:bodyPr>
          <a:lstStyle/>
          <a:p>
            <a:pPr marL="12700">
              <a:lnSpc>
                <a:spcPct val="100000"/>
              </a:lnSpc>
              <a:spcBef>
                <a:spcPts val="105"/>
              </a:spcBef>
            </a:pPr>
            <a:r>
              <a:rPr sz="6800" u="none" dirty="0"/>
              <a:t>WHITE</a:t>
            </a:r>
            <a:r>
              <a:rPr sz="6800" u="none" spc="-95" dirty="0"/>
              <a:t> </a:t>
            </a:r>
            <a:r>
              <a:rPr sz="6800" u="none" dirty="0"/>
              <a:t>DWARF</a:t>
            </a:r>
            <a:endParaRPr sz="6800"/>
          </a:p>
        </p:txBody>
      </p:sp>
      <p:sp>
        <p:nvSpPr>
          <p:cNvPr id="4" name="object 4"/>
          <p:cNvSpPr/>
          <p:nvPr/>
        </p:nvSpPr>
        <p:spPr>
          <a:xfrm>
            <a:off x="3003423" y="3873119"/>
            <a:ext cx="6186170" cy="64135"/>
          </a:xfrm>
          <a:custGeom>
            <a:avLst/>
            <a:gdLst/>
            <a:ahLst/>
            <a:cxnLst/>
            <a:rect l="l" t="t" r="r" b="b"/>
            <a:pathLst>
              <a:path w="6186170" h="64135">
                <a:moveTo>
                  <a:pt x="6185916" y="0"/>
                </a:moveTo>
                <a:lnTo>
                  <a:pt x="0" y="0"/>
                </a:lnTo>
                <a:lnTo>
                  <a:pt x="0" y="64007"/>
                </a:lnTo>
                <a:lnTo>
                  <a:pt x="6185916" y="64007"/>
                </a:lnTo>
                <a:lnTo>
                  <a:pt x="6185916" y="0"/>
                </a:lnTo>
                <a:close/>
              </a:path>
            </a:pathLst>
          </a:custGeom>
          <a:solidFill>
            <a:srgbClr val="FFFFFF"/>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799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88008" y="614172"/>
            <a:ext cx="9015984" cy="562965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6060" y="435051"/>
            <a:ext cx="5124450" cy="880110"/>
          </a:xfrm>
          <a:prstGeom prst="rect">
            <a:avLst/>
          </a:prstGeom>
        </p:spPr>
        <p:txBody>
          <a:bodyPr vert="horz" wrap="square" lIns="0" tIns="13335" rIns="0" bIns="0" rtlCol="0">
            <a:spAutoFit/>
          </a:bodyPr>
          <a:lstStyle/>
          <a:p>
            <a:pPr marL="12700">
              <a:lnSpc>
                <a:spcPct val="100000"/>
              </a:lnSpc>
              <a:spcBef>
                <a:spcPts val="105"/>
              </a:spcBef>
            </a:pPr>
            <a:r>
              <a:rPr dirty="0"/>
              <a:t>WHITE</a:t>
            </a:r>
            <a:r>
              <a:rPr spc="-85" dirty="0"/>
              <a:t> </a:t>
            </a:r>
            <a:r>
              <a:rPr dirty="0"/>
              <a:t>DWARF</a:t>
            </a:r>
          </a:p>
        </p:txBody>
      </p:sp>
      <p:sp>
        <p:nvSpPr>
          <p:cNvPr id="3" name="object 3"/>
          <p:cNvSpPr txBox="1"/>
          <p:nvPr/>
        </p:nvSpPr>
        <p:spPr>
          <a:xfrm>
            <a:off x="403352" y="1986737"/>
            <a:ext cx="11309985" cy="4187825"/>
          </a:xfrm>
          <a:prstGeom prst="rect">
            <a:avLst/>
          </a:prstGeom>
        </p:spPr>
        <p:txBody>
          <a:bodyPr vert="horz" wrap="square" lIns="0" tIns="12065" rIns="0" bIns="0" rtlCol="0">
            <a:spAutoFit/>
          </a:bodyPr>
          <a:lstStyle/>
          <a:p>
            <a:pPr marL="195580" indent="-182880">
              <a:lnSpc>
                <a:spcPts val="2695"/>
              </a:lnSpc>
              <a:spcBef>
                <a:spcPts val="95"/>
              </a:spcBef>
              <a:buChar char="•"/>
              <a:tabLst>
                <a:tab pos="195580" algn="l"/>
              </a:tabLst>
            </a:pPr>
            <a:r>
              <a:rPr sz="2250" spc="-5" dirty="0">
                <a:solidFill>
                  <a:srgbClr val="FFFFFF"/>
                </a:solidFill>
                <a:latin typeface="Arial MT"/>
                <a:cs typeface="Arial MT"/>
              </a:rPr>
              <a:t>A</a:t>
            </a:r>
            <a:r>
              <a:rPr sz="2250" dirty="0">
                <a:solidFill>
                  <a:srgbClr val="FFFFFF"/>
                </a:solidFill>
                <a:latin typeface="Arial MT"/>
                <a:cs typeface="Arial MT"/>
              </a:rPr>
              <a:t> </a:t>
            </a:r>
            <a:r>
              <a:rPr sz="2250" spc="-5" dirty="0">
                <a:solidFill>
                  <a:srgbClr val="FFFFFF"/>
                </a:solidFill>
                <a:latin typeface="Arial MT"/>
                <a:cs typeface="Arial MT"/>
              </a:rPr>
              <a:t>white</a:t>
            </a:r>
            <a:r>
              <a:rPr sz="2250" dirty="0">
                <a:solidFill>
                  <a:srgbClr val="FFFFFF"/>
                </a:solidFill>
                <a:latin typeface="Arial MT"/>
                <a:cs typeface="Arial MT"/>
              </a:rPr>
              <a:t> </a:t>
            </a:r>
            <a:r>
              <a:rPr sz="2250" spc="-5" dirty="0">
                <a:solidFill>
                  <a:srgbClr val="FFFFFF"/>
                </a:solidFill>
                <a:latin typeface="Arial MT"/>
                <a:cs typeface="Arial MT"/>
              </a:rPr>
              <a:t>dwarf,</a:t>
            </a:r>
            <a:r>
              <a:rPr sz="2250" dirty="0">
                <a:solidFill>
                  <a:srgbClr val="FFFFFF"/>
                </a:solidFill>
                <a:latin typeface="Arial MT"/>
                <a:cs typeface="Arial MT"/>
              </a:rPr>
              <a:t> </a:t>
            </a:r>
            <a:r>
              <a:rPr sz="2250" spc="-5" dirty="0">
                <a:solidFill>
                  <a:srgbClr val="FFFFFF"/>
                </a:solidFill>
                <a:latin typeface="Arial MT"/>
                <a:cs typeface="Arial MT"/>
              </a:rPr>
              <a:t>also</a:t>
            </a:r>
            <a:r>
              <a:rPr sz="2250" dirty="0">
                <a:solidFill>
                  <a:srgbClr val="FFFFFF"/>
                </a:solidFill>
                <a:latin typeface="Arial MT"/>
                <a:cs typeface="Arial MT"/>
              </a:rPr>
              <a:t> </a:t>
            </a:r>
            <a:r>
              <a:rPr sz="2250" spc="-5" dirty="0">
                <a:solidFill>
                  <a:srgbClr val="FFFFFF"/>
                </a:solidFill>
                <a:latin typeface="Arial MT"/>
                <a:cs typeface="Arial MT"/>
              </a:rPr>
              <a:t>called</a:t>
            </a:r>
            <a:r>
              <a:rPr sz="2250" dirty="0">
                <a:solidFill>
                  <a:srgbClr val="FFFFFF"/>
                </a:solidFill>
                <a:latin typeface="Arial MT"/>
                <a:cs typeface="Arial MT"/>
              </a:rPr>
              <a:t> </a:t>
            </a:r>
            <a:r>
              <a:rPr sz="2250" spc="-5" dirty="0">
                <a:solidFill>
                  <a:srgbClr val="FFFFFF"/>
                </a:solidFill>
                <a:latin typeface="Arial MT"/>
                <a:cs typeface="Arial MT"/>
              </a:rPr>
              <a:t>a</a:t>
            </a:r>
            <a:r>
              <a:rPr sz="2250" spc="20" dirty="0">
                <a:solidFill>
                  <a:srgbClr val="FFFFFF"/>
                </a:solidFill>
                <a:latin typeface="Arial MT"/>
                <a:cs typeface="Arial MT"/>
              </a:rPr>
              <a:t> </a:t>
            </a:r>
            <a:r>
              <a:rPr sz="2250" b="1" spc="-5" dirty="0">
                <a:solidFill>
                  <a:srgbClr val="FFFFFF"/>
                </a:solidFill>
                <a:latin typeface="Arial"/>
                <a:cs typeface="Arial"/>
              </a:rPr>
              <a:t>degenerate</a:t>
            </a:r>
            <a:r>
              <a:rPr sz="2250" b="1" dirty="0">
                <a:solidFill>
                  <a:srgbClr val="FFFFFF"/>
                </a:solidFill>
                <a:latin typeface="Arial"/>
                <a:cs typeface="Arial"/>
              </a:rPr>
              <a:t> </a:t>
            </a:r>
            <a:r>
              <a:rPr sz="2250" b="1" spc="-5" dirty="0">
                <a:solidFill>
                  <a:srgbClr val="FFFFFF"/>
                </a:solidFill>
                <a:latin typeface="Arial"/>
                <a:cs typeface="Arial"/>
              </a:rPr>
              <a:t>dwarf</a:t>
            </a:r>
            <a:r>
              <a:rPr sz="2250" spc="-5" dirty="0">
                <a:solidFill>
                  <a:srgbClr val="FFFFFF"/>
                </a:solidFill>
                <a:latin typeface="Arial MT"/>
                <a:cs typeface="Arial MT"/>
              </a:rPr>
              <a:t>,</a:t>
            </a:r>
            <a:r>
              <a:rPr sz="2250" spc="-25" dirty="0">
                <a:solidFill>
                  <a:srgbClr val="FFFFFF"/>
                </a:solidFill>
                <a:latin typeface="Arial MT"/>
                <a:cs typeface="Arial MT"/>
              </a:rPr>
              <a:t> </a:t>
            </a:r>
            <a:r>
              <a:rPr sz="2250" spc="-5" dirty="0">
                <a:solidFill>
                  <a:srgbClr val="FFFFFF"/>
                </a:solidFill>
                <a:latin typeface="Arial MT"/>
                <a:cs typeface="Arial MT"/>
              </a:rPr>
              <a:t>is a</a:t>
            </a:r>
            <a:r>
              <a:rPr sz="2250" spc="10" dirty="0">
                <a:solidFill>
                  <a:srgbClr val="FFFFFF"/>
                </a:solidFill>
                <a:latin typeface="Arial MT"/>
                <a:cs typeface="Arial MT"/>
              </a:rPr>
              <a:t> </a:t>
            </a:r>
            <a:r>
              <a:rPr sz="2250" spc="-5" dirty="0">
                <a:solidFill>
                  <a:srgbClr val="FFFFFF"/>
                </a:solidFill>
                <a:latin typeface="Arial MT"/>
                <a:cs typeface="Arial MT"/>
              </a:rPr>
              <a:t>stellar</a:t>
            </a:r>
            <a:r>
              <a:rPr sz="2250" spc="5" dirty="0">
                <a:solidFill>
                  <a:srgbClr val="FFFFFF"/>
                </a:solidFill>
                <a:latin typeface="Arial MT"/>
                <a:cs typeface="Arial MT"/>
              </a:rPr>
              <a:t> </a:t>
            </a:r>
            <a:r>
              <a:rPr sz="2250" spc="-5" dirty="0">
                <a:solidFill>
                  <a:srgbClr val="FFFFFF"/>
                </a:solidFill>
                <a:latin typeface="Arial MT"/>
                <a:cs typeface="Arial MT"/>
              </a:rPr>
              <a:t>core</a:t>
            </a:r>
            <a:r>
              <a:rPr sz="2250" dirty="0">
                <a:solidFill>
                  <a:srgbClr val="FFFFFF"/>
                </a:solidFill>
                <a:latin typeface="Arial MT"/>
                <a:cs typeface="Arial MT"/>
              </a:rPr>
              <a:t> </a:t>
            </a:r>
            <a:r>
              <a:rPr sz="2250" spc="-5" dirty="0">
                <a:solidFill>
                  <a:srgbClr val="FFFFFF"/>
                </a:solidFill>
                <a:latin typeface="Arial MT"/>
                <a:cs typeface="Arial MT"/>
              </a:rPr>
              <a:t>remnant</a:t>
            </a:r>
            <a:r>
              <a:rPr sz="2250" spc="10" dirty="0">
                <a:solidFill>
                  <a:srgbClr val="FFFFFF"/>
                </a:solidFill>
                <a:latin typeface="Arial MT"/>
                <a:cs typeface="Arial MT"/>
              </a:rPr>
              <a:t> </a:t>
            </a:r>
            <a:r>
              <a:rPr sz="2250" spc="-5" dirty="0">
                <a:solidFill>
                  <a:srgbClr val="FFFFFF"/>
                </a:solidFill>
                <a:latin typeface="Arial MT"/>
                <a:cs typeface="Arial MT"/>
              </a:rPr>
              <a:t>composed</a:t>
            </a:r>
            <a:endParaRPr sz="2250">
              <a:latin typeface="Arial MT"/>
              <a:cs typeface="Arial MT"/>
            </a:endParaRPr>
          </a:p>
          <a:p>
            <a:pPr marL="194945">
              <a:lnSpc>
                <a:spcPts val="2695"/>
              </a:lnSpc>
            </a:pPr>
            <a:r>
              <a:rPr sz="2250" spc="-5" dirty="0">
                <a:solidFill>
                  <a:srgbClr val="FFFFFF"/>
                </a:solidFill>
                <a:latin typeface="Arial MT"/>
                <a:cs typeface="Arial MT"/>
              </a:rPr>
              <a:t>mostly</a:t>
            </a:r>
            <a:r>
              <a:rPr sz="2250" spc="-20" dirty="0">
                <a:solidFill>
                  <a:srgbClr val="FFFFFF"/>
                </a:solidFill>
                <a:latin typeface="Arial MT"/>
                <a:cs typeface="Arial MT"/>
              </a:rPr>
              <a:t> </a:t>
            </a:r>
            <a:r>
              <a:rPr sz="2250" spc="-5" dirty="0">
                <a:solidFill>
                  <a:srgbClr val="FFFFFF"/>
                </a:solidFill>
                <a:latin typeface="Arial MT"/>
                <a:cs typeface="Arial MT"/>
              </a:rPr>
              <a:t>of</a:t>
            </a:r>
            <a:r>
              <a:rPr sz="2250" spc="-15" dirty="0">
                <a:solidFill>
                  <a:srgbClr val="FFFFFF"/>
                </a:solidFill>
                <a:latin typeface="Arial MT"/>
                <a:cs typeface="Arial MT"/>
              </a:rPr>
              <a:t> </a:t>
            </a:r>
            <a:r>
              <a:rPr sz="2250" b="1" spc="-5" dirty="0">
                <a:solidFill>
                  <a:srgbClr val="FFFFFF"/>
                </a:solidFill>
                <a:latin typeface="Arial"/>
                <a:cs typeface="Arial"/>
              </a:rPr>
              <a:t>electron-degenerate</a:t>
            </a:r>
            <a:r>
              <a:rPr sz="2250" b="1" spc="-10" dirty="0">
                <a:solidFill>
                  <a:srgbClr val="FFFFFF"/>
                </a:solidFill>
                <a:latin typeface="Arial"/>
                <a:cs typeface="Arial"/>
              </a:rPr>
              <a:t> </a:t>
            </a:r>
            <a:r>
              <a:rPr sz="2250" b="1" spc="-5" dirty="0">
                <a:solidFill>
                  <a:srgbClr val="FFFFFF"/>
                </a:solidFill>
                <a:latin typeface="Arial"/>
                <a:cs typeface="Arial"/>
              </a:rPr>
              <a:t>matter</a:t>
            </a:r>
            <a:r>
              <a:rPr sz="2250" spc="-5" dirty="0">
                <a:solidFill>
                  <a:srgbClr val="FFFFFF"/>
                </a:solidFill>
                <a:latin typeface="Arial MT"/>
                <a:cs typeface="Arial MT"/>
              </a:rPr>
              <a:t>.</a:t>
            </a:r>
            <a:endParaRPr sz="2250">
              <a:latin typeface="Arial MT"/>
              <a:cs typeface="Arial MT"/>
            </a:endParaRPr>
          </a:p>
          <a:p>
            <a:pPr marL="194945" marR="150495" indent="-182880">
              <a:lnSpc>
                <a:spcPts val="2690"/>
              </a:lnSpc>
              <a:spcBef>
                <a:spcPts val="880"/>
              </a:spcBef>
              <a:buChar char="•"/>
              <a:tabLst>
                <a:tab pos="195580" algn="l"/>
              </a:tabLst>
            </a:pPr>
            <a:r>
              <a:rPr sz="2250" spc="-5" dirty="0">
                <a:solidFill>
                  <a:srgbClr val="FFFFFF"/>
                </a:solidFill>
                <a:latin typeface="Arial MT"/>
                <a:cs typeface="Arial MT"/>
              </a:rPr>
              <a:t>A white</a:t>
            </a:r>
            <a:r>
              <a:rPr sz="2250" dirty="0">
                <a:solidFill>
                  <a:srgbClr val="FFFFFF"/>
                </a:solidFill>
                <a:latin typeface="Arial MT"/>
                <a:cs typeface="Arial MT"/>
              </a:rPr>
              <a:t> </a:t>
            </a:r>
            <a:r>
              <a:rPr sz="2250" spc="-5" dirty="0">
                <a:solidFill>
                  <a:srgbClr val="FFFFFF"/>
                </a:solidFill>
                <a:latin typeface="Arial MT"/>
                <a:cs typeface="Arial MT"/>
              </a:rPr>
              <a:t>dwarf</a:t>
            </a:r>
            <a:r>
              <a:rPr sz="2250" dirty="0">
                <a:solidFill>
                  <a:srgbClr val="FFFFFF"/>
                </a:solidFill>
                <a:latin typeface="Arial MT"/>
                <a:cs typeface="Arial MT"/>
              </a:rPr>
              <a:t> </a:t>
            </a:r>
            <a:r>
              <a:rPr sz="2250" spc="-5" dirty="0">
                <a:solidFill>
                  <a:srgbClr val="FFFFFF"/>
                </a:solidFill>
                <a:latin typeface="Arial MT"/>
                <a:cs typeface="Arial MT"/>
              </a:rPr>
              <a:t>is</a:t>
            </a:r>
            <a:r>
              <a:rPr sz="2250" spc="10" dirty="0">
                <a:solidFill>
                  <a:srgbClr val="FFFFFF"/>
                </a:solidFill>
                <a:latin typeface="Arial MT"/>
                <a:cs typeface="Arial MT"/>
              </a:rPr>
              <a:t> </a:t>
            </a:r>
            <a:r>
              <a:rPr sz="2250" spc="-10" dirty="0">
                <a:solidFill>
                  <a:srgbClr val="FFFFFF"/>
                </a:solidFill>
                <a:latin typeface="Arial MT"/>
                <a:cs typeface="Arial MT"/>
              </a:rPr>
              <a:t>very</a:t>
            </a:r>
            <a:r>
              <a:rPr sz="2250" spc="10" dirty="0">
                <a:solidFill>
                  <a:srgbClr val="FFFFFF"/>
                </a:solidFill>
                <a:latin typeface="Arial MT"/>
                <a:cs typeface="Arial MT"/>
              </a:rPr>
              <a:t> </a:t>
            </a:r>
            <a:r>
              <a:rPr sz="2250" spc="-5" dirty="0">
                <a:solidFill>
                  <a:srgbClr val="FFFFFF"/>
                </a:solidFill>
                <a:latin typeface="Arial MT"/>
                <a:cs typeface="Arial MT"/>
              </a:rPr>
              <a:t>dense:</a:t>
            </a:r>
            <a:r>
              <a:rPr sz="2250" dirty="0">
                <a:solidFill>
                  <a:srgbClr val="FFFFFF"/>
                </a:solidFill>
                <a:latin typeface="Arial MT"/>
                <a:cs typeface="Arial MT"/>
              </a:rPr>
              <a:t> </a:t>
            </a:r>
            <a:r>
              <a:rPr sz="2250" spc="-5" dirty="0">
                <a:solidFill>
                  <a:srgbClr val="FFFFFF"/>
                </a:solidFill>
                <a:latin typeface="Arial MT"/>
                <a:cs typeface="Arial MT"/>
              </a:rPr>
              <a:t>its</a:t>
            </a:r>
            <a:r>
              <a:rPr sz="2250" spc="10" dirty="0">
                <a:solidFill>
                  <a:srgbClr val="FFFFFF"/>
                </a:solidFill>
                <a:latin typeface="Arial MT"/>
                <a:cs typeface="Arial MT"/>
              </a:rPr>
              <a:t> </a:t>
            </a:r>
            <a:r>
              <a:rPr sz="2250" spc="-5" dirty="0">
                <a:solidFill>
                  <a:srgbClr val="FFFFFF"/>
                </a:solidFill>
                <a:latin typeface="Arial MT"/>
                <a:cs typeface="Arial MT"/>
              </a:rPr>
              <a:t>mass</a:t>
            </a:r>
            <a:r>
              <a:rPr sz="2250" dirty="0">
                <a:solidFill>
                  <a:srgbClr val="FFFFFF"/>
                </a:solidFill>
                <a:latin typeface="Arial MT"/>
                <a:cs typeface="Arial MT"/>
              </a:rPr>
              <a:t> </a:t>
            </a:r>
            <a:r>
              <a:rPr sz="2250" spc="-5" dirty="0">
                <a:solidFill>
                  <a:srgbClr val="FFFFFF"/>
                </a:solidFill>
                <a:latin typeface="Arial MT"/>
                <a:cs typeface="Arial MT"/>
              </a:rPr>
              <a:t>is</a:t>
            </a:r>
            <a:r>
              <a:rPr sz="2250" dirty="0">
                <a:solidFill>
                  <a:srgbClr val="FFFFFF"/>
                </a:solidFill>
                <a:latin typeface="Arial MT"/>
                <a:cs typeface="Arial MT"/>
              </a:rPr>
              <a:t> </a:t>
            </a:r>
            <a:r>
              <a:rPr sz="2250" spc="-5" dirty="0">
                <a:solidFill>
                  <a:srgbClr val="FFFFFF"/>
                </a:solidFill>
                <a:latin typeface="Arial MT"/>
                <a:cs typeface="Arial MT"/>
              </a:rPr>
              <a:t>comparable</a:t>
            </a:r>
            <a:r>
              <a:rPr sz="2250" spc="5" dirty="0">
                <a:solidFill>
                  <a:srgbClr val="FFFFFF"/>
                </a:solidFill>
                <a:latin typeface="Arial MT"/>
                <a:cs typeface="Arial MT"/>
              </a:rPr>
              <a:t> </a:t>
            </a:r>
            <a:r>
              <a:rPr sz="2250" spc="-5" dirty="0">
                <a:solidFill>
                  <a:srgbClr val="FFFFFF"/>
                </a:solidFill>
                <a:latin typeface="Arial MT"/>
                <a:cs typeface="Arial MT"/>
              </a:rPr>
              <a:t>to</a:t>
            </a:r>
            <a:r>
              <a:rPr sz="2250" dirty="0">
                <a:solidFill>
                  <a:srgbClr val="FFFFFF"/>
                </a:solidFill>
                <a:latin typeface="Arial MT"/>
                <a:cs typeface="Arial MT"/>
              </a:rPr>
              <a:t> </a:t>
            </a:r>
            <a:r>
              <a:rPr sz="2250" spc="-5" dirty="0">
                <a:solidFill>
                  <a:srgbClr val="FFFFFF"/>
                </a:solidFill>
                <a:latin typeface="Arial MT"/>
                <a:cs typeface="Arial MT"/>
              </a:rPr>
              <a:t>that</a:t>
            </a:r>
            <a:r>
              <a:rPr sz="2250" spc="10" dirty="0">
                <a:solidFill>
                  <a:srgbClr val="FFFFFF"/>
                </a:solidFill>
                <a:latin typeface="Arial MT"/>
                <a:cs typeface="Arial MT"/>
              </a:rPr>
              <a:t> </a:t>
            </a:r>
            <a:r>
              <a:rPr sz="2250" spc="-5" dirty="0">
                <a:solidFill>
                  <a:srgbClr val="FFFFFF"/>
                </a:solidFill>
                <a:latin typeface="Arial MT"/>
                <a:cs typeface="Arial MT"/>
              </a:rPr>
              <a:t>of</a:t>
            </a:r>
            <a:r>
              <a:rPr sz="2250" dirty="0">
                <a:solidFill>
                  <a:srgbClr val="FFFFFF"/>
                </a:solidFill>
                <a:latin typeface="Arial MT"/>
                <a:cs typeface="Arial MT"/>
              </a:rPr>
              <a:t> </a:t>
            </a:r>
            <a:r>
              <a:rPr sz="2250" spc="-5" dirty="0">
                <a:solidFill>
                  <a:srgbClr val="FFFFFF"/>
                </a:solidFill>
                <a:latin typeface="Arial MT"/>
                <a:cs typeface="Arial MT"/>
              </a:rPr>
              <a:t>the</a:t>
            </a:r>
            <a:r>
              <a:rPr sz="2250" dirty="0">
                <a:solidFill>
                  <a:srgbClr val="FFFFFF"/>
                </a:solidFill>
                <a:latin typeface="Arial MT"/>
                <a:cs typeface="Arial MT"/>
              </a:rPr>
              <a:t> </a:t>
            </a:r>
            <a:r>
              <a:rPr sz="2250" spc="-5" dirty="0">
                <a:solidFill>
                  <a:srgbClr val="FFFFFF"/>
                </a:solidFill>
                <a:latin typeface="Arial MT"/>
                <a:cs typeface="Arial MT"/>
              </a:rPr>
              <a:t>Sun,</a:t>
            </a:r>
            <a:r>
              <a:rPr sz="2250" spc="10" dirty="0">
                <a:solidFill>
                  <a:srgbClr val="FFFFFF"/>
                </a:solidFill>
                <a:latin typeface="Arial MT"/>
                <a:cs typeface="Arial MT"/>
              </a:rPr>
              <a:t> </a:t>
            </a:r>
            <a:r>
              <a:rPr sz="2250" spc="-5" dirty="0">
                <a:solidFill>
                  <a:srgbClr val="FFFFFF"/>
                </a:solidFill>
                <a:latin typeface="Arial MT"/>
                <a:cs typeface="Arial MT"/>
              </a:rPr>
              <a:t>while</a:t>
            </a:r>
            <a:r>
              <a:rPr sz="2250" spc="-10" dirty="0">
                <a:solidFill>
                  <a:srgbClr val="FFFFFF"/>
                </a:solidFill>
                <a:latin typeface="Arial MT"/>
                <a:cs typeface="Arial MT"/>
              </a:rPr>
              <a:t> </a:t>
            </a:r>
            <a:r>
              <a:rPr sz="2250" spc="-5" dirty="0">
                <a:solidFill>
                  <a:srgbClr val="FFFFFF"/>
                </a:solidFill>
                <a:latin typeface="Arial MT"/>
                <a:cs typeface="Arial MT"/>
              </a:rPr>
              <a:t>its</a:t>
            </a:r>
            <a:r>
              <a:rPr sz="2250" spc="10" dirty="0">
                <a:solidFill>
                  <a:srgbClr val="FFFFFF"/>
                </a:solidFill>
                <a:latin typeface="Arial MT"/>
                <a:cs typeface="Arial MT"/>
              </a:rPr>
              <a:t> </a:t>
            </a:r>
            <a:r>
              <a:rPr sz="2250" spc="-5" dirty="0">
                <a:solidFill>
                  <a:srgbClr val="FFFFFF"/>
                </a:solidFill>
                <a:latin typeface="Arial MT"/>
                <a:cs typeface="Arial MT"/>
              </a:rPr>
              <a:t>volume </a:t>
            </a:r>
            <a:r>
              <a:rPr sz="2250" spc="-610" dirty="0">
                <a:solidFill>
                  <a:srgbClr val="FFFFFF"/>
                </a:solidFill>
                <a:latin typeface="Arial MT"/>
                <a:cs typeface="Arial MT"/>
              </a:rPr>
              <a:t> </a:t>
            </a:r>
            <a:r>
              <a:rPr sz="2250" spc="-5" dirty="0">
                <a:solidFill>
                  <a:srgbClr val="FFFFFF"/>
                </a:solidFill>
                <a:latin typeface="Arial MT"/>
                <a:cs typeface="Arial MT"/>
              </a:rPr>
              <a:t>is</a:t>
            </a:r>
            <a:r>
              <a:rPr sz="2250" spc="-10" dirty="0">
                <a:solidFill>
                  <a:srgbClr val="FFFFFF"/>
                </a:solidFill>
                <a:latin typeface="Arial MT"/>
                <a:cs typeface="Arial MT"/>
              </a:rPr>
              <a:t> </a:t>
            </a:r>
            <a:r>
              <a:rPr sz="2250" spc="-5" dirty="0">
                <a:solidFill>
                  <a:srgbClr val="FFFFFF"/>
                </a:solidFill>
                <a:latin typeface="Arial MT"/>
                <a:cs typeface="Arial MT"/>
              </a:rPr>
              <a:t>comparable</a:t>
            </a:r>
            <a:r>
              <a:rPr sz="2250" spc="10" dirty="0">
                <a:solidFill>
                  <a:srgbClr val="FFFFFF"/>
                </a:solidFill>
                <a:latin typeface="Arial MT"/>
                <a:cs typeface="Arial MT"/>
              </a:rPr>
              <a:t> </a:t>
            </a:r>
            <a:r>
              <a:rPr sz="2250" spc="-5" dirty="0">
                <a:solidFill>
                  <a:srgbClr val="FFFFFF"/>
                </a:solidFill>
                <a:latin typeface="Arial MT"/>
                <a:cs typeface="Arial MT"/>
              </a:rPr>
              <a:t>to that</a:t>
            </a:r>
            <a:r>
              <a:rPr sz="2250" spc="5" dirty="0">
                <a:solidFill>
                  <a:srgbClr val="FFFFFF"/>
                </a:solidFill>
                <a:latin typeface="Arial MT"/>
                <a:cs typeface="Arial MT"/>
              </a:rPr>
              <a:t> </a:t>
            </a:r>
            <a:r>
              <a:rPr sz="2250" spc="-5" dirty="0">
                <a:solidFill>
                  <a:srgbClr val="FFFFFF"/>
                </a:solidFill>
                <a:latin typeface="Arial MT"/>
                <a:cs typeface="Arial MT"/>
              </a:rPr>
              <a:t>of Earth.</a:t>
            </a:r>
            <a:endParaRPr sz="2250">
              <a:latin typeface="Arial MT"/>
              <a:cs typeface="Arial MT"/>
            </a:endParaRPr>
          </a:p>
          <a:p>
            <a:pPr marL="195580" indent="-182880">
              <a:lnSpc>
                <a:spcPct val="100000"/>
              </a:lnSpc>
              <a:spcBef>
                <a:spcPts val="700"/>
              </a:spcBef>
              <a:buChar char="•"/>
              <a:tabLst>
                <a:tab pos="195580" algn="l"/>
              </a:tabLst>
            </a:pPr>
            <a:r>
              <a:rPr sz="2250" spc="-5" dirty="0">
                <a:solidFill>
                  <a:srgbClr val="FFFFFF"/>
                </a:solidFill>
                <a:latin typeface="Arial MT"/>
                <a:cs typeface="Arial MT"/>
              </a:rPr>
              <a:t>Very</a:t>
            </a:r>
            <a:r>
              <a:rPr sz="2250" dirty="0">
                <a:solidFill>
                  <a:srgbClr val="FFFFFF"/>
                </a:solidFill>
                <a:latin typeface="Arial MT"/>
                <a:cs typeface="Arial MT"/>
              </a:rPr>
              <a:t> </a:t>
            </a:r>
            <a:r>
              <a:rPr sz="2250" spc="-5" dirty="0">
                <a:solidFill>
                  <a:srgbClr val="FFFFFF"/>
                </a:solidFill>
                <a:latin typeface="Arial MT"/>
                <a:cs typeface="Arial MT"/>
              </a:rPr>
              <a:t>low</a:t>
            </a:r>
            <a:r>
              <a:rPr sz="2250" dirty="0">
                <a:solidFill>
                  <a:srgbClr val="FFFFFF"/>
                </a:solidFill>
                <a:latin typeface="Arial MT"/>
                <a:cs typeface="Arial MT"/>
              </a:rPr>
              <a:t> </a:t>
            </a:r>
            <a:r>
              <a:rPr sz="2250" spc="-5" dirty="0">
                <a:solidFill>
                  <a:srgbClr val="FFFFFF"/>
                </a:solidFill>
                <a:latin typeface="Arial MT"/>
                <a:cs typeface="Arial MT"/>
              </a:rPr>
              <a:t>mass stars</a:t>
            </a:r>
            <a:r>
              <a:rPr sz="2250" dirty="0">
                <a:solidFill>
                  <a:srgbClr val="FFFFFF"/>
                </a:solidFill>
                <a:latin typeface="Arial MT"/>
                <a:cs typeface="Arial MT"/>
              </a:rPr>
              <a:t> </a:t>
            </a:r>
            <a:r>
              <a:rPr sz="2250" spc="-5" dirty="0">
                <a:solidFill>
                  <a:srgbClr val="FFFFFF"/>
                </a:solidFill>
                <a:latin typeface="Arial MT"/>
                <a:cs typeface="Arial MT"/>
              </a:rPr>
              <a:t>cannot</a:t>
            </a:r>
            <a:r>
              <a:rPr sz="2250" spc="5" dirty="0">
                <a:solidFill>
                  <a:srgbClr val="FFFFFF"/>
                </a:solidFill>
                <a:latin typeface="Arial MT"/>
                <a:cs typeface="Arial MT"/>
              </a:rPr>
              <a:t> </a:t>
            </a:r>
            <a:r>
              <a:rPr sz="2250" spc="-5" dirty="0">
                <a:solidFill>
                  <a:srgbClr val="FFFFFF"/>
                </a:solidFill>
                <a:latin typeface="Arial MT"/>
                <a:cs typeface="Arial MT"/>
              </a:rPr>
              <a:t>fuse</a:t>
            </a:r>
            <a:r>
              <a:rPr sz="2250" dirty="0">
                <a:solidFill>
                  <a:srgbClr val="FFFFFF"/>
                </a:solidFill>
                <a:latin typeface="Arial MT"/>
                <a:cs typeface="Arial MT"/>
              </a:rPr>
              <a:t> </a:t>
            </a:r>
            <a:r>
              <a:rPr sz="2250" spc="-5" dirty="0">
                <a:solidFill>
                  <a:srgbClr val="FFFFFF"/>
                </a:solidFill>
                <a:latin typeface="Arial MT"/>
                <a:cs typeface="Arial MT"/>
              </a:rPr>
              <a:t>helium</a:t>
            </a:r>
            <a:r>
              <a:rPr sz="2250" spc="-10" dirty="0">
                <a:solidFill>
                  <a:srgbClr val="FFFFFF"/>
                </a:solidFill>
                <a:latin typeface="Arial MT"/>
                <a:cs typeface="Arial MT"/>
              </a:rPr>
              <a:t> </a:t>
            </a:r>
            <a:r>
              <a:rPr sz="2250" spc="-5" dirty="0">
                <a:solidFill>
                  <a:srgbClr val="FFFFFF"/>
                </a:solidFill>
                <a:latin typeface="Arial MT"/>
                <a:cs typeface="Arial MT"/>
              </a:rPr>
              <a:t>and</a:t>
            </a:r>
            <a:r>
              <a:rPr sz="2250" spc="10" dirty="0">
                <a:solidFill>
                  <a:srgbClr val="FFFFFF"/>
                </a:solidFill>
                <a:latin typeface="Arial MT"/>
                <a:cs typeface="Arial MT"/>
              </a:rPr>
              <a:t> </a:t>
            </a:r>
            <a:r>
              <a:rPr sz="2250" spc="-5" dirty="0">
                <a:solidFill>
                  <a:srgbClr val="FFFFFF"/>
                </a:solidFill>
                <a:latin typeface="Arial MT"/>
                <a:cs typeface="Arial MT"/>
              </a:rPr>
              <a:t>so</a:t>
            </a:r>
            <a:r>
              <a:rPr sz="2250" dirty="0">
                <a:solidFill>
                  <a:srgbClr val="FFFFFF"/>
                </a:solidFill>
                <a:latin typeface="Arial MT"/>
                <a:cs typeface="Arial MT"/>
              </a:rPr>
              <a:t> </a:t>
            </a:r>
            <a:r>
              <a:rPr sz="2250" spc="-5" dirty="0">
                <a:solidFill>
                  <a:srgbClr val="FFFFFF"/>
                </a:solidFill>
                <a:latin typeface="Arial MT"/>
                <a:cs typeface="Arial MT"/>
              </a:rPr>
              <a:t>leave</a:t>
            </a:r>
            <a:r>
              <a:rPr sz="2250" spc="15" dirty="0">
                <a:solidFill>
                  <a:srgbClr val="FFFFFF"/>
                </a:solidFill>
                <a:latin typeface="Arial MT"/>
                <a:cs typeface="Arial MT"/>
              </a:rPr>
              <a:t> </a:t>
            </a:r>
            <a:r>
              <a:rPr sz="2250" spc="-5" dirty="0">
                <a:solidFill>
                  <a:srgbClr val="FFFFFF"/>
                </a:solidFill>
                <a:latin typeface="Arial MT"/>
                <a:cs typeface="Arial MT"/>
              </a:rPr>
              <a:t>behind</a:t>
            </a:r>
            <a:r>
              <a:rPr sz="2250" dirty="0">
                <a:solidFill>
                  <a:srgbClr val="FFFFFF"/>
                </a:solidFill>
                <a:latin typeface="Arial MT"/>
                <a:cs typeface="Arial MT"/>
              </a:rPr>
              <a:t> </a:t>
            </a:r>
            <a:r>
              <a:rPr sz="2250" spc="-5" dirty="0">
                <a:solidFill>
                  <a:srgbClr val="FFFFFF"/>
                </a:solidFill>
                <a:latin typeface="Arial MT"/>
                <a:cs typeface="Arial MT"/>
              </a:rPr>
              <a:t>their</a:t>
            </a:r>
            <a:r>
              <a:rPr sz="2250" spc="40" dirty="0">
                <a:solidFill>
                  <a:srgbClr val="FFFFFF"/>
                </a:solidFill>
                <a:latin typeface="Arial MT"/>
                <a:cs typeface="Arial MT"/>
              </a:rPr>
              <a:t> </a:t>
            </a:r>
            <a:r>
              <a:rPr sz="2250" b="1" spc="-5" dirty="0">
                <a:solidFill>
                  <a:srgbClr val="FFFFFF"/>
                </a:solidFill>
                <a:latin typeface="Arial"/>
                <a:cs typeface="Arial"/>
              </a:rPr>
              <a:t>helium</a:t>
            </a:r>
            <a:r>
              <a:rPr sz="2250" b="1" spc="-15" dirty="0">
                <a:solidFill>
                  <a:srgbClr val="FFFFFF"/>
                </a:solidFill>
                <a:latin typeface="Arial"/>
                <a:cs typeface="Arial"/>
              </a:rPr>
              <a:t> </a:t>
            </a:r>
            <a:r>
              <a:rPr sz="2250" b="1" spc="-5" dirty="0">
                <a:solidFill>
                  <a:srgbClr val="FFFFFF"/>
                </a:solidFill>
                <a:latin typeface="Arial"/>
                <a:cs typeface="Arial"/>
              </a:rPr>
              <a:t>cores</a:t>
            </a:r>
            <a:r>
              <a:rPr sz="2250" spc="-5" dirty="0">
                <a:solidFill>
                  <a:srgbClr val="FFFFFF"/>
                </a:solidFill>
                <a:latin typeface="Arial MT"/>
                <a:cs typeface="Arial MT"/>
              </a:rPr>
              <a:t>.</a:t>
            </a:r>
            <a:endParaRPr sz="2250">
              <a:latin typeface="Arial MT"/>
              <a:cs typeface="Arial MT"/>
            </a:endParaRPr>
          </a:p>
          <a:p>
            <a:pPr marL="195580" indent="-182880">
              <a:lnSpc>
                <a:spcPts val="2695"/>
              </a:lnSpc>
              <a:spcBef>
                <a:spcPts val="795"/>
              </a:spcBef>
              <a:buChar char="•"/>
              <a:tabLst>
                <a:tab pos="195580" algn="l"/>
              </a:tabLst>
            </a:pPr>
            <a:r>
              <a:rPr sz="2250" spc="-5" dirty="0">
                <a:solidFill>
                  <a:srgbClr val="FFFFFF"/>
                </a:solidFill>
                <a:latin typeface="Arial MT"/>
                <a:cs typeface="Arial MT"/>
              </a:rPr>
              <a:t>Intermediate</a:t>
            </a:r>
            <a:r>
              <a:rPr sz="2250" spc="5" dirty="0">
                <a:solidFill>
                  <a:srgbClr val="FFFFFF"/>
                </a:solidFill>
                <a:latin typeface="Arial MT"/>
                <a:cs typeface="Arial MT"/>
              </a:rPr>
              <a:t> </a:t>
            </a:r>
            <a:r>
              <a:rPr sz="2250" spc="-5" dirty="0">
                <a:solidFill>
                  <a:srgbClr val="FFFFFF"/>
                </a:solidFill>
                <a:latin typeface="Arial MT"/>
                <a:cs typeface="Arial MT"/>
              </a:rPr>
              <a:t>mass</a:t>
            </a:r>
            <a:r>
              <a:rPr sz="2250" dirty="0">
                <a:solidFill>
                  <a:srgbClr val="FFFFFF"/>
                </a:solidFill>
                <a:latin typeface="Arial MT"/>
                <a:cs typeface="Arial MT"/>
              </a:rPr>
              <a:t> </a:t>
            </a:r>
            <a:r>
              <a:rPr sz="2250" spc="-5" dirty="0">
                <a:solidFill>
                  <a:srgbClr val="FFFFFF"/>
                </a:solidFill>
                <a:latin typeface="Arial MT"/>
                <a:cs typeface="Arial MT"/>
              </a:rPr>
              <a:t>stars may</a:t>
            </a:r>
            <a:r>
              <a:rPr sz="2250" dirty="0">
                <a:solidFill>
                  <a:srgbClr val="FFFFFF"/>
                </a:solidFill>
                <a:latin typeface="Arial MT"/>
                <a:cs typeface="Arial MT"/>
              </a:rPr>
              <a:t> </a:t>
            </a:r>
            <a:r>
              <a:rPr sz="2250" spc="-5" dirty="0">
                <a:solidFill>
                  <a:srgbClr val="FFFFFF"/>
                </a:solidFill>
                <a:latin typeface="Arial MT"/>
                <a:cs typeface="Arial MT"/>
              </a:rPr>
              <a:t>progress</a:t>
            </a:r>
            <a:r>
              <a:rPr sz="2250" spc="10" dirty="0">
                <a:solidFill>
                  <a:srgbClr val="FFFFFF"/>
                </a:solidFill>
                <a:latin typeface="Arial MT"/>
                <a:cs typeface="Arial MT"/>
              </a:rPr>
              <a:t> </a:t>
            </a:r>
            <a:r>
              <a:rPr sz="2250" spc="-5" dirty="0">
                <a:solidFill>
                  <a:srgbClr val="FFFFFF"/>
                </a:solidFill>
                <a:latin typeface="Arial MT"/>
                <a:cs typeface="Arial MT"/>
              </a:rPr>
              <a:t>beyond</a:t>
            </a:r>
            <a:r>
              <a:rPr sz="2250" spc="20" dirty="0">
                <a:solidFill>
                  <a:srgbClr val="FFFFFF"/>
                </a:solidFill>
                <a:latin typeface="Arial MT"/>
                <a:cs typeface="Arial MT"/>
              </a:rPr>
              <a:t> </a:t>
            </a:r>
            <a:r>
              <a:rPr sz="2250" spc="-5" dirty="0">
                <a:solidFill>
                  <a:srgbClr val="FFFFFF"/>
                </a:solidFill>
                <a:latin typeface="Arial MT"/>
                <a:cs typeface="Arial MT"/>
              </a:rPr>
              <a:t>carbon</a:t>
            </a:r>
            <a:r>
              <a:rPr sz="2250" spc="15" dirty="0">
                <a:solidFill>
                  <a:srgbClr val="FFFFFF"/>
                </a:solidFill>
                <a:latin typeface="Arial MT"/>
                <a:cs typeface="Arial MT"/>
              </a:rPr>
              <a:t> </a:t>
            </a:r>
            <a:r>
              <a:rPr sz="2250" spc="-5" dirty="0">
                <a:solidFill>
                  <a:srgbClr val="FFFFFF"/>
                </a:solidFill>
                <a:latin typeface="Arial MT"/>
                <a:cs typeface="Arial MT"/>
              </a:rPr>
              <a:t>burning</a:t>
            </a:r>
            <a:r>
              <a:rPr sz="2250" spc="10" dirty="0">
                <a:solidFill>
                  <a:srgbClr val="FFFFFF"/>
                </a:solidFill>
                <a:latin typeface="Arial MT"/>
                <a:cs typeface="Arial MT"/>
              </a:rPr>
              <a:t> </a:t>
            </a:r>
            <a:r>
              <a:rPr sz="2250" spc="-5" dirty="0">
                <a:solidFill>
                  <a:srgbClr val="FFFFFF"/>
                </a:solidFill>
                <a:latin typeface="Arial MT"/>
                <a:cs typeface="Arial MT"/>
              </a:rPr>
              <a:t>but</a:t>
            </a:r>
            <a:r>
              <a:rPr sz="2250" spc="10" dirty="0">
                <a:solidFill>
                  <a:srgbClr val="FFFFFF"/>
                </a:solidFill>
                <a:latin typeface="Arial MT"/>
                <a:cs typeface="Arial MT"/>
              </a:rPr>
              <a:t> </a:t>
            </a:r>
            <a:r>
              <a:rPr sz="2250" spc="-5" dirty="0">
                <a:solidFill>
                  <a:srgbClr val="FFFFFF"/>
                </a:solidFill>
                <a:latin typeface="Arial MT"/>
                <a:cs typeface="Arial MT"/>
              </a:rPr>
              <a:t>not all</a:t>
            </a:r>
            <a:r>
              <a:rPr sz="2250" dirty="0">
                <a:solidFill>
                  <a:srgbClr val="FFFFFF"/>
                </a:solidFill>
                <a:latin typeface="Arial MT"/>
                <a:cs typeface="Arial MT"/>
              </a:rPr>
              <a:t> </a:t>
            </a:r>
            <a:r>
              <a:rPr sz="2250" spc="-5" dirty="0">
                <a:solidFill>
                  <a:srgbClr val="FFFFFF"/>
                </a:solidFill>
                <a:latin typeface="Arial MT"/>
                <a:cs typeface="Arial MT"/>
              </a:rPr>
              <a:t>the</a:t>
            </a:r>
            <a:r>
              <a:rPr sz="2250" spc="5" dirty="0">
                <a:solidFill>
                  <a:srgbClr val="FFFFFF"/>
                </a:solidFill>
                <a:latin typeface="Arial MT"/>
                <a:cs typeface="Arial MT"/>
              </a:rPr>
              <a:t> </a:t>
            </a:r>
            <a:r>
              <a:rPr sz="2250" spc="-5" dirty="0">
                <a:solidFill>
                  <a:srgbClr val="FFFFFF"/>
                </a:solidFill>
                <a:latin typeface="Arial MT"/>
                <a:cs typeface="Arial MT"/>
              </a:rPr>
              <a:t>way to</a:t>
            </a:r>
            <a:r>
              <a:rPr sz="2250" spc="5" dirty="0">
                <a:solidFill>
                  <a:srgbClr val="FFFFFF"/>
                </a:solidFill>
                <a:latin typeface="Arial MT"/>
                <a:cs typeface="Arial MT"/>
              </a:rPr>
              <a:t> </a:t>
            </a:r>
            <a:r>
              <a:rPr sz="2250" spc="-5" dirty="0">
                <a:solidFill>
                  <a:srgbClr val="FFFFFF"/>
                </a:solidFill>
                <a:latin typeface="Arial MT"/>
                <a:cs typeface="Arial MT"/>
              </a:rPr>
              <a:t>iron</a:t>
            </a:r>
            <a:endParaRPr sz="2250">
              <a:latin typeface="Arial MT"/>
              <a:cs typeface="Arial MT"/>
            </a:endParaRPr>
          </a:p>
          <a:p>
            <a:pPr marL="194945">
              <a:lnSpc>
                <a:spcPts val="2695"/>
              </a:lnSpc>
            </a:pPr>
            <a:r>
              <a:rPr sz="2250" spc="-5" dirty="0">
                <a:solidFill>
                  <a:srgbClr val="FFFFFF"/>
                </a:solidFill>
                <a:latin typeface="Arial MT"/>
                <a:cs typeface="Arial MT"/>
              </a:rPr>
              <a:t>– they</a:t>
            </a:r>
            <a:r>
              <a:rPr sz="2250" dirty="0">
                <a:solidFill>
                  <a:srgbClr val="FFFFFF"/>
                </a:solidFill>
                <a:latin typeface="Arial MT"/>
                <a:cs typeface="Arial MT"/>
              </a:rPr>
              <a:t> </a:t>
            </a:r>
            <a:r>
              <a:rPr sz="2250" spc="-5" dirty="0">
                <a:solidFill>
                  <a:srgbClr val="FFFFFF"/>
                </a:solidFill>
                <a:latin typeface="Arial MT"/>
                <a:cs typeface="Arial MT"/>
              </a:rPr>
              <a:t>leave</a:t>
            </a:r>
            <a:r>
              <a:rPr sz="2250" spc="20" dirty="0">
                <a:solidFill>
                  <a:srgbClr val="FFFFFF"/>
                </a:solidFill>
                <a:latin typeface="Arial MT"/>
                <a:cs typeface="Arial MT"/>
              </a:rPr>
              <a:t> </a:t>
            </a:r>
            <a:r>
              <a:rPr sz="2250" spc="-5" dirty="0">
                <a:solidFill>
                  <a:srgbClr val="FFFFFF"/>
                </a:solidFill>
                <a:latin typeface="Arial MT"/>
                <a:cs typeface="Arial MT"/>
              </a:rPr>
              <a:t>can</a:t>
            </a:r>
            <a:r>
              <a:rPr sz="2250" dirty="0">
                <a:solidFill>
                  <a:srgbClr val="FFFFFF"/>
                </a:solidFill>
                <a:latin typeface="Arial MT"/>
                <a:cs typeface="Arial MT"/>
              </a:rPr>
              <a:t> </a:t>
            </a:r>
            <a:r>
              <a:rPr sz="2250" spc="-5" dirty="0">
                <a:solidFill>
                  <a:srgbClr val="FFFFFF"/>
                </a:solidFill>
                <a:latin typeface="Arial MT"/>
                <a:cs typeface="Arial MT"/>
              </a:rPr>
              <a:t>leave</a:t>
            </a:r>
            <a:r>
              <a:rPr sz="2250" spc="5" dirty="0">
                <a:solidFill>
                  <a:srgbClr val="FFFFFF"/>
                </a:solidFill>
                <a:latin typeface="Arial MT"/>
                <a:cs typeface="Arial MT"/>
              </a:rPr>
              <a:t> </a:t>
            </a:r>
            <a:r>
              <a:rPr sz="2250" spc="-5" dirty="0">
                <a:solidFill>
                  <a:srgbClr val="FFFFFF"/>
                </a:solidFill>
                <a:latin typeface="Arial MT"/>
                <a:cs typeface="Arial MT"/>
              </a:rPr>
              <a:t>cores</a:t>
            </a:r>
            <a:r>
              <a:rPr sz="2250" spc="5" dirty="0">
                <a:solidFill>
                  <a:srgbClr val="FFFFFF"/>
                </a:solidFill>
                <a:latin typeface="Arial MT"/>
                <a:cs typeface="Arial MT"/>
              </a:rPr>
              <a:t> </a:t>
            </a:r>
            <a:r>
              <a:rPr sz="2250" spc="-5" dirty="0">
                <a:solidFill>
                  <a:srgbClr val="FFFFFF"/>
                </a:solidFill>
                <a:latin typeface="Arial MT"/>
                <a:cs typeface="Arial MT"/>
              </a:rPr>
              <a:t>of </a:t>
            </a:r>
            <a:r>
              <a:rPr sz="2250" spc="-10" dirty="0">
                <a:solidFill>
                  <a:srgbClr val="FFFFFF"/>
                </a:solidFill>
                <a:latin typeface="Arial MT"/>
                <a:cs typeface="Arial MT"/>
              </a:rPr>
              <a:t>oxygen</a:t>
            </a:r>
            <a:r>
              <a:rPr sz="2250" spc="30" dirty="0">
                <a:solidFill>
                  <a:srgbClr val="FFFFFF"/>
                </a:solidFill>
                <a:latin typeface="Arial MT"/>
                <a:cs typeface="Arial MT"/>
              </a:rPr>
              <a:t> </a:t>
            </a:r>
            <a:r>
              <a:rPr sz="2250" spc="-5" dirty="0">
                <a:solidFill>
                  <a:srgbClr val="FFFFFF"/>
                </a:solidFill>
                <a:latin typeface="Arial MT"/>
                <a:cs typeface="Arial MT"/>
              </a:rPr>
              <a:t>or heavier</a:t>
            </a:r>
            <a:r>
              <a:rPr sz="2250" spc="20" dirty="0">
                <a:solidFill>
                  <a:srgbClr val="FFFFFF"/>
                </a:solidFill>
                <a:latin typeface="Arial MT"/>
                <a:cs typeface="Arial MT"/>
              </a:rPr>
              <a:t> </a:t>
            </a:r>
            <a:r>
              <a:rPr sz="2250" spc="-5" dirty="0">
                <a:solidFill>
                  <a:srgbClr val="FFFFFF"/>
                </a:solidFill>
                <a:latin typeface="Arial MT"/>
                <a:cs typeface="Arial MT"/>
              </a:rPr>
              <a:t>elements.</a:t>
            </a:r>
            <a:endParaRPr sz="2250">
              <a:latin typeface="Arial MT"/>
              <a:cs typeface="Arial MT"/>
            </a:endParaRPr>
          </a:p>
          <a:p>
            <a:pPr marL="194945" marR="257810" indent="-182880">
              <a:lnSpc>
                <a:spcPct val="99600"/>
              </a:lnSpc>
              <a:spcBef>
                <a:spcPts val="790"/>
              </a:spcBef>
              <a:buChar char="•"/>
              <a:tabLst>
                <a:tab pos="195580" algn="l"/>
              </a:tabLst>
            </a:pPr>
            <a:r>
              <a:rPr sz="2250" spc="-5" dirty="0">
                <a:solidFill>
                  <a:srgbClr val="FFFFFF"/>
                </a:solidFill>
                <a:latin typeface="Arial MT"/>
                <a:cs typeface="Arial MT"/>
              </a:rPr>
              <a:t>The material</a:t>
            </a:r>
            <a:r>
              <a:rPr sz="2250" spc="10" dirty="0">
                <a:solidFill>
                  <a:srgbClr val="FFFFFF"/>
                </a:solidFill>
                <a:latin typeface="Arial MT"/>
                <a:cs typeface="Arial MT"/>
              </a:rPr>
              <a:t> </a:t>
            </a:r>
            <a:r>
              <a:rPr sz="2250" spc="-5" dirty="0">
                <a:solidFill>
                  <a:srgbClr val="FFFFFF"/>
                </a:solidFill>
                <a:latin typeface="Arial MT"/>
                <a:cs typeface="Arial MT"/>
              </a:rPr>
              <a:t>in</a:t>
            </a:r>
            <a:r>
              <a:rPr sz="2250" dirty="0">
                <a:solidFill>
                  <a:srgbClr val="FFFFFF"/>
                </a:solidFill>
                <a:latin typeface="Arial MT"/>
                <a:cs typeface="Arial MT"/>
              </a:rPr>
              <a:t> </a:t>
            </a:r>
            <a:r>
              <a:rPr sz="2250" spc="-5" dirty="0">
                <a:solidFill>
                  <a:srgbClr val="FFFFFF"/>
                </a:solidFill>
                <a:latin typeface="Arial MT"/>
                <a:cs typeface="Arial MT"/>
              </a:rPr>
              <a:t>a</a:t>
            </a:r>
            <a:r>
              <a:rPr sz="2250" spc="5" dirty="0">
                <a:solidFill>
                  <a:srgbClr val="FFFFFF"/>
                </a:solidFill>
                <a:latin typeface="Arial MT"/>
                <a:cs typeface="Arial MT"/>
              </a:rPr>
              <a:t> </a:t>
            </a:r>
            <a:r>
              <a:rPr sz="2250" spc="-5" dirty="0">
                <a:solidFill>
                  <a:srgbClr val="FFFFFF"/>
                </a:solidFill>
                <a:latin typeface="Arial MT"/>
                <a:cs typeface="Arial MT"/>
              </a:rPr>
              <a:t>white</a:t>
            </a:r>
            <a:r>
              <a:rPr sz="2250" dirty="0">
                <a:solidFill>
                  <a:srgbClr val="FFFFFF"/>
                </a:solidFill>
                <a:latin typeface="Arial MT"/>
                <a:cs typeface="Arial MT"/>
              </a:rPr>
              <a:t> </a:t>
            </a:r>
            <a:r>
              <a:rPr sz="2250" spc="-10" dirty="0">
                <a:solidFill>
                  <a:srgbClr val="FFFFFF"/>
                </a:solidFill>
                <a:latin typeface="Arial MT"/>
                <a:cs typeface="Arial MT"/>
              </a:rPr>
              <a:t>dwarf</a:t>
            </a:r>
            <a:r>
              <a:rPr sz="2250" spc="10" dirty="0">
                <a:solidFill>
                  <a:srgbClr val="FFFFFF"/>
                </a:solidFill>
                <a:latin typeface="Arial MT"/>
                <a:cs typeface="Arial MT"/>
              </a:rPr>
              <a:t> </a:t>
            </a:r>
            <a:r>
              <a:rPr sz="2250" spc="-5" dirty="0">
                <a:solidFill>
                  <a:srgbClr val="FFFFFF"/>
                </a:solidFill>
                <a:latin typeface="Arial MT"/>
                <a:cs typeface="Arial MT"/>
              </a:rPr>
              <a:t>no longer</a:t>
            </a:r>
            <a:r>
              <a:rPr sz="2250" spc="10" dirty="0">
                <a:solidFill>
                  <a:srgbClr val="FFFFFF"/>
                </a:solidFill>
                <a:latin typeface="Arial MT"/>
                <a:cs typeface="Arial MT"/>
              </a:rPr>
              <a:t> </a:t>
            </a:r>
            <a:r>
              <a:rPr sz="2250" spc="-5" dirty="0">
                <a:solidFill>
                  <a:srgbClr val="FFFFFF"/>
                </a:solidFill>
                <a:latin typeface="Arial MT"/>
                <a:cs typeface="Arial MT"/>
              </a:rPr>
              <a:t>undergoes</a:t>
            </a:r>
            <a:r>
              <a:rPr sz="2250" spc="30" dirty="0">
                <a:solidFill>
                  <a:srgbClr val="FFFFFF"/>
                </a:solidFill>
                <a:latin typeface="Arial MT"/>
                <a:cs typeface="Arial MT"/>
              </a:rPr>
              <a:t> </a:t>
            </a:r>
            <a:r>
              <a:rPr sz="2250" spc="-5" dirty="0">
                <a:solidFill>
                  <a:srgbClr val="FFFFFF"/>
                </a:solidFill>
                <a:latin typeface="Arial MT"/>
                <a:cs typeface="Arial MT"/>
              </a:rPr>
              <a:t>fusion</a:t>
            </a:r>
            <a:r>
              <a:rPr sz="2250" dirty="0">
                <a:solidFill>
                  <a:srgbClr val="FFFFFF"/>
                </a:solidFill>
                <a:latin typeface="Arial MT"/>
                <a:cs typeface="Arial MT"/>
              </a:rPr>
              <a:t> </a:t>
            </a:r>
            <a:r>
              <a:rPr sz="2250" spc="-5" dirty="0">
                <a:solidFill>
                  <a:srgbClr val="FFFFFF"/>
                </a:solidFill>
                <a:latin typeface="Arial MT"/>
                <a:cs typeface="Arial MT"/>
              </a:rPr>
              <a:t>reactions,</a:t>
            </a:r>
            <a:r>
              <a:rPr sz="2250" spc="5" dirty="0">
                <a:solidFill>
                  <a:srgbClr val="FFFFFF"/>
                </a:solidFill>
                <a:latin typeface="Arial MT"/>
                <a:cs typeface="Arial MT"/>
              </a:rPr>
              <a:t> </a:t>
            </a:r>
            <a:r>
              <a:rPr sz="2250" spc="-5" dirty="0">
                <a:solidFill>
                  <a:srgbClr val="FFFFFF"/>
                </a:solidFill>
                <a:latin typeface="Arial MT"/>
                <a:cs typeface="Arial MT"/>
              </a:rPr>
              <a:t>so</a:t>
            </a:r>
            <a:r>
              <a:rPr sz="2250" dirty="0">
                <a:solidFill>
                  <a:srgbClr val="FFFFFF"/>
                </a:solidFill>
                <a:latin typeface="Arial MT"/>
                <a:cs typeface="Arial MT"/>
              </a:rPr>
              <a:t> </a:t>
            </a:r>
            <a:r>
              <a:rPr sz="2250" spc="-5" dirty="0">
                <a:solidFill>
                  <a:srgbClr val="FFFFFF"/>
                </a:solidFill>
                <a:latin typeface="Arial MT"/>
                <a:cs typeface="Arial MT"/>
              </a:rPr>
              <a:t>the</a:t>
            </a:r>
            <a:r>
              <a:rPr sz="2250" spc="5" dirty="0">
                <a:solidFill>
                  <a:srgbClr val="FFFFFF"/>
                </a:solidFill>
                <a:latin typeface="Arial MT"/>
                <a:cs typeface="Arial MT"/>
              </a:rPr>
              <a:t> </a:t>
            </a:r>
            <a:r>
              <a:rPr sz="2250" spc="-5" dirty="0">
                <a:solidFill>
                  <a:srgbClr val="FFFFFF"/>
                </a:solidFill>
                <a:latin typeface="Arial MT"/>
                <a:cs typeface="Arial MT"/>
              </a:rPr>
              <a:t>star</a:t>
            </a:r>
            <a:r>
              <a:rPr sz="2250" dirty="0">
                <a:solidFill>
                  <a:srgbClr val="FFFFFF"/>
                </a:solidFill>
                <a:latin typeface="Arial MT"/>
                <a:cs typeface="Arial MT"/>
              </a:rPr>
              <a:t> </a:t>
            </a:r>
            <a:r>
              <a:rPr sz="2250" spc="-5" dirty="0">
                <a:solidFill>
                  <a:srgbClr val="FFFFFF"/>
                </a:solidFill>
                <a:latin typeface="Arial MT"/>
                <a:cs typeface="Arial MT"/>
              </a:rPr>
              <a:t>has</a:t>
            </a:r>
            <a:r>
              <a:rPr sz="2250" spc="15" dirty="0">
                <a:solidFill>
                  <a:srgbClr val="FFFFFF"/>
                </a:solidFill>
                <a:latin typeface="Arial MT"/>
                <a:cs typeface="Arial MT"/>
              </a:rPr>
              <a:t> </a:t>
            </a:r>
            <a:r>
              <a:rPr sz="2250" spc="-5" dirty="0">
                <a:solidFill>
                  <a:srgbClr val="FFFFFF"/>
                </a:solidFill>
                <a:latin typeface="Arial MT"/>
                <a:cs typeface="Arial MT"/>
              </a:rPr>
              <a:t>no </a:t>
            </a:r>
            <a:r>
              <a:rPr sz="2250" spc="-610" dirty="0">
                <a:solidFill>
                  <a:srgbClr val="FFFFFF"/>
                </a:solidFill>
                <a:latin typeface="Arial MT"/>
                <a:cs typeface="Arial MT"/>
              </a:rPr>
              <a:t> </a:t>
            </a:r>
            <a:r>
              <a:rPr sz="2250" spc="-5" dirty="0">
                <a:solidFill>
                  <a:srgbClr val="FFFFFF"/>
                </a:solidFill>
                <a:latin typeface="Arial MT"/>
                <a:cs typeface="Arial MT"/>
              </a:rPr>
              <a:t>source</a:t>
            </a:r>
            <a:r>
              <a:rPr sz="2250" spc="15" dirty="0">
                <a:solidFill>
                  <a:srgbClr val="FFFFFF"/>
                </a:solidFill>
                <a:latin typeface="Arial MT"/>
                <a:cs typeface="Arial MT"/>
              </a:rPr>
              <a:t> </a:t>
            </a:r>
            <a:r>
              <a:rPr sz="2250" spc="-5" dirty="0">
                <a:solidFill>
                  <a:srgbClr val="FFFFFF"/>
                </a:solidFill>
                <a:latin typeface="Arial MT"/>
                <a:cs typeface="Arial MT"/>
              </a:rPr>
              <a:t>of</a:t>
            </a:r>
            <a:r>
              <a:rPr sz="2250" dirty="0">
                <a:solidFill>
                  <a:srgbClr val="FFFFFF"/>
                </a:solidFill>
                <a:latin typeface="Arial MT"/>
                <a:cs typeface="Arial MT"/>
              </a:rPr>
              <a:t> </a:t>
            </a:r>
            <a:r>
              <a:rPr sz="2250" spc="-5" dirty="0">
                <a:solidFill>
                  <a:srgbClr val="FFFFFF"/>
                </a:solidFill>
                <a:latin typeface="Arial MT"/>
                <a:cs typeface="Arial MT"/>
              </a:rPr>
              <a:t>energy.</a:t>
            </a:r>
            <a:r>
              <a:rPr sz="2250" spc="20" dirty="0">
                <a:solidFill>
                  <a:srgbClr val="FFFFFF"/>
                </a:solidFill>
                <a:latin typeface="Arial MT"/>
                <a:cs typeface="Arial MT"/>
              </a:rPr>
              <a:t> </a:t>
            </a:r>
            <a:r>
              <a:rPr sz="2250" spc="-5" dirty="0">
                <a:solidFill>
                  <a:srgbClr val="FFFFFF"/>
                </a:solidFill>
                <a:latin typeface="Arial MT"/>
                <a:cs typeface="Arial MT"/>
              </a:rPr>
              <a:t>As</a:t>
            </a:r>
            <a:r>
              <a:rPr sz="2250" spc="5" dirty="0">
                <a:solidFill>
                  <a:srgbClr val="FFFFFF"/>
                </a:solidFill>
                <a:latin typeface="Arial MT"/>
                <a:cs typeface="Arial MT"/>
              </a:rPr>
              <a:t> </a:t>
            </a:r>
            <a:r>
              <a:rPr sz="2250" spc="-5" dirty="0">
                <a:solidFill>
                  <a:srgbClr val="FFFFFF"/>
                </a:solidFill>
                <a:latin typeface="Arial MT"/>
                <a:cs typeface="Arial MT"/>
              </a:rPr>
              <a:t>a</a:t>
            </a:r>
            <a:r>
              <a:rPr sz="2250" dirty="0">
                <a:solidFill>
                  <a:srgbClr val="FFFFFF"/>
                </a:solidFill>
                <a:latin typeface="Arial MT"/>
                <a:cs typeface="Arial MT"/>
              </a:rPr>
              <a:t> </a:t>
            </a:r>
            <a:r>
              <a:rPr sz="2250" spc="-5" dirty="0">
                <a:solidFill>
                  <a:srgbClr val="FFFFFF"/>
                </a:solidFill>
                <a:latin typeface="Arial MT"/>
                <a:cs typeface="Arial MT"/>
              </a:rPr>
              <a:t>result,</a:t>
            </a:r>
            <a:r>
              <a:rPr sz="2250" spc="10" dirty="0">
                <a:solidFill>
                  <a:srgbClr val="FFFFFF"/>
                </a:solidFill>
                <a:latin typeface="Arial MT"/>
                <a:cs typeface="Arial MT"/>
              </a:rPr>
              <a:t> </a:t>
            </a:r>
            <a:r>
              <a:rPr sz="2250" spc="-5" dirty="0">
                <a:solidFill>
                  <a:srgbClr val="FFFFFF"/>
                </a:solidFill>
                <a:latin typeface="Arial MT"/>
                <a:cs typeface="Arial MT"/>
              </a:rPr>
              <a:t>it</a:t>
            </a:r>
            <a:r>
              <a:rPr sz="2250" dirty="0">
                <a:solidFill>
                  <a:srgbClr val="FFFFFF"/>
                </a:solidFill>
                <a:latin typeface="Arial MT"/>
                <a:cs typeface="Arial MT"/>
              </a:rPr>
              <a:t> </a:t>
            </a:r>
            <a:r>
              <a:rPr sz="2250" spc="-5" dirty="0">
                <a:solidFill>
                  <a:srgbClr val="FFFFFF"/>
                </a:solidFill>
                <a:latin typeface="Arial MT"/>
                <a:cs typeface="Arial MT"/>
              </a:rPr>
              <a:t>cannot</a:t>
            </a:r>
            <a:r>
              <a:rPr sz="2250" spc="10" dirty="0">
                <a:solidFill>
                  <a:srgbClr val="FFFFFF"/>
                </a:solidFill>
                <a:latin typeface="Arial MT"/>
                <a:cs typeface="Arial MT"/>
              </a:rPr>
              <a:t> </a:t>
            </a:r>
            <a:r>
              <a:rPr sz="2250" spc="-5" dirty="0">
                <a:solidFill>
                  <a:srgbClr val="FFFFFF"/>
                </a:solidFill>
                <a:latin typeface="Arial MT"/>
                <a:cs typeface="Arial MT"/>
              </a:rPr>
              <a:t>support</a:t>
            </a:r>
            <a:r>
              <a:rPr sz="2250" spc="5" dirty="0">
                <a:solidFill>
                  <a:srgbClr val="FFFFFF"/>
                </a:solidFill>
                <a:latin typeface="Arial MT"/>
                <a:cs typeface="Arial MT"/>
              </a:rPr>
              <a:t> </a:t>
            </a:r>
            <a:r>
              <a:rPr sz="2250" spc="-5" dirty="0">
                <a:solidFill>
                  <a:srgbClr val="FFFFFF"/>
                </a:solidFill>
                <a:latin typeface="Arial MT"/>
                <a:cs typeface="Arial MT"/>
              </a:rPr>
              <a:t>itself</a:t>
            </a:r>
            <a:r>
              <a:rPr sz="2250" spc="5" dirty="0">
                <a:solidFill>
                  <a:srgbClr val="FFFFFF"/>
                </a:solidFill>
                <a:latin typeface="Arial MT"/>
                <a:cs typeface="Arial MT"/>
              </a:rPr>
              <a:t> </a:t>
            </a:r>
            <a:r>
              <a:rPr sz="2250" spc="-5" dirty="0">
                <a:solidFill>
                  <a:srgbClr val="FFFFFF"/>
                </a:solidFill>
                <a:latin typeface="Arial MT"/>
                <a:cs typeface="Arial MT"/>
              </a:rPr>
              <a:t>by</a:t>
            </a:r>
            <a:r>
              <a:rPr sz="2250" dirty="0">
                <a:solidFill>
                  <a:srgbClr val="FFFFFF"/>
                </a:solidFill>
                <a:latin typeface="Arial MT"/>
                <a:cs typeface="Arial MT"/>
              </a:rPr>
              <a:t> </a:t>
            </a:r>
            <a:r>
              <a:rPr sz="2250" spc="-5" dirty="0">
                <a:solidFill>
                  <a:srgbClr val="FFFFFF"/>
                </a:solidFill>
                <a:latin typeface="Arial MT"/>
                <a:cs typeface="Arial MT"/>
              </a:rPr>
              <a:t>the</a:t>
            </a:r>
            <a:r>
              <a:rPr sz="2250" dirty="0">
                <a:solidFill>
                  <a:srgbClr val="FFFFFF"/>
                </a:solidFill>
                <a:latin typeface="Arial MT"/>
                <a:cs typeface="Arial MT"/>
              </a:rPr>
              <a:t> </a:t>
            </a:r>
            <a:r>
              <a:rPr sz="2250" spc="-5" dirty="0">
                <a:solidFill>
                  <a:srgbClr val="FFFFFF"/>
                </a:solidFill>
                <a:latin typeface="Arial MT"/>
                <a:cs typeface="Arial MT"/>
              </a:rPr>
              <a:t>heat</a:t>
            </a:r>
            <a:r>
              <a:rPr sz="2250" spc="15" dirty="0">
                <a:solidFill>
                  <a:srgbClr val="FFFFFF"/>
                </a:solidFill>
                <a:latin typeface="Arial MT"/>
                <a:cs typeface="Arial MT"/>
              </a:rPr>
              <a:t> </a:t>
            </a:r>
            <a:r>
              <a:rPr sz="2250" spc="-5" dirty="0">
                <a:solidFill>
                  <a:srgbClr val="FFFFFF"/>
                </a:solidFill>
                <a:latin typeface="Arial MT"/>
                <a:cs typeface="Arial MT"/>
              </a:rPr>
              <a:t>generated</a:t>
            </a:r>
            <a:r>
              <a:rPr sz="2250" spc="20" dirty="0">
                <a:solidFill>
                  <a:srgbClr val="FFFFFF"/>
                </a:solidFill>
                <a:latin typeface="Arial MT"/>
                <a:cs typeface="Arial MT"/>
              </a:rPr>
              <a:t> </a:t>
            </a:r>
            <a:r>
              <a:rPr sz="2250" spc="-5" dirty="0">
                <a:solidFill>
                  <a:srgbClr val="FFFFFF"/>
                </a:solidFill>
                <a:latin typeface="Arial MT"/>
                <a:cs typeface="Arial MT"/>
              </a:rPr>
              <a:t>by</a:t>
            </a:r>
            <a:r>
              <a:rPr sz="2250" dirty="0">
                <a:solidFill>
                  <a:srgbClr val="FFFFFF"/>
                </a:solidFill>
                <a:latin typeface="Arial MT"/>
                <a:cs typeface="Arial MT"/>
              </a:rPr>
              <a:t> </a:t>
            </a:r>
            <a:r>
              <a:rPr sz="2250" spc="-5" dirty="0">
                <a:solidFill>
                  <a:srgbClr val="FFFFFF"/>
                </a:solidFill>
                <a:latin typeface="Arial MT"/>
                <a:cs typeface="Arial MT"/>
              </a:rPr>
              <a:t>fusion </a:t>
            </a:r>
            <a:r>
              <a:rPr sz="2250" dirty="0">
                <a:solidFill>
                  <a:srgbClr val="FFFFFF"/>
                </a:solidFill>
                <a:latin typeface="Arial MT"/>
                <a:cs typeface="Arial MT"/>
              </a:rPr>
              <a:t> </a:t>
            </a:r>
            <a:r>
              <a:rPr sz="2250" spc="-5" dirty="0">
                <a:solidFill>
                  <a:srgbClr val="FFFFFF"/>
                </a:solidFill>
                <a:latin typeface="Arial MT"/>
                <a:cs typeface="Arial MT"/>
              </a:rPr>
              <a:t>against</a:t>
            </a:r>
            <a:r>
              <a:rPr sz="2250" dirty="0">
                <a:solidFill>
                  <a:srgbClr val="FFFFFF"/>
                </a:solidFill>
                <a:latin typeface="Arial MT"/>
                <a:cs typeface="Arial MT"/>
              </a:rPr>
              <a:t> </a:t>
            </a:r>
            <a:r>
              <a:rPr sz="2250" spc="-5" dirty="0">
                <a:solidFill>
                  <a:srgbClr val="FFFFFF"/>
                </a:solidFill>
                <a:latin typeface="Arial MT"/>
                <a:cs typeface="Arial MT"/>
              </a:rPr>
              <a:t>gravitational</a:t>
            </a:r>
            <a:r>
              <a:rPr sz="2250" spc="30" dirty="0">
                <a:solidFill>
                  <a:srgbClr val="FFFFFF"/>
                </a:solidFill>
                <a:latin typeface="Arial MT"/>
                <a:cs typeface="Arial MT"/>
              </a:rPr>
              <a:t> </a:t>
            </a:r>
            <a:r>
              <a:rPr sz="2250" spc="-5" dirty="0">
                <a:solidFill>
                  <a:srgbClr val="FFFFFF"/>
                </a:solidFill>
                <a:latin typeface="Arial MT"/>
                <a:cs typeface="Arial MT"/>
              </a:rPr>
              <a:t>collapse, but</a:t>
            </a:r>
            <a:r>
              <a:rPr sz="2250" spc="10" dirty="0">
                <a:solidFill>
                  <a:srgbClr val="FFFFFF"/>
                </a:solidFill>
                <a:latin typeface="Arial MT"/>
                <a:cs typeface="Arial MT"/>
              </a:rPr>
              <a:t> </a:t>
            </a:r>
            <a:r>
              <a:rPr sz="2250" spc="-5" dirty="0">
                <a:solidFill>
                  <a:srgbClr val="FFFFFF"/>
                </a:solidFill>
                <a:latin typeface="Arial MT"/>
                <a:cs typeface="Arial MT"/>
              </a:rPr>
              <a:t>is</a:t>
            </a:r>
            <a:r>
              <a:rPr sz="2250" dirty="0">
                <a:solidFill>
                  <a:srgbClr val="FFFFFF"/>
                </a:solidFill>
                <a:latin typeface="Arial MT"/>
                <a:cs typeface="Arial MT"/>
              </a:rPr>
              <a:t> </a:t>
            </a:r>
            <a:r>
              <a:rPr sz="2250" spc="-5" dirty="0">
                <a:solidFill>
                  <a:srgbClr val="FFFFFF"/>
                </a:solidFill>
                <a:latin typeface="Arial MT"/>
                <a:cs typeface="Arial MT"/>
              </a:rPr>
              <a:t>supported</a:t>
            </a:r>
            <a:r>
              <a:rPr sz="2250" spc="25" dirty="0">
                <a:solidFill>
                  <a:srgbClr val="FFFFFF"/>
                </a:solidFill>
                <a:latin typeface="Arial MT"/>
                <a:cs typeface="Arial MT"/>
              </a:rPr>
              <a:t> </a:t>
            </a:r>
            <a:r>
              <a:rPr sz="2250" spc="-5" dirty="0">
                <a:solidFill>
                  <a:srgbClr val="FFFFFF"/>
                </a:solidFill>
                <a:latin typeface="Arial MT"/>
                <a:cs typeface="Arial MT"/>
              </a:rPr>
              <a:t>only</a:t>
            </a:r>
            <a:r>
              <a:rPr sz="2250" spc="10" dirty="0">
                <a:solidFill>
                  <a:srgbClr val="FFFFFF"/>
                </a:solidFill>
                <a:latin typeface="Arial MT"/>
                <a:cs typeface="Arial MT"/>
              </a:rPr>
              <a:t> </a:t>
            </a:r>
            <a:r>
              <a:rPr sz="2250" spc="-5" dirty="0">
                <a:solidFill>
                  <a:srgbClr val="FFFFFF"/>
                </a:solidFill>
                <a:latin typeface="Arial MT"/>
                <a:cs typeface="Arial MT"/>
              </a:rPr>
              <a:t>by</a:t>
            </a:r>
            <a:r>
              <a:rPr sz="2250" dirty="0">
                <a:solidFill>
                  <a:srgbClr val="FFFFFF"/>
                </a:solidFill>
                <a:latin typeface="Arial MT"/>
                <a:cs typeface="Arial MT"/>
              </a:rPr>
              <a:t> </a:t>
            </a:r>
            <a:r>
              <a:rPr sz="2250" spc="-5" dirty="0">
                <a:solidFill>
                  <a:srgbClr val="FFFFFF"/>
                </a:solidFill>
                <a:latin typeface="Arial MT"/>
                <a:cs typeface="Arial MT"/>
              </a:rPr>
              <a:t>electron</a:t>
            </a:r>
            <a:r>
              <a:rPr sz="2250" spc="5" dirty="0">
                <a:solidFill>
                  <a:srgbClr val="FFFFFF"/>
                </a:solidFill>
                <a:latin typeface="Arial MT"/>
                <a:cs typeface="Arial MT"/>
              </a:rPr>
              <a:t> </a:t>
            </a:r>
            <a:r>
              <a:rPr sz="2250" spc="-5" dirty="0">
                <a:solidFill>
                  <a:srgbClr val="FFFFFF"/>
                </a:solidFill>
                <a:latin typeface="Arial MT"/>
                <a:cs typeface="Arial MT"/>
              </a:rPr>
              <a:t>degeneracy</a:t>
            </a:r>
            <a:r>
              <a:rPr sz="2250" spc="35" dirty="0">
                <a:solidFill>
                  <a:srgbClr val="FFFFFF"/>
                </a:solidFill>
                <a:latin typeface="Arial MT"/>
                <a:cs typeface="Arial MT"/>
              </a:rPr>
              <a:t> </a:t>
            </a:r>
            <a:r>
              <a:rPr sz="2250" spc="-5" dirty="0">
                <a:solidFill>
                  <a:srgbClr val="FFFFFF"/>
                </a:solidFill>
                <a:latin typeface="Arial MT"/>
                <a:cs typeface="Arial MT"/>
              </a:rPr>
              <a:t>pressure, </a:t>
            </a:r>
            <a:r>
              <a:rPr sz="2250" dirty="0">
                <a:solidFill>
                  <a:srgbClr val="FFFFFF"/>
                </a:solidFill>
                <a:latin typeface="Arial MT"/>
                <a:cs typeface="Arial MT"/>
              </a:rPr>
              <a:t> </a:t>
            </a:r>
            <a:r>
              <a:rPr sz="2250" spc="-5" dirty="0">
                <a:solidFill>
                  <a:srgbClr val="FFFFFF"/>
                </a:solidFill>
                <a:latin typeface="Arial MT"/>
                <a:cs typeface="Arial MT"/>
              </a:rPr>
              <a:t>causing</a:t>
            </a:r>
            <a:r>
              <a:rPr sz="2250" spc="-10" dirty="0">
                <a:solidFill>
                  <a:srgbClr val="FFFFFF"/>
                </a:solidFill>
                <a:latin typeface="Arial MT"/>
                <a:cs typeface="Arial MT"/>
              </a:rPr>
              <a:t> </a:t>
            </a:r>
            <a:r>
              <a:rPr sz="2250" dirty="0">
                <a:solidFill>
                  <a:srgbClr val="FFFFFF"/>
                </a:solidFill>
                <a:latin typeface="Arial MT"/>
                <a:cs typeface="Arial MT"/>
              </a:rPr>
              <a:t>it</a:t>
            </a:r>
            <a:r>
              <a:rPr sz="2250" spc="-5" dirty="0">
                <a:solidFill>
                  <a:srgbClr val="FFFFFF"/>
                </a:solidFill>
                <a:latin typeface="Arial MT"/>
                <a:cs typeface="Arial MT"/>
              </a:rPr>
              <a:t> to be</a:t>
            </a:r>
            <a:r>
              <a:rPr sz="2250" spc="5" dirty="0">
                <a:solidFill>
                  <a:srgbClr val="FFFFFF"/>
                </a:solidFill>
                <a:latin typeface="Arial MT"/>
                <a:cs typeface="Arial MT"/>
              </a:rPr>
              <a:t> </a:t>
            </a:r>
            <a:r>
              <a:rPr sz="2250" spc="-5" dirty="0">
                <a:solidFill>
                  <a:srgbClr val="FFFFFF"/>
                </a:solidFill>
                <a:latin typeface="Arial MT"/>
                <a:cs typeface="Arial MT"/>
              </a:rPr>
              <a:t>extremely dense.</a:t>
            </a:r>
            <a:endParaRPr sz="2250">
              <a:latin typeface="Arial MT"/>
              <a:cs typeface="Arial M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484" y="60958"/>
            <a:ext cx="12067032" cy="67360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3414" y="211581"/>
            <a:ext cx="8347075" cy="1681480"/>
          </a:xfrm>
          <a:prstGeom prst="rect">
            <a:avLst/>
          </a:prstGeom>
        </p:spPr>
        <p:txBody>
          <a:bodyPr vert="horz" wrap="square" lIns="0" tIns="12065" rIns="0" bIns="0" rtlCol="0">
            <a:spAutoFit/>
          </a:bodyPr>
          <a:lstStyle/>
          <a:p>
            <a:pPr marL="3290570" marR="5080" indent="-3278504">
              <a:lnSpc>
                <a:spcPct val="100600"/>
              </a:lnSpc>
              <a:spcBef>
                <a:spcPts val="95"/>
              </a:spcBef>
            </a:pPr>
            <a:r>
              <a:rPr sz="5400" spc="20" dirty="0"/>
              <a:t>THE</a:t>
            </a:r>
            <a:r>
              <a:rPr sz="5400" spc="-35" dirty="0"/>
              <a:t> </a:t>
            </a:r>
            <a:r>
              <a:rPr sz="5400" spc="20" dirty="0"/>
              <a:t>CHANDRASHEKHAR </a:t>
            </a:r>
            <a:r>
              <a:rPr sz="5400" u="none" spc="-1485" dirty="0"/>
              <a:t> </a:t>
            </a:r>
            <a:r>
              <a:rPr sz="5400" spc="20" dirty="0"/>
              <a:t>LIMIT</a:t>
            </a:r>
            <a:endParaRPr sz="5400"/>
          </a:p>
        </p:txBody>
      </p:sp>
      <p:sp>
        <p:nvSpPr>
          <p:cNvPr id="3" name="object 3"/>
          <p:cNvSpPr txBox="1"/>
          <p:nvPr/>
        </p:nvSpPr>
        <p:spPr>
          <a:xfrm>
            <a:off x="632866" y="2780817"/>
            <a:ext cx="10448290" cy="2712720"/>
          </a:xfrm>
          <a:prstGeom prst="rect">
            <a:avLst/>
          </a:prstGeom>
        </p:spPr>
        <p:txBody>
          <a:bodyPr vert="horz" wrap="square" lIns="0" tIns="12700" rIns="0" bIns="0" rtlCol="0">
            <a:spAutoFit/>
          </a:bodyPr>
          <a:lstStyle/>
          <a:p>
            <a:pPr marL="240665" marR="5080" indent="-228600" algn="just">
              <a:lnSpc>
                <a:spcPct val="120000"/>
              </a:lnSpc>
              <a:spcBef>
                <a:spcPts val="100"/>
              </a:spcBef>
              <a:buChar char="•"/>
              <a:tabLst>
                <a:tab pos="241300" algn="l"/>
              </a:tabLst>
            </a:pPr>
            <a:r>
              <a:rPr sz="2800" spc="-5" dirty="0">
                <a:solidFill>
                  <a:srgbClr val="FFFFFF"/>
                </a:solidFill>
                <a:latin typeface="Arial MT"/>
                <a:cs typeface="Arial MT"/>
              </a:rPr>
              <a:t>For masses larger </a:t>
            </a:r>
            <a:r>
              <a:rPr sz="2800" dirty="0">
                <a:solidFill>
                  <a:srgbClr val="FFFFFF"/>
                </a:solidFill>
                <a:latin typeface="Arial MT"/>
                <a:cs typeface="Arial MT"/>
              </a:rPr>
              <a:t>than </a:t>
            </a:r>
            <a:r>
              <a:rPr sz="2800" b="1" spc="-5" dirty="0">
                <a:solidFill>
                  <a:srgbClr val="FFFFFF"/>
                </a:solidFill>
                <a:latin typeface="Arial"/>
                <a:cs typeface="Arial"/>
              </a:rPr>
              <a:t>1.4 Msun</a:t>
            </a:r>
            <a:r>
              <a:rPr sz="2800" spc="-5" dirty="0">
                <a:solidFill>
                  <a:srgbClr val="FFFFFF"/>
                </a:solidFill>
                <a:latin typeface="Arial MT"/>
                <a:cs typeface="Arial MT"/>
              </a:rPr>
              <a:t>, </a:t>
            </a:r>
            <a:r>
              <a:rPr sz="2800" dirty="0">
                <a:solidFill>
                  <a:srgbClr val="FFFFFF"/>
                </a:solidFill>
                <a:latin typeface="Arial MT"/>
                <a:cs typeface="Arial MT"/>
              </a:rPr>
              <a:t>electron degeneracy </a:t>
            </a:r>
            <a:r>
              <a:rPr sz="2800" spc="-5" dirty="0">
                <a:solidFill>
                  <a:srgbClr val="FFFFFF"/>
                </a:solidFill>
                <a:latin typeface="Arial MT"/>
                <a:cs typeface="Arial MT"/>
              </a:rPr>
              <a:t>pressure </a:t>
            </a:r>
            <a:r>
              <a:rPr sz="2800" spc="-765" dirty="0">
                <a:solidFill>
                  <a:srgbClr val="FFFFFF"/>
                </a:solidFill>
                <a:latin typeface="Arial MT"/>
                <a:cs typeface="Arial MT"/>
              </a:rPr>
              <a:t> </a:t>
            </a:r>
            <a:r>
              <a:rPr sz="2800" spc="-5" dirty="0">
                <a:solidFill>
                  <a:srgbClr val="FFFFFF"/>
                </a:solidFill>
                <a:latin typeface="Arial MT"/>
                <a:cs typeface="Arial MT"/>
              </a:rPr>
              <a:t>cannot </a:t>
            </a:r>
            <a:r>
              <a:rPr sz="2800" dirty="0">
                <a:solidFill>
                  <a:srgbClr val="FFFFFF"/>
                </a:solidFill>
                <a:latin typeface="Arial MT"/>
                <a:cs typeface="Arial MT"/>
              </a:rPr>
              <a:t>support </a:t>
            </a:r>
            <a:r>
              <a:rPr sz="2800" spc="-5" dirty="0">
                <a:solidFill>
                  <a:srgbClr val="FFFFFF"/>
                </a:solidFill>
                <a:latin typeface="Arial MT"/>
                <a:cs typeface="Arial MT"/>
              </a:rPr>
              <a:t>the mass because </a:t>
            </a:r>
            <a:r>
              <a:rPr sz="2800" dirty="0">
                <a:solidFill>
                  <a:srgbClr val="FFFFFF"/>
                </a:solidFill>
                <a:latin typeface="Arial MT"/>
                <a:cs typeface="Arial MT"/>
              </a:rPr>
              <a:t>electrons </a:t>
            </a:r>
            <a:r>
              <a:rPr sz="2800" spc="-5" dirty="0">
                <a:solidFill>
                  <a:srgbClr val="FFFFFF"/>
                </a:solidFill>
                <a:latin typeface="Arial MT"/>
                <a:cs typeface="Arial MT"/>
              </a:rPr>
              <a:t>would have to move </a:t>
            </a:r>
            <a:r>
              <a:rPr sz="2800" spc="-765" dirty="0">
                <a:solidFill>
                  <a:srgbClr val="FFFFFF"/>
                </a:solidFill>
                <a:latin typeface="Arial MT"/>
                <a:cs typeface="Arial MT"/>
              </a:rPr>
              <a:t> </a:t>
            </a:r>
            <a:r>
              <a:rPr sz="2800" dirty="0">
                <a:solidFill>
                  <a:srgbClr val="FFFFFF"/>
                </a:solidFill>
                <a:latin typeface="Arial MT"/>
                <a:cs typeface="Arial MT"/>
              </a:rPr>
              <a:t>faster</a:t>
            </a:r>
            <a:r>
              <a:rPr sz="2800" spc="-5" dirty="0">
                <a:solidFill>
                  <a:srgbClr val="FFFFFF"/>
                </a:solidFill>
                <a:latin typeface="Arial MT"/>
                <a:cs typeface="Arial MT"/>
              </a:rPr>
              <a:t> </a:t>
            </a:r>
            <a:r>
              <a:rPr sz="2800" dirty="0">
                <a:solidFill>
                  <a:srgbClr val="FFFFFF"/>
                </a:solidFill>
                <a:latin typeface="Arial MT"/>
                <a:cs typeface="Arial MT"/>
              </a:rPr>
              <a:t>than</a:t>
            </a:r>
            <a:r>
              <a:rPr sz="2800" spc="-5" dirty="0">
                <a:solidFill>
                  <a:srgbClr val="FFFFFF"/>
                </a:solidFill>
                <a:latin typeface="Arial MT"/>
                <a:cs typeface="Arial MT"/>
              </a:rPr>
              <a:t> the speed </a:t>
            </a:r>
            <a:r>
              <a:rPr sz="2800" dirty="0">
                <a:solidFill>
                  <a:srgbClr val="FFFFFF"/>
                </a:solidFill>
                <a:latin typeface="Arial MT"/>
                <a:cs typeface="Arial MT"/>
              </a:rPr>
              <a:t>of</a:t>
            </a:r>
            <a:r>
              <a:rPr sz="2800" spc="-5" dirty="0">
                <a:solidFill>
                  <a:srgbClr val="FFFFFF"/>
                </a:solidFill>
                <a:latin typeface="Arial MT"/>
                <a:cs typeface="Arial MT"/>
              </a:rPr>
              <a:t> </a:t>
            </a:r>
            <a:r>
              <a:rPr sz="2800" dirty="0">
                <a:solidFill>
                  <a:srgbClr val="FFFFFF"/>
                </a:solidFill>
                <a:latin typeface="Arial MT"/>
                <a:cs typeface="Arial MT"/>
              </a:rPr>
              <a:t>light.</a:t>
            </a:r>
            <a:endParaRPr sz="2800">
              <a:latin typeface="Arial MT"/>
              <a:cs typeface="Arial MT"/>
            </a:endParaRPr>
          </a:p>
          <a:p>
            <a:pPr marL="240665" marR="248920" indent="-228600" algn="just">
              <a:lnSpc>
                <a:spcPct val="120000"/>
              </a:lnSpc>
              <a:spcBef>
                <a:spcPts val="994"/>
              </a:spcBef>
              <a:buChar char="•"/>
              <a:tabLst>
                <a:tab pos="241300" algn="l"/>
              </a:tabLst>
            </a:pPr>
            <a:r>
              <a:rPr sz="2800" spc="-5" dirty="0">
                <a:solidFill>
                  <a:srgbClr val="FFFFFF"/>
                </a:solidFill>
                <a:latin typeface="Arial MT"/>
                <a:cs typeface="Arial MT"/>
              </a:rPr>
              <a:t>Therefore it was predicted that white dwarfs with masses larger </a:t>
            </a:r>
            <a:r>
              <a:rPr sz="2800" spc="-765" dirty="0">
                <a:solidFill>
                  <a:srgbClr val="FFFFFF"/>
                </a:solidFill>
                <a:latin typeface="Arial MT"/>
                <a:cs typeface="Arial MT"/>
              </a:rPr>
              <a:t> </a:t>
            </a:r>
            <a:r>
              <a:rPr sz="2800" dirty="0">
                <a:solidFill>
                  <a:srgbClr val="FFFFFF"/>
                </a:solidFill>
                <a:latin typeface="Arial MT"/>
                <a:cs typeface="Arial MT"/>
              </a:rPr>
              <a:t>than</a:t>
            </a:r>
            <a:r>
              <a:rPr sz="2800" spc="-10" dirty="0">
                <a:solidFill>
                  <a:srgbClr val="FFFFFF"/>
                </a:solidFill>
                <a:latin typeface="Arial MT"/>
                <a:cs typeface="Arial MT"/>
              </a:rPr>
              <a:t> </a:t>
            </a:r>
            <a:r>
              <a:rPr sz="2800" dirty="0">
                <a:solidFill>
                  <a:srgbClr val="FFFFFF"/>
                </a:solidFill>
                <a:latin typeface="Arial MT"/>
                <a:cs typeface="Arial MT"/>
              </a:rPr>
              <a:t>this</a:t>
            </a:r>
            <a:r>
              <a:rPr sz="2800" spc="-5" dirty="0">
                <a:solidFill>
                  <a:srgbClr val="FFFFFF"/>
                </a:solidFill>
                <a:latin typeface="Arial MT"/>
                <a:cs typeface="Arial MT"/>
              </a:rPr>
              <a:t> limit</a:t>
            </a:r>
            <a:r>
              <a:rPr sz="2800" spc="5" dirty="0">
                <a:solidFill>
                  <a:srgbClr val="FFFFFF"/>
                </a:solidFill>
                <a:latin typeface="Arial MT"/>
                <a:cs typeface="Arial MT"/>
              </a:rPr>
              <a:t> </a:t>
            </a:r>
            <a:r>
              <a:rPr sz="2800" spc="-5" dirty="0">
                <a:solidFill>
                  <a:srgbClr val="FFFFFF"/>
                </a:solidFill>
                <a:latin typeface="Arial MT"/>
                <a:cs typeface="Arial MT"/>
              </a:rPr>
              <a:t>cannot</a:t>
            </a:r>
            <a:r>
              <a:rPr sz="2800" spc="5" dirty="0">
                <a:solidFill>
                  <a:srgbClr val="FFFFFF"/>
                </a:solidFill>
                <a:latin typeface="Arial MT"/>
                <a:cs typeface="Arial MT"/>
              </a:rPr>
              <a:t> </a:t>
            </a:r>
            <a:r>
              <a:rPr sz="2800" dirty="0">
                <a:solidFill>
                  <a:srgbClr val="FFFFFF"/>
                </a:solidFill>
                <a:latin typeface="Arial MT"/>
                <a:cs typeface="Arial MT"/>
              </a:rPr>
              <a:t>exist.</a:t>
            </a:r>
            <a:endParaRPr sz="2800">
              <a:latin typeface="Arial MT"/>
              <a:cs typeface="Arial M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6710" y="189433"/>
            <a:ext cx="7420609" cy="1698625"/>
          </a:xfrm>
          <a:prstGeom prst="rect">
            <a:avLst/>
          </a:prstGeom>
        </p:spPr>
        <p:txBody>
          <a:bodyPr vert="horz" wrap="square" lIns="0" tIns="10795" rIns="0" bIns="0" rtlCol="0">
            <a:spAutoFit/>
          </a:bodyPr>
          <a:lstStyle/>
          <a:p>
            <a:pPr marL="2432685" marR="5080" indent="-2420620">
              <a:lnSpc>
                <a:spcPct val="100800"/>
              </a:lnSpc>
              <a:spcBef>
                <a:spcPts val="85"/>
              </a:spcBef>
            </a:pPr>
            <a:r>
              <a:rPr sz="5450" spc="20" dirty="0"/>
              <a:t>LIFETIME</a:t>
            </a:r>
            <a:r>
              <a:rPr sz="5450" spc="-15" dirty="0"/>
              <a:t> </a:t>
            </a:r>
            <a:r>
              <a:rPr sz="5450" spc="25" dirty="0"/>
              <a:t>OF</a:t>
            </a:r>
            <a:r>
              <a:rPr sz="5450" spc="-10" dirty="0"/>
              <a:t> </a:t>
            </a:r>
            <a:r>
              <a:rPr sz="5450" spc="20" dirty="0"/>
              <a:t>A</a:t>
            </a:r>
            <a:r>
              <a:rPr sz="5450" spc="-15" dirty="0"/>
              <a:t> </a:t>
            </a:r>
            <a:r>
              <a:rPr sz="5450" spc="20" dirty="0"/>
              <a:t>WHITE </a:t>
            </a:r>
            <a:r>
              <a:rPr sz="5450" u="none" spc="-1500" dirty="0"/>
              <a:t> </a:t>
            </a:r>
            <a:r>
              <a:rPr sz="5450" spc="20" dirty="0"/>
              <a:t>DWARF</a:t>
            </a:r>
            <a:endParaRPr sz="5450"/>
          </a:p>
        </p:txBody>
      </p:sp>
      <p:sp>
        <p:nvSpPr>
          <p:cNvPr id="3" name="object 3"/>
          <p:cNvSpPr txBox="1"/>
          <p:nvPr/>
        </p:nvSpPr>
        <p:spPr>
          <a:xfrm>
            <a:off x="656640" y="2545537"/>
            <a:ext cx="10880725" cy="2712720"/>
          </a:xfrm>
          <a:prstGeom prst="rect">
            <a:avLst/>
          </a:prstGeom>
        </p:spPr>
        <p:txBody>
          <a:bodyPr vert="horz" wrap="square" lIns="0" tIns="12065" rIns="0" bIns="0" rtlCol="0">
            <a:spAutoFit/>
          </a:bodyPr>
          <a:lstStyle/>
          <a:p>
            <a:pPr marL="240665" marR="5080" indent="-228600" algn="just">
              <a:lnSpc>
                <a:spcPct val="100000"/>
              </a:lnSpc>
              <a:spcBef>
                <a:spcPts val="95"/>
              </a:spcBef>
              <a:buChar char="•"/>
              <a:tabLst>
                <a:tab pos="241300" algn="l"/>
              </a:tabLst>
            </a:pPr>
            <a:r>
              <a:rPr sz="2800" spc="-5" dirty="0">
                <a:solidFill>
                  <a:srgbClr val="FFFFFF"/>
                </a:solidFill>
                <a:latin typeface="Arial MT"/>
                <a:cs typeface="Arial MT"/>
              </a:rPr>
              <a:t>The </a:t>
            </a:r>
            <a:r>
              <a:rPr sz="2800" dirty="0">
                <a:solidFill>
                  <a:srgbClr val="FFFFFF"/>
                </a:solidFill>
                <a:latin typeface="Arial MT"/>
                <a:cs typeface="Arial MT"/>
              </a:rPr>
              <a:t>length </a:t>
            </a:r>
            <a:r>
              <a:rPr sz="2800" spc="-5" dirty="0">
                <a:solidFill>
                  <a:srgbClr val="FFFFFF"/>
                </a:solidFill>
                <a:latin typeface="Arial MT"/>
                <a:cs typeface="Arial MT"/>
              </a:rPr>
              <a:t>of time it </a:t>
            </a:r>
            <a:r>
              <a:rPr sz="2800" dirty="0">
                <a:solidFill>
                  <a:srgbClr val="FFFFFF"/>
                </a:solidFill>
                <a:latin typeface="Arial MT"/>
                <a:cs typeface="Arial MT"/>
              </a:rPr>
              <a:t>takes </a:t>
            </a:r>
            <a:r>
              <a:rPr sz="2800" spc="-10" dirty="0">
                <a:solidFill>
                  <a:srgbClr val="FFFFFF"/>
                </a:solidFill>
                <a:latin typeface="Arial MT"/>
                <a:cs typeface="Arial MT"/>
              </a:rPr>
              <a:t>for </a:t>
            </a:r>
            <a:r>
              <a:rPr sz="2800" spc="-5" dirty="0">
                <a:solidFill>
                  <a:srgbClr val="FFFFFF"/>
                </a:solidFill>
                <a:latin typeface="Arial MT"/>
                <a:cs typeface="Arial MT"/>
              </a:rPr>
              <a:t>a white dwarf </a:t>
            </a:r>
            <a:r>
              <a:rPr sz="2800" spc="-10" dirty="0">
                <a:solidFill>
                  <a:srgbClr val="FFFFFF"/>
                </a:solidFill>
                <a:latin typeface="Arial MT"/>
                <a:cs typeface="Arial MT"/>
              </a:rPr>
              <a:t>to </a:t>
            </a:r>
            <a:r>
              <a:rPr sz="2800" spc="-5" dirty="0">
                <a:solidFill>
                  <a:srgbClr val="FFFFFF"/>
                </a:solidFill>
                <a:latin typeface="Arial MT"/>
                <a:cs typeface="Arial MT"/>
              </a:rPr>
              <a:t>reach this state is </a:t>
            </a:r>
            <a:r>
              <a:rPr sz="2800" dirty="0">
                <a:solidFill>
                  <a:srgbClr val="FFFFFF"/>
                </a:solidFill>
                <a:latin typeface="Arial MT"/>
                <a:cs typeface="Arial MT"/>
              </a:rPr>
              <a:t> calculated</a:t>
            </a:r>
            <a:r>
              <a:rPr sz="2800" spc="5" dirty="0">
                <a:solidFill>
                  <a:srgbClr val="FFFFFF"/>
                </a:solidFill>
                <a:latin typeface="Arial MT"/>
                <a:cs typeface="Arial MT"/>
              </a:rPr>
              <a:t> </a:t>
            </a:r>
            <a:r>
              <a:rPr sz="2800" spc="-5" dirty="0">
                <a:solidFill>
                  <a:srgbClr val="FFFFFF"/>
                </a:solidFill>
                <a:latin typeface="Arial MT"/>
                <a:cs typeface="Arial MT"/>
              </a:rPr>
              <a:t>to</a:t>
            </a:r>
            <a:r>
              <a:rPr sz="2800" dirty="0">
                <a:solidFill>
                  <a:srgbClr val="FFFFFF"/>
                </a:solidFill>
                <a:latin typeface="Arial MT"/>
                <a:cs typeface="Arial MT"/>
              </a:rPr>
              <a:t> </a:t>
            </a:r>
            <a:r>
              <a:rPr sz="2800" spc="-5" dirty="0">
                <a:solidFill>
                  <a:srgbClr val="FFFFFF"/>
                </a:solidFill>
                <a:latin typeface="Arial MT"/>
                <a:cs typeface="Arial MT"/>
              </a:rPr>
              <a:t>be</a:t>
            </a:r>
            <a:r>
              <a:rPr sz="2800" dirty="0">
                <a:solidFill>
                  <a:srgbClr val="FFFFFF"/>
                </a:solidFill>
                <a:latin typeface="Arial MT"/>
                <a:cs typeface="Arial MT"/>
              </a:rPr>
              <a:t> </a:t>
            </a:r>
            <a:r>
              <a:rPr sz="2800" spc="-5" dirty="0">
                <a:solidFill>
                  <a:srgbClr val="FFFFFF"/>
                </a:solidFill>
                <a:latin typeface="Arial MT"/>
                <a:cs typeface="Arial MT"/>
              </a:rPr>
              <a:t>longer</a:t>
            </a:r>
            <a:r>
              <a:rPr sz="2800" dirty="0">
                <a:solidFill>
                  <a:srgbClr val="FFFFFF"/>
                </a:solidFill>
                <a:latin typeface="Arial MT"/>
                <a:cs typeface="Arial MT"/>
              </a:rPr>
              <a:t> than</a:t>
            </a:r>
            <a:r>
              <a:rPr sz="2800" spc="5" dirty="0">
                <a:solidFill>
                  <a:srgbClr val="FFFFFF"/>
                </a:solidFill>
                <a:latin typeface="Arial MT"/>
                <a:cs typeface="Arial MT"/>
              </a:rPr>
              <a:t> </a:t>
            </a:r>
            <a:r>
              <a:rPr sz="2800" spc="-5" dirty="0">
                <a:solidFill>
                  <a:srgbClr val="FFFFFF"/>
                </a:solidFill>
                <a:latin typeface="Arial MT"/>
                <a:cs typeface="Arial MT"/>
              </a:rPr>
              <a:t>the</a:t>
            </a:r>
            <a:r>
              <a:rPr sz="2800" dirty="0">
                <a:solidFill>
                  <a:srgbClr val="FFFFFF"/>
                </a:solidFill>
                <a:latin typeface="Arial MT"/>
                <a:cs typeface="Arial MT"/>
              </a:rPr>
              <a:t> current</a:t>
            </a:r>
            <a:r>
              <a:rPr sz="2800" spc="5" dirty="0">
                <a:solidFill>
                  <a:srgbClr val="FFFFFF"/>
                </a:solidFill>
                <a:latin typeface="Arial MT"/>
                <a:cs typeface="Arial MT"/>
              </a:rPr>
              <a:t> </a:t>
            </a:r>
            <a:r>
              <a:rPr sz="2800" dirty="0">
                <a:solidFill>
                  <a:srgbClr val="FFFFFF"/>
                </a:solidFill>
                <a:latin typeface="Arial MT"/>
                <a:cs typeface="Arial MT"/>
              </a:rPr>
              <a:t>age</a:t>
            </a:r>
            <a:r>
              <a:rPr sz="2800" spc="5" dirty="0">
                <a:solidFill>
                  <a:srgbClr val="FFFFFF"/>
                </a:solidFill>
                <a:latin typeface="Arial MT"/>
                <a:cs typeface="Arial MT"/>
              </a:rPr>
              <a:t> </a:t>
            </a:r>
            <a:r>
              <a:rPr sz="2800" dirty="0">
                <a:solidFill>
                  <a:srgbClr val="FFFFFF"/>
                </a:solidFill>
                <a:latin typeface="Arial MT"/>
                <a:cs typeface="Arial MT"/>
              </a:rPr>
              <a:t>of</a:t>
            </a:r>
            <a:r>
              <a:rPr sz="2800" spc="5" dirty="0">
                <a:solidFill>
                  <a:srgbClr val="FFFFFF"/>
                </a:solidFill>
                <a:latin typeface="Arial MT"/>
                <a:cs typeface="Arial MT"/>
              </a:rPr>
              <a:t> </a:t>
            </a:r>
            <a:r>
              <a:rPr sz="2800" spc="-5" dirty="0">
                <a:solidFill>
                  <a:srgbClr val="FFFFFF"/>
                </a:solidFill>
                <a:latin typeface="Arial MT"/>
                <a:cs typeface="Arial MT"/>
              </a:rPr>
              <a:t>the</a:t>
            </a:r>
            <a:r>
              <a:rPr sz="2800" dirty="0">
                <a:solidFill>
                  <a:srgbClr val="FFFFFF"/>
                </a:solidFill>
                <a:latin typeface="Arial MT"/>
                <a:cs typeface="Arial MT"/>
              </a:rPr>
              <a:t> universe </a:t>
            </a:r>
            <a:r>
              <a:rPr sz="2800" spc="5" dirty="0">
                <a:solidFill>
                  <a:srgbClr val="FFFFFF"/>
                </a:solidFill>
                <a:latin typeface="Arial MT"/>
                <a:cs typeface="Arial MT"/>
              </a:rPr>
              <a:t> </a:t>
            </a:r>
            <a:r>
              <a:rPr sz="2800" dirty="0">
                <a:solidFill>
                  <a:srgbClr val="FFFFFF"/>
                </a:solidFill>
                <a:latin typeface="Arial MT"/>
                <a:cs typeface="Arial MT"/>
              </a:rPr>
              <a:t>(approximately 13.8 </a:t>
            </a:r>
            <a:r>
              <a:rPr sz="2800" spc="-5" dirty="0">
                <a:solidFill>
                  <a:srgbClr val="FFFFFF"/>
                </a:solidFill>
                <a:latin typeface="Arial MT"/>
                <a:cs typeface="Arial MT"/>
              </a:rPr>
              <a:t>billion </a:t>
            </a:r>
            <a:r>
              <a:rPr sz="2800" dirty="0">
                <a:solidFill>
                  <a:srgbClr val="FFFFFF"/>
                </a:solidFill>
                <a:latin typeface="Arial MT"/>
                <a:cs typeface="Arial MT"/>
              </a:rPr>
              <a:t>years), </a:t>
            </a:r>
            <a:r>
              <a:rPr sz="2800" spc="-5" dirty="0">
                <a:solidFill>
                  <a:srgbClr val="FFFFFF"/>
                </a:solidFill>
                <a:latin typeface="Arial MT"/>
                <a:cs typeface="Arial MT"/>
              </a:rPr>
              <a:t>it is </a:t>
            </a:r>
            <a:r>
              <a:rPr sz="2800" dirty="0">
                <a:solidFill>
                  <a:srgbClr val="FFFFFF"/>
                </a:solidFill>
                <a:latin typeface="Arial MT"/>
                <a:cs typeface="Arial MT"/>
              </a:rPr>
              <a:t>thought that </a:t>
            </a:r>
            <a:r>
              <a:rPr sz="2800" spc="-5" dirty="0">
                <a:solidFill>
                  <a:srgbClr val="FFFFFF"/>
                </a:solidFill>
                <a:latin typeface="Arial MT"/>
                <a:cs typeface="Arial MT"/>
              </a:rPr>
              <a:t>no black dwarfs </a:t>
            </a:r>
            <a:r>
              <a:rPr sz="2800" dirty="0">
                <a:solidFill>
                  <a:srgbClr val="FFFFFF"/>
                </a:solidFill>
                <a:latin typeface="Arial MT"/>
                <a:cs typeface="Arial MT"/>
              </a:rPr>
              <a:t> yet</a:t>
            </a:r>
            <a:r>
              <a:rPr sz="2800" spc="-15" dirty="0">
                <a:solidFill>
                  <a:srgbClr val="FFFFFF"/>
                </a:solidFill>
                <a:latin typeface="Arial MT"/>
                <a:cs typeface="Arial MT"/>
              </a:rPr>
              <a:t> </a:t>
            </a:r>
            <a:r>
              <a:rPr sz="2800" dirty="0">
                <a:solidFill>
                  <a:srgbClr val="FFFFFF"/>
                </a:solidFill>
                <a:latin typeface="Arial MT"/>
                <a:cs typeface="Arial MT"/>
              </a:rPr>
              <a:t>exist.</a:t>
            </a:r>
            <a:endParaRPr sz="2800">
              <a:latin typeface="Arial MT"/>
              <a:cs typeface="Arial MT"/>
            </a:endParaRPr>
          </a:p>
          <a:p>
            <a:pPr marL="240665" marR="5080" indent="-228600" algn="just">
              <a:lnSpc>
                <a:spcPct val="100000"/>
              </a:lnSpc>
              <a:spcBef>
                <a:spcPts val="1000"/>
              </a:spcBef>
              <a:buChar char="•"/>
              <a:tabLst>
                <a:tab pos="241300" algn="l"/>
              </a:tabLst>
            </a:pPr>
            <a:r>
              <a:rPr sz="2800" spc="-5" dirty="0">
                <a:solidFill>
                  <a:srgbClr val="FFFFFF"/>
                </a:solidFill>
                <a:latin typeface="Arial MT"/>
                <a:cs typeface="Arial MT"/>
              </a:rPr>
              <a:t>The</a:t>
            </a:r>
            <a:r>
              <a:rPr sz="2800" dirty="0">
                <a:solidFill>
                  <a:srgbClr val="FFFFFF"/>
                </a:solidFill>
                <a:latin typeface="Arial MT"/>
                <a:cs typeface="Arial MT"/>
              </a:rPr>
              <a:t> oldest</a:t>
            </a:r>
            <a:r>
              <a:rPr sz="2800" spc="5" dirty="0">
                <a:solidFill>
                  <a:srgbClr val="FFFFFF"/>
                </a:solidFill>
                <a:latin typeface="Arial MT"/>
                <a:cs typeface="Arial MT"/>
              </a:rPr>
              <a:t> </a:t>
            </a:r>
            <a:r>
              <a:rPr sz="2800" spc="-5" dirty="0">
                <a:solidFill>
                  <a:srgbClr val="FFFFFF"/>
                </a:solidFill>
                <a:latin typeface="Arial MT"/>
                <a:cs typeface="Arial MT"/>
              </a:rPr>
              <a:t>white</a:t>
            </a:r>
            <a:r>
              <a:rPr sz="2800" dirty="0">
                <a:solidFill>
                  <a:srgbClr val="FFFFFF"/>
                </a:solidFill>
                <a:latin typeface="Arial MT"/>
                <a:cs typeface="Arial MT"/>
              </a:rPr>
              <a:t> </a:t>
            </a:r>
            <a:r>
              <a:rPr sz="2800" spc="-5" dirty="0">
                <a:solidFill>
                  <a:srgbClr val="FFFFFF"/>
                </a:solidFill>
                <a:latin typeface="Arial MT"/>
                <a:cs typeface="Arial MT"/>
              </a:rPr>
              <a:t>dwarfs</a:t>
            </a:r>
            <a:r>
              <a:rPr sz="2800" dirty="0">
                <a:solidFill>
                  <a:srgbClr val="FFFFFF"/>
                </a:solidFill>
                <a:latin typeface="Arial MT"/>
                <a:cs typeface="Arial MT"/>
              </a:rPr>
              <a:t> </a:t>
            </a:r>
            <a:r>
              <a:rPr sz="2800" spc="-5" dirty="0">
                <a:solidFill>
                  <a:srgbClr val="FFFFFF"/>
                </a:solidFill>
                <a:latin typeface="Arial MT"/>
                <a:cs typeface="Arial MT"/>
              </a:rPr>
              <a:t>still</a:t>
            </a:r>
            <a:r>
              <a:rPr sz="2800" dirty="0">
                <a:solidFill>
                  <a:srgbClr val="FFFFFF"/>
                </a:solidFill>
                <a:latin typeface="Arial MT"/>
                <a:cs typeface="Arial MT"/>
              </a:rPr>
              <a:t> </a:t>
            </a:r>
            <a:r>
              <a:rPr sz="2800" spc="-5" dirty="0">
                <a:solidFill>
                  <a:srgbClr val="FFFFFF"/>
                </a:solidFill>
                <a:latin typeface="Arial MT"/>
                <a:cs typeface="Arial MT"/>
              </a:rPr>
              <a:t>radiate</a:t>
            </a:r>
            <a:r>
              <a:rPr sz="2800" dirty="0">
                <a:solidFill>
                  <a:srgbClr val="FFFFFF"/>
                </a:solidFill>
                <a:latin typeface="Arial MT"/>
                <a:cs typeface="Arial MT"/>
              </a:rPr>
              <a:t> at</a:t>
            </a:r>
            <a:r>
              <a:rPr sz="2800" spc="5" dirty="0">
                <a:solidFill>
                  <a:srgbClr val="FFFFFF"/>
                </a:solidFill>
                <a:latin typeface="Arial MT"/>
                <a:cs typeface="Arial MT"/>
              </a:rPr>
              <a:t> </a:t>
            </a:r>
            <a:r>
              <a:rPr sz="2800" dirty="0">
                <a:solidFill>
                  <a:srgbClr val="FFFFFF"/>
                </a:solidFill>
                <a:latin typeface="Arial MT"/>
                <a:cs typeface="Arial MT"/>
              </a:rPr>
              <a:t>temperatures</a:t>
            </a:r>
            <a:r>
              <a:rPr sz="2800" spc="5" dirty="0">
                <a:solidFill>
                  <a:srgbClr val="FFFFFF"/>
                </a:solidFill>
                <a:latin typeface="Arial MT"/>
                <a:cs typeface="Arial MT"/>
              </a:rPr>
              <a:t> </a:t>
            </a:r>
            <a:r>
              <a:rPr sz="2800" dirty="0">
                <a:solidFill>
                  <a:srgbClr val="FFFFFF"/>
                </a:solidFill>
                <a:latin typeface="Arial MT"/>
                <a:cs typeface="Arial MT"/>
              </a:rPr>
              <a:t>of</a:t>
            </a:r>
            <a:r>
              <a:rPr sz="2800" spc="5" dirty="0">
                <a:solidFill>
                  <a:srgbClr val="FFFFFF"/>
                </a:solidFill>
                <a:latin typeface="Arial MT"/>
                <a:cs typeface="Arial MT"/>
              </a:rPr>
              <a:t> </a:t>
            </a:r>
            <a:r>
              <a:rPr sz="2800" spc="-5" dirty="0">
                <a:solidFill>
                  <a:srgbClr val="FFFFFF"/>
                </a:solidFill>
                <a:latin typeface="Arial MT"/>
                <a:cs typeface="Arial MT"/>
              </a:rPr>
              <a:t>a</a:t>
            </a:r>
            <a:r>
              <a:rPr sz="2800" dirty="0">
                <a:solidFill>
                  <a:srgbClr val="FFFFFF"/>
                </a:solidFill>
                <a:latin typeface="Arial MT"/>
                <a:cs typeface="Arial MT"/>
              </a:rPr>
              <a:t> </a:t>
            </a:r>
            <a:r>
              <a:rPr sz="2800" b="1" spc="-5" dirty="0">
                <a:solidFill>
                  <a:srgbClr val="FFFFFF"/>
                </a:solidFill>
                <a:latin typeface="Arial"/>
                <a:cs typeface="Arial"/>
              </a:rPr>
              <a:t>few </a:t>
            </a:r>
            <a:r>
              <a:rPr sz="2800" b="1" dirty="0">
                <a:solidFill>
                  <a:srgbClr val="FFFFFF"/>
                </a:solidFill>
                <a:latin typeface="Arial"/>
                <a:cs typeface="Arial"/>
              </a:rPr>
              <a:t> </a:t>
            </a:r>
            <a:r>
              <a:rPr sz="2800" b="1" spc="-5" dirty="0">
                <a:solidFill>
                  <a:srgbClr val="FFFFFF"/>
                </a:solidFill>
                <a:latin typeface="Arial"/>
                <a:cs typeface="Arial"/>
              </a:rPr>
              <a:t>thousand</a:t>
            </a:r>
            <a:r>
              <a:rPr sz="2800" b="1" spc="40" dirty="0">
                <a:solidFill>
                  <a:srgbClr val="FFFFFF"/>
                </a:solidFill>
                <a:latin typeface="Arial"/>
                <a:cs typeface="Arial"/>
              </a:rPr>
              <a:t> </a:t>
            </a:r>
            <a:r>
              <a:rPr sz="2800" b="1" dirty="0">
                <a:solidFill>
                  <a:srgbClr val="FFFFFF"/>
                </a:solidFill>
                <a:latin typeface="Arial"/>
                <a:cs typeface="Arial"/>
              </a:rPr>
              <a:t>kelvins.</a:t>
            </a:r>
            <a:endParaRPr sz="28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2364" y="160985"/>
            <a:ext cx="8907780" cy="1581150"/>
          </a:xfrm>
          <a:prstGeom prst="rect">
            <a:avLst/>
          </a:prstGeom>
        </p:spPr>
        <p:txBody>
          <a:bodyPr vert="horz" wrap="square" lIns="0" tIns="12700" rIns="0" bIns="0" rtlCol="0">
            <a:spAutoFit/>
          </a:bodyPr>
          <a:lstStyle/>
          <a:p>
            <a:pPr marL="3267075" marR="5080" indent="-3254375">
              <a:lnSpc>
                <a:spcPct val="100000"/>
              </a:lnSpc>
              <a:spcBef>
                <a:spcPts val="100"/>
              </a:spcBef>
            </a:pPr>
            <a:r>
              <a:rPr sz="5100" dirty="0"/>
              <a:t>SOME</a:t>
            </a:r>
            <a:r>
              <a:rPr sz="5100" spc="-40" dirty="0"/>
              <a:t> </a:t>
            </a:r>
            <a:r>
              <a:rPr sz="5100" dirty="0"/>
              <a:t>FACTS</a:t>
            </a:r>
            <a:r>
              <a:rPr sz="5100" spc="-55" dirty="0"/>
              <a:t> </a:t>
            </a:r>
            <a:r>
              <a:rPr sz="5100" dirty="0"/>
              <a:t>ABOUT</a:t>
            </a:r>
            <a:r>
              <a:rPr sz="5100" spc="-55" dirty="0"/>
              <a:t> </a:t>
            </a:r>
            <a:r>
              <a:rPr sz="5100" dirty="0"/>
              <a:t>WHITE </a:t>
            </a:r>
            <a:r>
              <a:rPr sz="5100" u="none" spc="-1410" dirty="0"/>
              <a:t> </a:t>
            </a:r>
            <a:r>
              <a:rPr sz="5100" dirty="0"/>
              <a:t>DWARF</a:t>
            </a:r>
            <a:endParaRPr sz="5100"/>
          </a:p>
        </p:txBody>
      </p:sp>
      <p:sp>
        <p:nvSpPr>
          <p:cNvPr id="3" name="object 3"/>
          <p:cNvSpPr txBox="1"/>
          <p:nvPr/>
        </p:nvSpPr>
        <p:spPr>
          <a:xfrm>
            <a:off x="677672" y="1836776"/>
            <a:ext cx="9887585" cy="4436745"/>
          </a:xfrm>
          <a:prstGeom prst="rect">
            <a:avLst/>
          </a:prstGeom>
        </p:spPr>
        <p:txBody>
          <a:bodyPr vert="horz" wrap="square" lIns="0" tIns="127000" rIns="0" bIns="0" rtlCol="0">
            <a:spAutoFit/>
          </a:bodyPr>
          <a:lstStyle/>
          <a:p>
            <a:pPr marL="220979" indent="-208915">
              <a:lnSpc>
                <a:spcPct val="100000"/>
              </a:lnSpc>
              <a:spcBef>
                <a:spcPts val="1000"/>
              </a:spcBef>
              <a:buChar char="•"/>
              <a:tabLst>
                <a:tab pos="221615" algn="l"/>
              </a:tabLst>
            </a:pPr>
            <a:r>
              <a:rPr sz="2550" spc="-5" dirty="0">
                <a:solidFill>
                  <a:srgbClr val="FFFFFF"/>
                </a:solidFill>
                <a:latin typeface="Arial MT"/>
                <a:cs typeface="Arial MT"/>
              </a:rPr>
              <a:t>They can</a:t>
            </a:r>
            <a:r>
              <a:rPr sz="2550" spc="-15" dirty="0">
                <a:solidFill>
                  <a:srgbClr val="FFFFFF"/>
                </a:solidFill>
                <a:latin typeface="Arial MT"/>
                <a:cs typeface="Arial MT"/>
              </a:rPr>
              <a:t> </a:t>
            </a:r>
            <a:r>
              <a:rPr sz="2550" spc="-5" dirty="0">
                <a:solidFill>
                  <a:srgbClr val="FFFFFF"/>
                </a:solidFill>
                <a:latin typeface="Arial MT"/>
                <a:cs typeface="Arial MT"/>
              </a:rPr>
              <a:t>go</a:t>
            </a:r>
            <a:r>
              <a:rPr sz="2550" dirty="0">
                <a:solidFill>
                  <a:srgbClr val="FFFFFF"/>
                </a:solidFill>
                <a:latin typeface="Arial MT"/>
                <a:cs typeface="Arial MT"/>
              </a:rPr>
              <a:t> </a:t>
            </a:r>
            <a:r>
              <a:rPr sz="2550" b="1" spc="-10" dirty="0">
                <a:solidFill>
                  <a:srgbClr val="FFFFFF"/>
                </a:solidFill>
                <a:latin typeface="Arial"/>
                <a:cs typeface="Arial"/>
              </a:rPr>
              <a:t>supernova</a:t>
            </a:r>
            <a:r>
              <a:rPr sz="2550" b="1" spc="30" dirty="0">
                <a:solidFill>
                  <a:srgbClr val="FFFFFF"/>
                </a:solidFill>
                <a:latin typeface="Arial"/>
                <a:cs typeface="Arial"/>
              </a:rPr>
              <a:t> </a:t>
            </a:r>
            <a:r>
              <a:rPr sz="2550" spc="-5" dirty="0">
                <a:solidFill>
                  <a:srgbClr val="FFFFFF"/>
                </a:solidFill>
                <a:latin typeface="Arial MT"/>
                <a:cs typeface="Arial MT"/>
              </a:rPr>
              <a:t>.</a:t>
            </a:r>
            <a:endParaRPr sz="2550">
              <a:latin typeface="Arial MT"/>
              <a:cs typeface="Arial MT"/>
            </a:endParaRPr>
          </a:p>
          <a:p>
            <a:pPr marL="220979" indent="-208915">
              <a:lnSpc>
                <a:spcPct val="100000"/>
              </a:lnSpc>
              <a:spcBef>
                <a:spcPts val="900"/>
              </a:spcBef>
              <a:buChar char="•"/>
              <a:tabLst>
                <a:tab pos="221615" algn="l"/>
              </a:tabLst>
            </a:pPr>
            <a:r>
              <a:rPr sz="2550" spc="-5" dirty="0">
                <a:solidFill>
                  <a:srgbClr val="FFFFFF"/>
                </a:solidFill>
                <a:latin typeface="Arial MT"/>
                <a:cs typeface="Arial MT"/>
              </a:rPr>
              <a:t>Their</a:t>
            </a:r>
            <a:r>
              <a:rPr sz="2550" dirty="0">
                <a:solidFill>
                  <a:srgbClr val="FFFFFF"/>
                </a:solidFill>
                <a:latin typeface="Arial MT"/>
                <a:cs typeface="Arial MT"/>
              </a:rPr>
              <a:t> </a:t>
            </a:r>
            <a:r>
              <a:rPr sz="2550" spc="-5" dirty="0">
                <a:solidFill>
                  <a:srgbClr val="FFFFFF"/>
                </a:solidFill>
                <a:latin typeface="Arial MT"/>
                <a:cs typeface="Arial MT"/>
              </a:rPr>
              <a:t>gravity is</a:t>
            </a:r>
            <a:r>
              <a:rPr sz="2550" spc="15" dirty="0">
                <a:solidFill>
                  <a:srgbClr val="FFFFFF"/>
                </a:solidFill>
                <a:latin typeface="Arial MT"/>
                <a:cs typeface="Arial MT"/>
              </a:rPr>
              <a:t> </a:t>
            </a:r>
            <a:r>
              <a:rPr sz="2550" b="1" spc="-5" dirty="0">
                <a:solidFill>
                  <a:srgbClr val="FFFFFF"/>
                </a:solidFill>
                <a:latin typeface="Arial"/>
                <a:cs typeface="Arial"/>
              </a:rPr>
              <a:t>350,000</a:t>
            </a:r>
            <a:r>
              <a:rPr sz="2550" b="1" spc="-15" dirty="0">
                <a:solidFill>
                  <a:srgbClr val="FFFFFF"/>
                </a:solidFill>
                <a:latin typeface="Arial"/>
                <a:cs typeface="Arial"/>
              </a:rPr>
              <a:t> </a:t>
            </a:r>
            <a:r>
              <a:rPr sz="2550" b="1" spc="-5" dirty="0">
                <a:solidFill>
                  <a:srgbClr val="FFFFFF"/>
                </a:solidFill>
                <a:latin typeface="Arial"/>
                <a:cs typeface="Arial"/>
              </a:rPr>
              <a:t>times </a:t>
            </a:r>
            <a:r>
              <a:rPr sz="2550" spc="-5" dirty="0">
                <a:solidFill>
                  <a:srgbClr val="FFFFFF"/>
                </a:solidFill>
                <a:latin typeface="Arial MT"/>
                <a:cs typeface="Arial MT"/>
              </a:rPr>
              <a:t>that</a:t>
            </a:r>
            <a:r>
              <a:rPr sz="2550" spc="5" dirty="0">
                <a:solidFill>
                  <a:srgbClr val="FFFFFF"/>
                </a:solidFill>
                <a:latin typeface="Arial MT"/>
                <a:cs typeface="Arial MT"/>
              </a:rPr>
              <a:t> </a:t>
            </a:r>
            <a:r>
              <a:rPr sz="2550" spc="-5" dirty="0">
                <a:solidFill>
                  <a:srgbClr val="FFFFFF"/>
                </a:solidFill>
                <a:latin typeface="Arial MT"/>
                <a:cs typeface="Arial MT"/>
              </a:rPr>
              <a:t>of earth.</a:t>
            </a:r>
            <a:endParaRPr sz="2550">
              <a:latin typeface="Arial MT"/>
              <a:cs typeface="Arial MT"/>
            </a:endParaRPr>
          </a:p>
          <a:p>
            <a:pPr marL="220979" indent="-208915">
              <a:lnSpc>
                <a:spcPct val="100000"/>
              </a:lnSpc>
              <a:spcBef>
                <a:spcPts val="900"/>
              </a:spcBef>
              <a:buChar char="•"/>
              <a:tabLst>
                <a:tab pos="221615" algn="l"/>
              </a:tabLst>
            </a:pPr>
            <a:r>
              <a:rPr sz="2550" spc="-5" dirty="0">
                <a:solidFill>
                  <a:srgbClr val="FFFFFF"/>
                </a:solidFill>
                <a:latin typeface="Arial MT"/>
                <a:cs typeface="Arial MT"/>
              </a:rPr>
              <a:t>Many</a:t>
            </a:r>
            <a:r>
              <a:rPr sz="2550" spc="-15" dirty="0">
                <a:solidFill>
                  <a:srgbClr val="FFFFFF"/>
                </a:solidFill>
                <a:latin typeface="Arial MT"/>
                <a:cs typeface="Arial MT"/>
              </a:rPr>
              <a:t> </a:t>
            </a:r>
            <a:r>
              <a:rPr sz="2550" spc="-5" dirty="0">
                <a:solidFill>
                  <a:srgbClr val="FFFFFF"/>
                </a:solidFill>
                <a:latin typeface="Arial MT"/>
                <a:cs typeface="Arial MT"/>
              </a:rPr>
              <a:t>will</a:t>
            </a:r>
            <a:r>
              <a:rPr sz="2550" spc="-15" dirty="0">
                <a:solidFill>
                  <a:srgbClr val="FFFFFF"/>
                </a:solidFill>
                <a:latin typeface="Arial MT"/>
                <a:cs typeface="Arial MT"/>
              </a:rPr>
              <a:t> </a:t>
            </a:r>
            <a:r>
              <a:rPr sz="2550" spc="-5" dirty="0">
                <a:solidFill>
                  <a:srgbClr val="FFFFFF"/>
                </a:solidFill>
                <a:latin typeface="Arial MT"/>
                <a:cs typeface="Arial MT"/>
              </a:rPr>
              <a:t>become </a:t>
            </a:r>
            <a:r>
              <a:rPr sz="2550" b="1" spc="-5" dirty="0">
                <a:solidFill>
                  <a:srgbClr val="FFFFFF"/>
                </a:solidFill>
                <a:latin typeface="Arial"/>
                <a:cs typeface="Arial"/>
              </a:rPr>
              <a:t>black</a:t>
            </a:r>
            <a:r>
              <a:rPr sz="2550" b="1" spc="5" dirty="0">
                <a:solidFill>
                  <a:srgbClr val="FFFFFF"/>
                </a:solidFill>
                <a:latin typeface="Arial"/>
                <a:cs typeface="Arial"/>
              </a:rPr>
              <a:t> </a:t>
            </a:r>
            <a:r>
              <a:rPr sz="2550" b="1" dirty="0">
                <a:solidFill>
                  <a:srgbClr val="FFFFFF"/>
                </a:solidFill>
                <a:latin typeface="Arial"/>
                <a:cs typeface="Arial"/>
              </a:rPr>
              <a:t>dwarfs</a:t>
            </a:r>
            <a:r>
              <a:rPr sz="2550" dirty="0">
                <a:solidFill>
                  <a:srgbClr val="FFFFFF"/>
                </a:solidFill>
                <a:latin typeface="Arial MT"/>
                <a:cs typeface="Arial MT"/>
              </a:rPr>
              <a:t>.</a:t>
            </a:r>
            <a:endParaRPr sz="2550">
              <a:latin typeface="Arial MT"/>
              <a:cs typeface="Arial MT"/>
            </a:endParaRPr>
          </a:p>
          <a:p>
            <a:pPr marL="311150" indent="-299085">
              <a:lnSpc>
                <a:spcPct val="100000"/>
              </a:lnSpc>
              <a:spcBef>
                <a:spcPts val="905"/>
              </a:spcBef>
              <a:buChar char="•"/>
              <a:tabLst>
                <a:tab pos="311150" algn="l"/>
                <a:tab pos="311785" algn="l"/>
              </a:tabLst>
            </a:pPr>
            <a:r>
              <a:rPr sz="2550" spc="-5" dirty="0">
                <a:solidFill>
                  <a:srgbClr val="FFFFFF"/>
                </a:solidFill>
                <a:latin typeface="Arial MT"/>
                <a:cs typeface="Arial MT"/>
              </a:rPr>
              <a:t>A teaspoon of</a:t>
            </a:r>
            <a:r>
              <a:rPr sz="2550" spc="-10" dirty="0">
                <a:solidFill>
                  <a:srgbClr val="FFFFFF"/>
                </a:solidFill>
                <a:latin typeface="Arial MT"/>
                <a:cs typeface="Arial MT"/>
              </a:rPr>
              <a:t> </a:t>
            </a:r>
            <a:r>
              <a:rPr sz="2550" spc="-5" dirty="0">
                <a:solidFill>
                  <a:srgbClr val="FFFFFF"/>
                </a:solidFill>
                <a:latin typeface="Arial MT"/>
                <a:cs typeface="Arial MT"/>
              </a:rPr>
              <a:t>white</a:t>
            </a:r>
            <a:r>
              <a:rPr sz="2550" dirty="0">
                <a:solidFill>
                  <a:srgbClr val="FFFFFF"/>
                </a:solidFill>
                <a:latin typeface="Arial MT"/>
                <a:cs typeface="Arial MT"/>
              </a:rPr>
              <a:t> </a:t>
            </a:r>
            <a:r>
              <a:rPr sz="2550" spc="-5" dirty="0">
                <a:solidFill>
                  <a:srgbClr val="FFFFFF"/>
                </a:solidFill>
                <a:latin typeface="Arial MT"/>
                <a:cs typeface="Arial MT"/>
              </a:rPr>
              <a:t>dwarf matter</a:t>
            </a:r>
            <a:r>
              <a:rPr sz="2550" spc="5" dirty="0">
                <a:solidFill>
                  <a:srgbClr val="FFFFFF"/>
                </a:solidFill>
                <a:latin typeface="Arial MT"/>
                <a:cs typeface="Arial MT"/>
              </a:rPr>
              <a:t> </a:t>
            </a:r>
            <a:r>
              <a:rPr sz="2550" spc="-5" dirty="0">
                <a:solidFill>
                  <a:srgbClr val="FFFFFF"/>
                </a:solidFill>
                <a:latin typeface="Arial MT"/>
                <a:cs typeface="Arial MT"/>
              </a:rPr>
              <a:t>weighs</a:t>
            </a:r>
            <a:r>
              <a:rPr sz="2550" spc="25" dirty="0">
                <a:solidFill>
                  <a:srgbClr val="FFFFFF"/>
                </a:solidFill>
                <a:latin typeface="Arial MT"/>
                <a:cs typeface="Arial MT"/>
              </a:rPr>
              <a:t> </a:t>
            </a:r>
            <a:r>
              <a:rPr sz="2550" b="1" spc="-5" dirty="0">
                <a:solidFill>
                  <a:srgbClr val="FFFFFF"/>
                </a:solidFill>
                <a:latin typeface="Arial"/>
                <a:cs typeface="Arial"/>
              </a:rPr>
              <a:t>5.5 tons</a:t>
            </a:r>
            <a:r>
              <a:rPr sz="2550" spc="-5" dirty="0">
                <a:solidFill>
                  <a:srgbClr val="FFFFFF"/>
                </a:solidFill>
                <a:latin typeface="Arial MT"/>
                <a:cs typeface="Arial MT"/>
              </a:rPr>
              <a:t>.</a:t>
            </a:r>
            <a:endParaRPr sz="2550">
              <a:latin typeface="Arial MT"/>
              <a:cs typeface="Arial MT"/>
            </a:endParaRPr>
          </a:p>
          <a:p>
            <a:pPr marL="220979" marR="5080" indent="-208915">
              <a:lnSpc>
                <a:spcPts val="3050"/>
              </a:lnSpc>
              <a:spcBef>
                <a:spcPts val="1010"/>
              </a:spcBef>
              <a:buClr>
                <a:srgbClr val="FFFFFF"/>
              </a:buClr>
              <a:buFont typeface="Arial MT"/>
              <a:buChar char="•"/>
              <a:tabLst>
                <a:tab pos="311150" algn="l"/>
                <a:tab pos="311785" algn="l"/>
              </a:tabLst>
            </a:pPr>
            <a:r>
              <a:rPr dirty="0"/>
              <a:t>	</a:t>
            </a:r>
            <a:r>
              <a:rPr sz="2550" spc="-5" dirty="0">
                <a:solidFill>
                  <a:srgbClr val="FFFFFF"/>
                </a:solidFill>
                <a:latin typeface="Arial MT"/>
                <a:cs typeface="Arial MT"/>
              </a:rPr>
              <a:t>They</a:t>
            </a:r>
            <a:r>
              <a:rPr sz="2550" spc="15" dirty="0">
                <a:solidFill>
                  <a:srgbClr val="FFFFFF"/>
                </a:solidFill>
                <a:latin typeface="Arial MT"/>
                <a:cs typeface="Arial MT"/>
              </a:rPr>
              <a:t> </a:t>
            </a:r>
            <a:r>
              <a:rPr sz="2550" spc="-10" dirty="0">
                <a:solidFill>
                  <a:srgbClr val="FFFFFF"/>
                </a:solidFill>
                <a:latin typeface="Arial MT"/>
                <a:cs typeface="Arial MT"/>
              </a:rPr>
              <a:t>have</a:t>
            </a:r>
            <a:r>
              <a:rPr sz="2550" dirty="0">
                <a:solidFill>
                  <a:srgbClr val="FFFFFF"/>
                </a:solidFill>
                <a:latin typeface="Arial MT"/>
                <a:cs typeface="Arial MT"/>
              </a:rPr>
              <a:t> </a:t>
            </a:r>
            <a:r>
              <a:rPr sz="2550" spc="-5" dirty="0">
                <a:solidFill>
                  <a:srgbClr val="FFFFFF"/>
                </a:solidFill>
                <a:latin typeface="Arial MT"/>
                <a:cs typeface="Arial MT"/>
              </a:rPr>
              <a:t>radius</a:t>
            </a:r>
            <a:r>
              <a:rPr sz="2550" dirty="0">
                <a:solidFill>
                  <a:srgbClr val="FFFFFF"/>
                </a:solidFill>
                <a:latin typeface="Arial MT"/>
                <a:cs typeface="Arial MT"/>
              </a:rPr>
              <a:t> </a:t>
            </a:r>
            <a:r>
              <a:rPr sz="2550" spc="-5" dirty="0">
                <a:solidFill>
                  <a:srgbClr val="FFFFFF"/>
                </a:solidFill>
                <a:latin typeface="Arial MT"/>
                <a:cs typeface="Arial MT"/>
              </a:rPr>
              <a:t>that’s</a:t>
            </a:r>
            <a:r>
              <a:rPr sz="2550" spc="20" dirty="0">
                <a:solidFill>
                  <a:srgbClr val="FFFFFF"/>
                </a:solidFill>
                <a:latin typeface="Arial MT"/>
                <a:cs typeface="Arial MT"/>
              </a:rPr>
              <a:t> </a:t>
            </a:r>
            <a:r>
              <a:rPr sz="2550" spc="-5" dirty="0">
                <a:solidFill>
                  <a:srgbClr val="FFFFFF"/>
                </a:solidFill>
                <a:latin typeface="Arial MT"/>
                <a:cs typeface="Arial MT"/>
              </a:rPr>
              <a:t>typically</a:t>
            </a:r>
            <a:r>
              <a:rPr sz="2550" dirty="0">
                <a:solidFill>
                  <a:srgbClr val="FFFFFF"/>
                </a:solidFill>
                <a:latin typeface="Arial MT"/>
                <a:cs typeface="Arial MT"/>
              </a:rPr>
              <a:t> </a:t>
            </a:r>
            <a:r>
              <a:rPr sz="2550" spc="-10" dirty="0">
                <a:solidFill>
                  <a:srgbClr val="FFFFFF"/>
                </a:solidFill>
                <a:latin typeface="Arial MT"/>
                <a:cs typeface="Arial MT"/>
              </a:rPr>
              <a:t>around </a:t>
            </a:r>
            <a:r>
              <a:rPr sz="2550" b="1" spc="-5" dirty="0">
                <a:solidFill>
                  <a:srgbClr val="FFFFFF"/>
                </a:solidFill>
                <a:latin typeface="Arial"/>
                <a:cs typeface="Arial"/>
              </a:rPr>
              <a:t>100</a:t>
            </a:r>
            <a:r>
              <a:rPr sz="2550" b="1" dirty="0">
                <a:solidFill>
                  <a:srgbClr val="FFFFFF"/>
                </a:solidFill>
                <a:latin typeface="Arial"/>
                <a:cs typeface="Arial"/>
              </a:rPr>
              <a:t> </a:t>
            </a:r>
            <a:r>
              <a:rPr sz="2550" b="1" spc="-5" dirty="0">
                <a:solidFill>
                  <a:srgbClr val="FFFFFF"/>
                </a:solidFill>
                <a:latin typeface="Arial"/>
                <a:cs typeface="Arial"/>
              </a:rPr>
              <a:t>times</a:t>
            </a:r>
            <a:r>
              <a:rPr sz="2550" b="1" spc="5" dirty="0">
                <a:solidFill>
                  <a:srgbClr val="FFFFFF"/>
                </a:solidFill>
                <a:latin typeface="Arial"/>
                <a:cs typeface="Arial"/>
              </a:rPr>
              <a:t> </a:t>
            </a:r>
            <a:r>
              <a:rPr sz="2550" b="1" spc="-5" dirty="0">
                <a:solidFill>
                  <a:srgbClr val="FFFFFF"/>
                </a:solidFill>
                <a:latin typeface="Arial"/>
                <a:cs typeface="Arial"/>
              </a:rPr>
              <a:t>smaller</a:t>
            </a:r>
            <a:r>
              <a:rPr sz="2550" b="1" spc="10" dirty="0">
                <a:solidFill>
                  <a:srgbClr val="FFFFFF"/>
                </a:solidFill>
                <a:latin typeface="Arial"/>
                <a:cs typeface="Arial"/>
              </a:rPr>
              <a:t> </a:t>
            </a:r>
            <a:r>
              <a:rPr sz="2550" spc="-5" dirty="0">
                <a:solidFill>
                  <a:srgbClr val="FFFFFF"/>
                </a:solidFill>
                <a:latin typeface="Arial MT"/>
                <a:cs typeface="Arial MT"/>
              </a:rPr>
              <a:t>around </a:t>
            </a:r>
            <a:r>
              <a:rPr sz="2550" spc="-695" dirty="0">
                <a:solidFill>
                  <a:srgbClr val="FFFFFF"/>
                </a:solidFill>
                <a:latin typeface="Arial MT"/>
                <a:cs typeface="Arial MT"/>
              </a:rPr>
              <a:t> </a:t>
            </a:r>
            <a:r>
              <a:rPr sz="2550" spc="-5" dirty="0">
                <a:solidFill>
                  <a:srgbClr val="FFFFFF"/>
                </a:solidFill>
                <a:latin typeface="Arial MT"/>
                <a:cs typeface="Arial MT"/>
              </a:rPr>
              <a:t>smaller</a:t>
            </a:r>
            <a:r>
              <a:rPr sz="2550" dirty="0">
                <a:solidFill>
                  <a:srgbClr val="FFFFFF"/>
                </a:solidFill>
                <a:latin typeface="Arial MT"/>
                <a:cs typeface="Arial MT"/>
              </a:rPr>
              <a:t> </a:t>
            </a:r>
            <a:r>
              <a:rPr sz="2550" spc="-5" dirty="0">
                <a:solidFill>
                  <a:srgbClr val="FFFFFF"/>
                </a:solidFill>
                <a:latin typeface="Arial MT"/>
                <a:cs typeface="Arial MT"/>
              </a:rPr>
              <a:t>that our earth</a:t>
            </a:r>
            <a:r>
              <a:rPr sz="2550" dirty="0">
                <a:solidFill>
                  <a:srgbClr val="FFFFFF"/>
                </a:solidFill>
                <a:latin typeface="Arial MT"/>
                <a:cs typeface="Arial MT"/>
              </a:rPr>
              <a:t> </a:t>
            </a:r>
            <a:r>
              <a:rPr sz="2550" spc="-5" dirty="0">
                <a:solidFill>
                  <a:srgbClr val="FFFFFF"/>
                </a:solidFill>
                <a:latin typeface="Arial MT"/>
                <a:cs typeface="Arial MT"/>
              </a:rPr>
              <a:t>but have the mass.</a:t>
            </a:r>
            <a:endParaRPr sz="2550">
              <a:latin typeface="Arial MT"/>
              <a:cs typeface="Arial MT"/>
            </a:endParaRPr>
          </a:p>
          <a:p>
            <a:pPr marL="220979" indent="-208915">
              <a:lnSpc>
                <a:spcPct val="100000"/>
              </a:lnSpc>
              <a:spcBef>
                <a:spcPts val="795"/>
              </a:spcBef>
              <a:buChar char="•"/>
              <a:tabLst>
                <a:tab pos="221615" algn="l"/>
              </a:tabLst>
            </a:pPr>
            <a:r>
              <a:rPr sz="2550" spc="-5" dirty="0">
                <a:solidFill>
                  <a:srgbClr val="FFFFFF"/>
                </a:solidFill>
                <a:latin typeface="Arial MT"/>
                <a:cs typeface="Arial MT"/>
              </a:rPr>
              <a:t>About</a:t>
            </a:r>
            <a:r>
              <a:rPr sz="2550" spc="5" dirty="0">
                <a:solidFill>
                  <a:srgbClr val="FFFFFF"/>
                </a:solidFill>
                <a:latin typeface="Arial MT"/>
                <a:cs typeface="Arial MT"/>
              </a:rPr>
              <a:t> </a:t>
            </a:r>
            <a:r>
              <a:rPr sz="2550" b="1" spc="-5" dirty="0">
                <a:solidFill>
                  <a:srgbClr val="FFFFFF"/>
                </a:solidFill>
                <a:latin typeface="Arial"/>
                <a:cs typeface="Arial"/>
              </a:rPr>
              <a:t>97% </a:t>
            </a:r>
            <a:r>
              <a:rPr sz="2550" spc="-5" dirty="0">
                <a:solidFill>
                  <a:srgbClr val="FFFFFF"/>
                </a:solidFill>
                <a:latin typeface="Arial MT"/>
                <a:cs typeface="Arial MT"/>
              </a:rPr>
              <a:t>of all</a:t>
            </a:r>
            <a:r>
              <a:rPr sz="2550" dirty="0">
                <a:solidFill>
                  <a:srgbClr val="FFFFFF"/>
                </a:solidFill>
                <a:latin typeface="Arial MT"/>
                <a:cs typeface="Arial MT"/>
              </a:rPr>
              <a:t> </a:t>
            </a:r>
            <a:r>
              <a:rPr sz="2550" spc="-5" dirty="0">
                <a:solidFill>
                  <a:srgbClr val="FFFFFF"/>
                </a:solidFill>
                <a:latin typeface="Arial MT"/>
                <a:cs typeface="Arial MT"/>
              </a:rPr>
              <a:t>milky</a:t>
            </a:r>
            <a:r>
              <a:rPr sz="2550" dirty="0">
                <a:solidFill>
                  <a:srgbClr val="FFFFFF"/>
                </a:solidFill>
                <a:latin typeface="Arial MT"/>
                <a:cs typeface="Arial MT"/>
              </a:rPr>
              <a:t> </a:t>
            </a:r>
            <a:r>
              <a:rPr sz="2550" spc="-5" dirty="0">
                <a:solidFill>
                  <a:srgbClr val="FFFFFF"/>
                </a:solidFill>
                <a:latin typeface="Arial MT"/>
                <a:cs typeface="Arial MT"/>
              </a:rPr>
              <a:t>way</a:t>
            </a:r>
            <a:r>
              <a:rPr sz="2550" dirty="0">
                <a:solidFill>
                  <a:srgbClr val="FFFFFF"/>
                </a:solidFill>
                <a:latin typeface="Arial MT"/>
                <a:cs typeface="Arial MT"/>
              </a:rPr>
              <a:t> </a:t>
            </a:r>
            <a:r>
              <a:rPr sz="2550" spc="-5" dirty="0">
                <a:solidFill>
                  <a:srgbClr val="FFFFFF"/>
                </a:solidFill>
                <a:latin typeface="Arial MT"/>
                <a:cs typeface="Arial MT"/>
              </a:rPr>
              <a:t>stars</a:t>
            </a:r>
            <a:r>
              <a:rPr sz="2550" spc="10" dirty="0">
                <a:solidFill>
                  <a:srgbClr val="FFFFFF"/>
                </a:solidFill>
                <a:latin typeface="Arial MT"/>
                <a:cs typeface="Arial MT"/>
              </a:rPr>
              <a:t> </a:t>
            </a:r>
            <a:r>
              <a:rPr sz="2550" spc="-5" dirty="0">
                <a:solidFill>
                  <a:srgbClr val="FFFFFF"/>
                </a:solidFill>
                <a:latin typeface="Arial MT"/>
                <a:cs typeface="Arial MT"/>
              </a:rPr>
              <a:t>will become</a:t>
            </a:r>
            <a:r>
              <a:rPr sz="2550" dirty="0">
                <a:solidFill>
                  <a:srgbClr val="FFFFFF"/>
                </a:solidFill>
                <a:latin typeface="Arial MT"/>
                <a:cs typeface="Arial MT"/>
              </a:rPr>
              <a:t> </a:t>
            </a:r>
            <a:r>
              <a:rPr sz="2550" spc="-5" dirty="0">
                <a:solidFill>
                  <a:srgbClr val="FFFFFF"/>
                </a:solidFill>
                <a:latin typeface="Arial MT"/>
                <a:cs typeface="Arial MT"/>
              </a:rPr>
              <a:t>white dwarfs.</a:t>
            </a:r>
            <a:endParaRPr sz="2550">
              <a:latin typeface="Arial MT"/>
              <a:cs typeface="Arial MT"/>
            </a:endParaRPr>
          </a:p>
          <a:p>
            <a:pPr marL="220979" indent="-208915">
              <a:lnSpc>
                <a:spcPct val="100000"/>
              </a:lnSpc>
              <a:spcBef>
                <a:spcPts val="905"/>
              </a:spcBef>
              <a:buChar char="•"/>
              <a:tabLst>
                <a:tab pos="221615" algn="l"/>
              </a:tabLst>
            </a:pPr>
            <a:r>
              <a:rPr sz="2550" spc="-5" dirty="0">
                <a:solidFill>
                  <a:srgbClr val="FFFFFF"/>
                </a:solidFill>
                <a:latin typeface="Arial MT"/>
                <a:cs typeface="Arial MT"/>
              </a:rPr>
              <a:t>Almost</a:t>
            </a:r>
            <a:r>
              <a:rPr sz="2550" spc="5" dirty="0">
                <a:solidFill>
                  <a:srgbClr val="FFFFFF"/>
                </a:solidFill>
                <a:latin typeface="Arial MT"/>
                <a:cs typeface="Arial MT"/>
              </a:rPr>
              <a:t> </a:t>
            </a:r>
            <a:r>
              <a:rPr sz="2550" spc="-5" dirty="0">
                <a:solidFill>
                  <a:srgbClr val="FFFFFF"/>
                </a:solidFill>
                <a:latin typeface="Arial MT"/>
                <a:cs typeface="Arial MT"/>
              </a:rPr>
              <a:t>all</a:t>
            </a:r>
            <a:r>
              <a:rPr sz="2550" spc="-10" dirty="0">
                <a:solidFill>
                  <a:srgbClr val="FFFFFF"/>
                </a:solidFill>
                <a:latin typeface="Arial MT"/>
                <a:cs typeface="Arial MT"/>
              </a:rPr>
              <a:t> </a:t>
            </a:r>
            <a:r>
              <a:rPr sz="2550" spc="-5" dirty="0">
                <a:solidFill>
                  <a:srgbClr val="FFFFFF"/>
                </a:solidFill>
                <a:latin typeface="Arial MT"/>
                <a:cs typeface="Arial MT"/>
              </a:rPr>
              <a:t>white dwarf</a:t>
            </a:r>
            <a:r>
              <a:rPr sz="2550" spc="-10" dirty="0">
                <a:solidFill>
                  <a:srgbClr val="FFFFFF"/>
                </a:solidFill>
                <a:latin typeface="Arial MT"/>
                <a:cs typeface="Arial MT"/>
              </a:rPr>
              <a:t> </a:t>
            </a:r>
            <a:r>
              <a:rPr sz="2550" spc="-5" dirty="0">
                <a:solidFill>
                  <a:srgbClr val="FFFFFF"/>
                </a:solidFill>
                <a:latin typeface="Arial MT"/>
                <a:cs typeface="Arial MT"/>
              </a:rPr>
              <a:t>star</a:t>
            </a:r>
            <a:r>
              <a:rPr sz="2550" spc="10" dirty="0">
                <a:solidFill>
                  <a:srgbClr val="FFFFFF"/>
                </a:solidFill>
                <a:latin typeface="Arial MT"/>
                <a:cs typeface="Arial MT"/>
              </a:rPr>
              <a:t> </a:t>
            </a:r>
            <a:r>
              <a:rPr sz="2550" spc="-5" dirty="0">
                <a:solidFill>
                  <a:srgbClr val="FFFFFF"/>
                </a:solidFill>
                <a:latin typeface="Arial MT"/>
                <a:cs typeface="Arial MT"/>
              </a:rPr>
              <a:t>have</a:t>
            </a:r>
            <a:r>
              <a:rPr sz="2550" spc="-10" dirty="0">
                <a:solidFill>
                  <a:srgbClr val="FFFFFF"/>
                </a:solidFill>
                <a:latin typeface="Arial MT"/>
                <a:cs typeface="Arial MT"/>
              </a:rPr>
              <a:t> </a:t>
            </a:r>
            <a:r>
              <a:rPr sz="2550" spc="-5" dirty="0">
                <a:solidFill>
                  <a:srgbClr val="FFFFFF"/>
                </a:solidFill>
                <a:latin typeface="Arial MT"/>
                <a:cs typeface="Arial MT"/>
              </a:rPr>
              <a:t>a</a:t>
            </a:r>
            <a:r>
              <a:rPr sz="2550" dirty="0">
                <a:solidFill>
                  <a:srgbClr val="FFFFFF"/>
                </a:solidFill>
                <a:latin typeface="Arial MT"/>
                <a:cs typeface="Arial MT"/>
              </a:rPr>
              <a:t> </a:t>
            </a:r>
            <a:r>
              <a:rPr sz="2550" spc="-5" dirty="0">
                <a:solidFill>
                  <a:srgbClr val="FFFFFF"/>
                </a:solidFill>
                <a:latin typeface="Arial MT"/>
                <a:cs typeface="Arial MT"/>
              </a:rPr>
              <a:t>same mass.</a:t>
            </a:r>
            <a:endParaRPr sz="2550">
              <a:latin typeface="Arial MT"/>
              <a:cs typeface="Arial MT"/>
            </a:endParaRPr>
          </a:p>
          <a:p>
            <a:pPr marL="220979" indent="-208915">
              <a:lnSpc>
                <a:spcPct val="100000"/>
              </a:lnSpc>
              <a:spcBef>
                <a:spcPts val="900"/>
              </a:spcBef>
              <a:buChar char="•"/>
              <a:tabLst>
                <a:tab pos="221615" algn="l"/>
              </a:tabLst>
            </a:pPr>
            <a:r>
              <a:rPr sz="2550" spc="-5" dirty="0">
                <a:solidFill>
                  <a:srgbClr val="FFFFFF"/>
                </a:solidFill>
                <a:latin typeface="Arial MT"/>
                <a:cs typeface="Arial MT"/>
              </a:rPr>
              <a:t>White</a:t>
            </a:r>
            <a:r>
              <a:rPr sz="2550" spc="-15" dirty="0">
                <a:solidFill>
                  <a:srgbClr val="FFFFFF"/>
                </a:solidFill>
                <a:latin typeface="Arial MT"/>
                <a:cs typeface="Arial MT"/>
              </a:rPr>
              <a:t> </a:t>
            </a:r>
            <a:r>
              <a:rPr sz="2550" spc="-5" dirty="0">
                <a:solidFill>
                  <a:srgbClr val="FFFFFF"/>
                </a:solidFill>
                <a:latin typeface="Arial MT"/>
                <a:cs typeface="Arial MT"/>
              </a:rPr>
              <a:t>dwarf</a:t>
            </a:r>
            <a:r>
              <a:rPr sz="2550" spc="-15" dirty="0">
                <a:solidFill>
                  <a:srgbClr val="FFFFFF"/>
                </a:solidFill>
                <a:latin typeface="Arial MT"/>
                <a:cs typeface="Arial MT"/>
              </a:rPr>
              <a:t> </a:t>
            </a:r>
            <a:r>
              <a:rPr sz="2550" spc="-5" dirty="0">
                <a:solidFill>
                  <a:srgbClr val="FFFFFF"/>
                </a:solidFill>
                <a:latin typeface="Arial MT"/>
                <a:cs typeface="Arial MT"/>
              </a:rPr>
              <a:t>star</a:t>
            </a:r>
            <a:r>
              <a:rPr sz="2550" dirty="0">
                <a:solidFill>
                  <a:srgbClr val="FFFFFF"/>
                </a:solidFill>
                <a:latin typeface="Arial MT"/>
                <a:cs typeface="Arial MT"/>
              </a:rPr>
              <a:t> </a:t>
            </a:r>
            <a:r>
              <a:rPr sz="2550" spc="-5" dirty="0">
                <a:solidFill>
                  <a:srgbClr val="FFFFFF"/>
                </a:solidFill>
                <a:latin typeface="Arial MT"/>
                <a:cs typeface="Arial MT"/>
              </a:rPr>
              <a:t>have </a:t>
            </a:r>
            <a:r>
              <a:rPr sz="2550" b="1" spc="-5" dirty="0">
                <a:solidFill>
                  <a:srgbClr val="FFFFFF"/>
                </a:solidFill>
                <a:latin typeface="Arial"/>
                <a:cs typeface="Arial"/>
              </a:rPr>
              <a:t>atmosphere</a:t>
            </a:r>
            <a:r>
              <a:rPr sz="2550" spc="-5" dirty="0">
                <a:solidFill>
                  <a:srgbClr val="FFFFFF"/>
                </a:solidFill>
                <a:latin typeface="Arial MT"/>
                <a:cs typeface="Arial MT"/>
              </a:rPr>
              <a:t>.</a:t>
            </a:r>
            <a:endParaRPr sz="2550">
              <a:latin typeface="Arial MT"/>
              <a:cs typeface="Arial M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7477" y="375869"/>
            <a:ext cx="3110230" cy="880110"/>
          </a:xfrm>
          <a:prstGeom prst="rect">
            <a:avLst/>
          </a:prstGeom>
        </p:spPr>
        <p:txBody>
          <a:bodyPr vert="horz" wrap="square" lIns="0" tIns="13335" rIns="0" bIns="0" rtlCol="0">
            <a:spAutoFit/>
          </a:bodyPr>
          <a:lstStyle/>
          <a:p>
            <a:pPr marL="12700">
              <a:lnSpc>
                <a:spcPct val="100000"/>
              </a:lnSpc>
              <a:spcBef>
                <a:spcPts val="105"/>
              </a:spcBef>
            </a:pPr>
            <a:r>
              <a:rPr dirty="0"/>
              <a:t>SIRIU</a:t>
            </a:r>
            <a:r>
              <a:rPr spc="-20" dirty="0"/>
              <a:t>S</a:t>
            </a:r>
            <a:r>
              <a:rPr spc="5" dirty="0"/>
              <a:t>-</a:t>
            </a:r>
            <a:r>
              <a:rPr dirty="0"/>
              <a:t>B</a:t>
            </a:r>
          </a:p>
        </p:txBody>
      </p:sp>
      <p:grpSp>
        <p:nvGrpSpPr>
          <p:cNvPr id="3" name="object 3"/>
          <p:cNvGrpSpPr/>
          <p:nvPr/>
        </p:nvGrpSpPr>
        <p:grpSpPr>
          <a:xfrm>
            <a:off x="493776" y="2566416"/>
            <a:ext cx="11033760" cy="1877695"/>
            <a:chOff x="493776" y="2566416"/>
            <a:chExt cx="11033760" cy="1877695"/>
          </a:xfrm>
        </p:grpSpPr>
        <p:pic>
          <p:nvPicPr>
            <p:cNvPr id="4" name="object 4"/>
            <p:cNvPicPr/>
            <p:nvPr/>
          </p:nvPicPr>
          <p:blipFill>
            <a:blip r:embed="rId2" cstate="print"/>
            <a:stretch>
              <a:fillRect/>
            </a:stretch>
          </p:blipFill>
          <p:spPr>
            <a:xfrm>
              <a:off x="493776" y="2599944"/>
              <a:ext cx="647699" cy="845819"/>
            </a:xfrm>
            <a:prstGeom prst="rect">
              <a:avLst/>
            </a:prstGeom>
          </p:spPr>
        </p:pic>
        <p:pic>
          <p:nvPicPr>
            <p:cNvPr id="5" name="object 5"/>
            <p:cNvPicPr/>
            <p:nvPr/>
          </p:nvPicPr>
          <p:blipFill>
            <a:blip r:embed="rId3" cstate="print"/>
            <a:stretch>
              <a:fillRect/>
            </a:stretch>
          </p:blipFill>
          <p:spPr>
            <a:xfrm>
              <a:off x="707136" y="2566416"/>
              <a:ext cx="8686800" cy="902208"/>
            </a:xfrm>
            <a:prstGeom prst="rect">
              <a:avLst/>
            </a:prstGeom>
          </p:spPr>
        </p:pic>
        <p:pic>
          <p:nvPicPr>
            <p:cNvPr id="6" name="object 6"/>
            <p:cNvPicPr/>
            <p:nvPr/>
          </p:nvPicPr>
          <p:blipFill>
            <a:blip r:embed="rId4" cstate="print"/>
            <a:stretch>
              <a:fillRect/>
            </a:stretch>
          </p:blipFill>
          <p:spPr>
            <a:xfrm>
              <a:off x="8857487" y="2566416"/>
              <a:ext cx="1665731" cy="902208"/>
            </a:xfrm>
            <a:prstGeom prst="rect">
              <a:avLst/>
            </a:prstGeom>
          </p:spPr>
        </p:pic>
        <p:pic>
          <p:nvPicPr>
            <p:cNvPr id="7" name="object 7"/>
            <p:cNvPicPr/>
            <p:nvPr/>
          </p:nvPicPr>
          <p:blipFill>
            <a:blip r:embed="rId5" cstate="print"/>
            <a:stretch>
              <a:fillRect/>
            </a:stretch>
          </p:blipFill>
          <p:spPr>
            <a:xfrm>
              <a:off x="10099547" y="2566416"/>
              <a:ext cx="830579" cy="902208"/>
            </a:xfrm>
            <a:prstGeom prst="rect">
              <a:avLst/>
            </a:prstGeom>
          </p:spPr>
        </p:pic>
        <p:pic>
          <p:nvPicPr>
            <p:cNvPr id="8" name="object 8"/>
            <p:cNvPicPr/>
            <p:nvPr/>
          </p:nvPicPr>
          <p:blipFill>
            <a:blip r:embed="rId6" cstate="print"/>
            <a:stretch>
              <a:fillRect/>
            </a:stretch>
          </p:blipFill>
          <p:spPr>
            <a:xfrm>
              <a:off x="10393680" y="2566416"/>
              <a:ext cx="792479" cy="902208"/>
            </a:xfrm>
            <a:prstGeom prst="rect">
              <a:avLst/>
            </a:prstGeom>
          </p:spPr>
        </p:pic>
        <p:pic>
          <p:nvPicPr>
            <p:cNvPr id="9" name="object 9"/>
            <p:cNvPicPr/>
            <p:nvPr/>
          </p:nvPicPr>
          <p:blipFill>
            <a:blip r:embed="rId7" cstate="print"/>
            <a:stretch>
              <a:fillRect/>
            </a:stretch>
          </p:blipFill>
          <p:spPr>
            <a:xfrm>
              <a:off x="707136" y="3054096"/>
              <a:ext cx="4664964" cy="902207"/>
            </a:xfrm>
            <a:prstGeom prst="rect">
              <a:avLst/>
            </a:prstGeom>
          </p:spPr>
        </p:pic>
        <p:pic>
          <p:nvPicPr>
            <p:cNvPr id="10" name="object 10"/>
            <p:cNvPicPr/>
            <p:nvPr/>
          </p:nvPicPr>
          <p:blipFill>
            <a:blip r:embed="rId8" cstate="print"/>
            <a:stretch>
              <a:fillRect/>
            </a:stretch>
          </p:blipFill>
          <p:spPr>
            <a:xfrm>
              <a:off x="4946904" y="3054096"/>
              <a:ext cx="2770631" cy="902207"/>
            </a:xfrm>
            <a:prstGeom prst="rect">
              <a:avLst/>
            </a:prstGeom>
          </p:spPr>
        </p:pic>
        <p:pic>
          <p:nvPicPr>
            <p:cNvPr id="11" name="object 11"/>
            <p:cNvPicPr/>
            <p:nvPr/>
          </p:nvPicPr>
          <p:blipFill>
            <a:blip r:embed="rId9" cstate="print"/>
            <a:stretch>
              <a:fillRect/>
            </a:stretch>
          </p:blipFill>
          <p:spPr>
            <a:xfrm>
              <a:off x="7293864" y="3054096"/>
              <a:ext cx="4233672" cy="902207"/>
            </a:xfrm>
            <a:prstGeom prst="rect">
              <a:avLst/>
            </a:prstGeom>
          </p:spPr>
        </p:pic>
        <p:pic>
          <p:nvPicPr>
            <p:cNvPr id="12" name="object 12"/>
            <p:cNvPicPr/>
            <p:nvPr/>
          </p:nvPicPr>
          <p:blipFill>
            <a:blip r:embed="rId10" cstate="print"/>
            <a:stretch>
              <a:fillRect/>
            </a:stretch>
          </p:blipFill>
          <p:spPr>
            <a:xfrm>
              <a:off x="707136" y="3541776"/>
              <a:ext cx="1979676" cy="902207"/>
            </a:xfrm>
            <a:prstGeom prst="rect">
              <a:avLst/>
            </a:prstGeom>
          </p:spPr>
        </p:pic>
      </p:grpSp>
      <p:sp>
        <p:nvSpPr>
          <p:cNvPr id="13" name="object 13"/>
          <p:cNvSpPr txBox="1"/>
          <p:nvPr/>
        </p:nvSpPr>
        <p:spPr>
          <a:xfrm>
            <a:off x="718819" y="2673223"/>
            <a:ext cx="10429875" cy="1489710"/>
          </a:xfrm>
          <a:prstGeom prst="rect">
            <a:avLst/>
          </a:prstGeom>
        </p:spPr>
        <p:txBody>
          <a:bodyPr vert="horz" wrap="square" lIns="0" tIns="13335" rIns="0" bIns="0" rtlCol="0">
            <a:spAutoFit/>
          </a:bodyPr>
          <a:lstStyle/>
          <a:p>
            <a:pPr marL="240665" marR="5080" indent="-228600">
              <a:lnSpc>
                <a:spcPct val="100000"/>
              </a:lnSpc>
              <a:spcBef>
                <a:spcPts val="105"/>
              </a:spcBef>
              <a:buChar char="•"/>
              <a:tabLst>
                <a:tab pos="241300" algn="l"/>
              </a:tabLst>
            </a:pPr>
            <a:r>
              <a:rPr sz="3200" dirty="0">
                <a:solidFill>
                  <a:srgbClr val="FFFFFF"/>
                </a:solidFill>
                <a:latin typeface="Arial MT"/>
                <a:cs typeface="Arial MT"/>
              </a:rPr>
              <a:t>The first white </a:t>
            </a:r>
            <a:r>
              <a:rPr sz="3200" spc="-5" dirty="0">
                <a:solidFill>
                  <a:srgbClr val="FFFFFF"/>
                </a:solidFill>
                <a:latin typeface="Arial MT"/>
                <a:cs typeface="Arial MT"/>
              </a:rPr>
              <a:t>dwarf </a:t>
            </a:r>
            <a:r>
              <a:rPr sz="3200" dirty="0">
                <a:solidFill>
                  <a:srgbClr val="FFFFFF"/>
                </a:solidFill>
                <a:latin typeface="Arial MT"/>
                <a:cs typeface="Arial MT"/>
              </a:rPr>
              <a:t>ever observed is </a:t>
            </a:r>
            <a:r>
              <a:rPr sz="3200" spc="-5" dirty="0">
                <a:solidFill>
                  <a:srgbClr val="FFFFFF"/>
                </a:solidFill>
                <a:latin typeface="Arial MT"/>
                <a:cs typeface="Arial MT"/>
              </a:rPr>
              <a:t>called </a:t>
            </a:r>
            <a:r>
              <a:rPr sz="3200" dirty="0">
                <a:solidFill>
                  <a:srgbClr val="FFFFFF"/>
                </a:solidFill>
                <a:latin typeface="Arial MT"/>
                <a:cs typeface="Arial MT"/>
              </a:rPr>
              <a:t>"</a:t>
            </a:r>
            <a:r>
              <a:rPr sz="3200" b="1" dirty="0">
                <a:solidFill>
                  <a:srgbClr val="FFFFFF"/>
                </a:solidFill>
                <a:latin typeface="Arial"/>
                <a:cs typeface="Arial"/>
              </a:rPr>
              <a:t>Sirius B</a:t>
            </a:r>
            <a:r>
              <a:rPr sz="3200" dirty="0">
                <a:solidFill>
                  <a:srgbClr val="FFFFFF"/>
                </a:solidFill>
                <a:latin typeface="Arial MT"/>
                <a:cs typeface="Arial MT"/>
              </a:rPr>
              <a:t>" </a:t>
            </a:r>
            <a:r>
              <a:rPr sz="3200" spc="5" dirty="0">
                <a:solidFill>
                  <a:srgbClr val="FFFFFF"/>
                </a:solidFill>
                <a:latin typeface="Arial MT"/>
                <a:cs typeface="Arial MT"/>
              </a:rPr>
              <a:t> </a:t>
            </a:r>
            <a:r>
              <a:rPr sz="3200" spc="-5" dirty="0">
                <a:solidFill>
                  <a:srgbClr val="FFFFFF"/>
                </a:solidFill>
                <a:latin typeface="Arial MT"/>
                <a:cs typeface="Arial MT"/>
              </a:rPr>
              <a:t>and</a:t>
            </a:r>
            <a:r>
              <a:rPr sz="3200" spc="-15" dirty="0">
                <a:solidFill>
                  <a:srgbClr val="FFFFFF"/>
                </a:solidFill>
                <a:latin typeface="Arial MT"/>
                <a:cs typeface="Arial MT"/>
              </a:rPr>
              <a:t> </a:t>
            </a:r>
            <a:r>
              <a:rPr sz="3200" dirty="0">
                <a:solidFill>
                  <a:srgbClr val="FFFFFF"/>
                </a:solidFill>
                <a:latin typeface="Arial MT"/>
                <a:cs typeface="Arial MT"/>
              </a:rPr>
              <a:t>was</a:t>
            </a:r>
            <a:r>
              <a:rPr sz="3200" spc="-15" dirty="0">
                <a:solidFill>
                  <a:srgbClr val="FFFFFF"/>
                </a:solidFill>
                <a:latin typeface="Arial MT"/>
                <a:cs typeface="Arial MT"/>
              </a:rPr>
              <a:t> </a:t>
            </a:r>
            <a:r>
              <a:rPr sz="3200" dirty="0">
                <a:solidFill>
                  <a:srgbClr val="FFFFFF"/>
                </a:solidFill>
                <a:latin typeface="Arial MT"/>
                <a:cs typeface="Arial MT"/>
              </a:rPr>
              <a:t>discovered</a:t>
            </a:r>
            <a:r>
              <a:rPr sz="3200" spc="-50" dirty="0">
                <a:solidFill>
                  <a:srgbClr val="FFFFFF"/>
                </a:solidFill>
                <a:latin typeface="Arial MT"/>
                <a:cs typeface="Arial MT"/>
              </a:rPr>
              <a:t> </a:t>
            </a:r>
            <a:r>
              <a:rPr sz="3200" dirty="0">
                <a:solidFill>
                  <a:srgbClr val="FFFFFF"/>
                </a:solidFill>
                <a:latin typeface="Arial MT"/>
                <a:cs typeface="Arial MT"/>
              </a:rPr>
              <a:t>by</a:t>
            </a:r>
            <a:r>
              <a:rPr sz="3200" spc="-15" dirty="0">
                <a:solidFill>
                  <a:srgbClr val="FFFFFF"/>
                </a:solidFill>
                <a:latin typeface="Arial MT"/>
                <a:cs typeface="Arial MT"/>
              </a:rPr>
              <a:t> </a:t>
            </a:r>
            <a:r>
              <a:rPr sz="3200" b="1" spc="-5" dirty="0">
                <a:solidFill>
                  <a:srgbClr val="FFFFFF"/>
                </a:solidFill>
                <a:latin typeface="Arial"/>
                <a:cs typeface="Arial"/>
              </a:rPr>
              <a:t>Alvan</a:t>
            </a:r>
            <a:r>
              <a:rPr sz="3200" b="1" spc="-20" dirty="0">
                <a:solidFill>
                  <a:srgbClr val="FFFFFF"/>
                </a:solidFill>
                <a:latin typeface="Arial"/>
                <a:cs typeface="Arial"/>
              </a:rPr>
              <a:t> </a:t>
            </a:r>
            <a:r>
              <a:rPr sz="3200" b="1" dirty="0">
                <a:solidFill>
                  <a:srgbClr val="FFFFFF"/>
                </a:solidFill>
                <a:latin typeface="Arial"/>
                <a:cs typeface="Arial"/>
              </a:rPr>
              <a:t>Clark</a:t>
            </a:r>
            <a:r>
              <a:rPr sz="3200" b="1" spc="-15" dirty="0">
                <a:solidFill>
                  <a:srgbClr val="FFFFFF"/>
                </a:solidFill>
                <a:latin typeface="Arial"/>
                <a:cs typeface="Arial"/>
              </a:rPr>
              <a:t> </a:t>
            </a:r>
            <a:r>
              <a:rPr sz="3200" dirty="0">
                <a:solidFill>
                  <a:srgbClr val="FFFFFF"/>
                </a:solidFill>
                <a:latin typeface="Arial MT"/>
                <a:cs typeface="Arial MT"/>
              </a:rPr>
              <a:t>(a</a:t>
            </a:r>
            <a:r>
              <a:rPr sz="3200" spc="-25" dirty="0">
                <a:solidFill>
                  <a:srgbClr val="FFFFFF"/>
                </a:solidFill>
                <a:latin typeface="Arial MT"/>
                <a:cs typeface="Arial MT"/>
              </a:rPr>
              <a:t> </a:t>
            </a:r>
            <a:r>
              <a:rPr sz="3200" dirty="0">
                <a:solidFill>
                  <a:srgbClr val="FFFFFF"/>
                </a:solidFill>
                <a:latin typeface="Arial MT"/>
                <a:cs typeface="Arial MT"/>
              </a:rPr>
              <a:t>telescope</a:t>
            </a:r>
            <a:r>
              <a:rPr sz="3200" spc="-30" dirty="0">
                <a:solidFill>
                  <a:srgbClr val="FFFFFF"/>
                </a:solidFill>
                <a:latin typeface="Arial MT"/>
                <a:cs typeface="Arial MT"/>
              </a:rPr>
              <a:t> </a:t>
            </a:r>
            <a:r>
              <a:rPr sz="3200" dirty="0">
                <a:solidFill>
                  <a:srgbClr val="FFFFFF"/>
                </a:solidFill>
                <a:latin typeface="Arial MT"/>
                <a:cs typeface="Arial MT"/>
              </a:rPr>
              <a:t>maker) </a:t>
            </a:r>
            <a:r>
              <a:rPr sz="3200" spc="-869" dirty="0">
                <a:solidFill>
                  <a:srgbClr val="FFFFFF"/>
                </a:solidFill>
                <a:latin typeface="Arial MT"/>
                <a:cs typeface="Arial MT"/>
              </a:rPr>
              <a:t> </a:t>
            </a:r>
            <a:r>
              <a:rPr sz="3200" dirty="0">
                <a:solidFill>
                  <a:srgbClr val="FFFFFF"/>
                </a:solidFill>
                <a:latin typeface="Arial MT"/>
                <a:cs typeface="Arial MT"/>
              </a:rPr>
              <a:t>in</a:t>
            </a:r>
            <a:r>
              <a:rPr sz="3200" spc="-20" dirty="0">
                <a:solidFill>
                  <a:srgbClr val="FFFFFF"/>
                </a:solidFill>
                <a:latin typeface="Arial MT"/>
                <a:cs typeface="Arial MT"/>
              </a:rPr>
              <a:t> </a:t>
            </a:r>
            <a:r>
              <a:rPr sz="3200" spc="-5" dirty="0">
                <a:solidFill>
                  <a:srgbClr val="FFFFFF"/>
                </a:solidFill>
                <a:latin typeface="Arial MT"/>
                <a:cs typeface="Arial MT"/>
              </a:rPr>
              <a:t>1862.</a:t>
            </a:r>
            <a:endParaRPr sz="3200">
              <a:latin typeface="Arial MT"/>
              <a:cs typeface="Arial M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74748" y="1143000"/>
            <a:ext cx="7842504" cy="4572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
        <p:nvSpPr>
          <p:cNvPr id="3" name="object 3"/>
          <p:cNvSpPr txBox="1">
            <a:spLocks noGrp="1"/>
          </p:cNvSpPr>
          <p:nvPr>
            <p:ph type="title"/>
          </p:nvPr>
        </p:nvSpPr>
        <p:spPr>
          <a:xfrm>
            <a:off x="2677160" y="2905760"/>
            <a:ext cx="6840220" cy="1062355"/>
          </a:xfrm>
          <a:prstGeom prst="rect">
            <a:avLst/>
          </a:prstGeom>
        </p:spPr>
        <p:txBody>
          <a:bodyPr vert="horz" wrap="square" lIns="0" tIns="13335" rIns="0" bIns="0" rtlCol="0">
            <a:spAutoFit/>
          </a:bodyPr>
          <a:lstStyle/>
          <a:p>
            <a:pPr marL="12700">
              <a:lnSpc>
                <a:spcPct val="100000"/>
              </a:lnSpc>
              <a:spcBef>
                <a:spcPts val="105"/>
              </a:spcBef>
            </a:pPr>
            <a:r>
              <a:rPr sz="6800" u="none" spc="-5" dirty="0"/>
              <a:t>NEUTRON</a:t>
            </a:r>
            <a:r>
              <a:rPr sz="6800" u="none" spc="-60" dirty="0"/>
              <a:t> </a:t>
            </a:r>
            <a:r>
              <a:rPr sz="6800" u="none" dirty="0"/>
              <a:t>STAR</a:t>
            </a:r>
            <a:endParaRPr sz="6800"/>
          </a:p>
        </p:txBody>
      </p:sp>
      <p:sp>
        <p:nvSpPr>
          <p:cNvPr id="4" name="object 4"/>
          <p:cNvSpPr/>
          <p:nvPr/>
        </p:nvSpPr>
        <p:spPr>
          <a:xfrm>
            <a:off x="2689479" y="3873119"/>
            <a:ext cx="6812280" cy="64135"/>
          </a:xfrm>
          <a:custGeom>
            <a:avLst/>
            <a:gdLst/>
            <a:ahLst/>
            <a:cxnLst/>
            <a:rect l="l" t="t" r="r" b="b"/>
            <a:pathLst>
              <a:path w="6812280" h="64135">
                <a:moveTo>
                  <a:pt x="6812280" y="0"/>
                </a:moveTo>
                <a:lnTo>
                  <a:pt x="0" y="0"/>
                </a:lnTo>
                <a:lnTo>
                  <a:pt x="0" y="64007"/>
                </a:lnTo>
                <a:lnTo>
                  <a:pt x="6812280" y="64007"/>
                </a:lnTo>
                <a:lnTo>
                  <a:pt x="6812280" y="0"/>
                </a:lnTo>
                <a:close/>
              </a:path>
            </a:pathLst>
          </a:custGeom>
          <a:solidFill>
            <a:srgbClr val="FFFFFF"/>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7145">
              <a:lnSpc>
                <a:spcPct val="100000"/>
              </a:lnSpc>
              <a:spcBef>
                <a:spcPts val="105"/>
              </a:spcBef>
            </a:pPr>
            <a:r>
              <a:rPr dirty="0"/>
              <a:t>TYPES</a:t>
            </a:r>
            <a:r>
              <a:rPr spc="-35" dirty="0"/>
              <a:t> </a:t>
            </a:r>
            <a:r>
              <a:rPr dirty="0"/>
              <a:t>OF</a:t>
            </a:r>
            <a:r>
              <a:rPr spc="-30" dirty="0"/>
              <a:t> </a:t>
            </a:r>
            <a:r>
              <a:rPr dirty="0"/>
              <a:t>NEBULA</a:t>
            </a:r>
          </a:p>
        </p:txBody>
      </p:sp>
      <p:sp>
        <p:nvSpPr>
          <p:cNvPr id="3" name="object 3"/>
          <p:cNvSpPr txBox="1"/>
          <p:nvPr/>
        </p:nvSpPr>
        <p:spPr>
          <a:xfrm>
            <a:off x="797763" y="2152040"/>
            <a:ext cx="10377170" cy="2793365"/>
          </a:xfrm>
          <a:prstGeom prst="rect">
            <a:avLst/>
          </a:prstGeom>
        </p:spPr>
        <p:txBody>
          <a:bodyPr vert="horz" wrap="square" lIns="0" tIns="139065" rIns="0" bIns="0" rtlCol="0">
            <a:spAutoFit/>
          </a:bodyPr>
          <a:lstStyle/>
          <a:p>
            <a:pPr marL="12700">
              <a:lnSpc>
                <a:spcPct val="100000"/>
              </a:lnSpc>
              <a:spcBef>
                <a:spcPts val="1095"/>
              </a:spcBef>
            </a:pPr>
            <a:r>
              <a:rPr sz="2800" spc="-5" dirty="0">
                <a:solidFill>
                  <a:srgbClr val="FFFFFF"/>
                </a:solidFill>
                <a:latin typeface="Arial MT"/>
                <a:cs typeface="Arial MT"/>
              </a:rPr>
              <a:t>Nebula</a:t>
            </a:r>
            <a:r>
              <a:rPr sz="2800" spc="10" dirty="0">
                <a:solidFill>
                  <a:srgbClr val="FFFFFF"/>
                </a:solidFill>
                <a:latin typeface="Arial MT"/>
                <a:cs typeface="Arial MT"/>
              </a:rPr>
              <a:t> </a:t>
            </a:r>
            <a:r>
              <a:rPr sz="2800" spc="-5" dirty="0">
                <a:solidFill>
                  <a:srgbClr val="FFFFFF"/>
                </a:solidFill>
                <a:latin typeface="Arial MT"/>
                <a:cs typeface="Arial MT"/>
              </a:rPr>
              <a:t>are </a:t>
            </a:r>
            <a:r>
              <a:rPr sz="2800" dirty="0">
                <a:solidFill>
                  <a:srgbClr val="FFFFFF"/>
                </a:solidFill>
                <a:latin typeface="Arial MT"/>
                <a:cs typeface="Arial MT"/>
              </a:rPr>
              <a:t>classified</a:t>
            </a:r>
            <a:r>
              <a:rPr sz="2800" spc="-5" dirty="0">
                <a:solidFill>
                  <a:srgbClr val="FFFFFF"/>
                </a:solidFill>
                <a:latin typeface="Arial MT"/>
                <a:cs typeface="Arial MT"/>
              </a:rPr>
              <a:t> into</a:t>
            </a:r>
            <a:r>
              <a:rPr sz="2800" dirty="0">
                <a:solidFill>
                  <a:srgbClr val="FFFFFF"/>
                </a:solidFill>
                <a:latin typeface="Arial MT"/>
                <a:cs typeface="Arial MT"/>
              </a:rPr>
              <a:t> </a:t>
            </a:r>
            <a:r>
              <a:rPr sz="2800" spc="-5" dirty="0">
                <a:solidFill>
                  <a:srgbClr val="FFFFFF"/>
                </a:solidFill>
                <a:latin typeface="Arial MT"/>
                <a:cs typeface="Arial MT"/>
              </a:rPr>
              <a:t>4 major</a:t>
            </a:r>
            <a:r>
              <a:rPr sz="2800" spc="15" dirty="0">
                <a:solidFill>
                  <a:srgbClr val="FFFFFF"/>
                </a:solidFill>
                <a:latin typeface="Arial MT"/>
                <a:cs typeface="Arial MT"/>
              </a:rPr>
              <a:t> </a:t>
            </a:r>
            <a:r>
              <a:rPr sz="2800" dirty="0">
                <a:solidFill>
                  <a:srgbClr val="FFFFFF"/>
                </a:solidFill>
                <a:latin typeface="Arial MT"/>
                <a:cs typeface="Arial MT"/>
              </a:rPr>
              <a:t>groups:</a:t>
            </a:r>
            <a:endParaRPr sz="2800">
              <a:latin typeface="Arial MT"/>
              <a:cs typeface="Arial MT"/>
            </a:endParaRPr>
          </a:p>
          <a:p>
            <a:pPr marL="292735" indent="-280670">
              <a:lnSpc>
                <a:spcPct val="100000"/>
              </a:lnSpc>
              <a:spcBef>
                <a:spcPts val="994"/>
              </a:spcBef>
              <a:buFont typeface="Arial MT"/>
              <a:buChar char="•"/>
              <a:tabLst>
                <a:tab pos="292735" algn="l"/>
                <a:tab pos="293370" algn="l"/>
              </a:tabLst>
            </a:pPr>
            <a:r>
              <a:rPr sz="2800" b="1" spc="-5" dirty="0">
                <a:solidFill>
                  <a:srgbClr val="FFFFFF"/>
                </a:solidFill>
                <a:latin typeface="Arial"/>
                <a:cs typeface="Arial"/>
              </a:rPr>
              <a:t>Planetary</a:t>
            </a:r>
            <a:r>
              <a:rPr sz="2800" b="1" spc="-10" dirty="0">
                <a:solidFill>
                  <a:srgbClr val="FFFFFF"/>
                </a:solidFill>
                <a:latin typeface="Arial"/>
                <a:cs typeface="Arial"/>
              </a:rPr>
              <a:t> </a:t>
            </a:r>
            <a:r>
              <a:rPr sz="2800" b="1" spc="-5" dirty="0">
                <a:solidFill>
                  <a:srgbClr val="FFFFFF"/>
                </a:solidFill>
                <a:latin typeface="Arial"/>
                <a:cs typeface="Arial"/>
              </a:rPr>
              <a:t>Nebula</a:t>
            </a:r>
            <a:endParaRPr sz="2800">
              <a:latin typeface="Arial"/>
              <a:cs typeface="Arial"/>
            </a:endParaRPr>
          </a:p>
          <a:p>
            <a:pPr marL="292735" indent="-280670">
              <a:lnSpc>
                <a:spcPct val="100000"/>
              </a:lnSpc>
              <a:spcBef>
                <a:spcPts val="1010"/>
              </a:spcBef>
              <a:buFont typeface="Arial MT"/>
              <a:buChar char="•"/>
              <a:tabLst>
                <a:tab pos="292735" algn="l"/>
                <a:tab pos="293370" algn="l"/>
              </a:tabLst>
            </a:pPr>
            <a:r>
              <a:rPr sz="2800" b="1" spc="-5" dirty="0">
                <a:solidFill>
                  <a:srgbClr val="FFFFFF"/>
                </a:solidFill>
                <a:latin typeface="Arial"/>
                <a:cs typeface="Arial"/>
              </a:rPr>
              <a:t>Supernova</a:t>
            </a:r>
            <a:r>
              <a:rPr sz="2800" b="1" dirty="0">
                <a:solidFill>
                  <a:srgbClr val="FFFFFF"/>
                </a:solidFill>
                <a:latin typeface="Arial"/>
                <a:cs typeface="Arial"/>
              </a:rPr>
              <a:t> </a:t>
            </a:r>
            <a:r>
              <a:rPr sz="2800" b="1" spc="-5" dirty="0">
                <a:solidFill>
                  <a:srgbClr val="FFFFFF"/>
                </a:solidFill>
                <a:latin typeface="Arial"/>
                <a:cs typeface="Arial"/>
              </a:rPr>
              <a:t>Remnant</a:t>
            </a:r>
            <a:endParaRPr sz="2800">
              <a:latin typeface="Arial"/>
              <a:cs typeface="Arial"/>
            </a:endParaRPr>
          </a:p>
          <a:p>
            <a:pPr marL="292735" indent="-280670">
              <a:lnSpc>
                <a:spcPct val="100000"/>
              </a:lnSpc>
              <a:spcBef>
                <a:spcPts val="994"/>
              </a:spcBef>
              <a:buFont typeface="Arial MT"/>
              <a:buChar char="•"/>
              <a:tabLst>
                <a:tab pos="292735" algn="l"/>
                <a:tab pos="293370" algn="l"/>
              </a:tabLst>
            </a:pPr>
            <a:r>
              <a:rPr sz="2800" b="1" spc="-5" dirty="0">
                <a:solidFill>
                  <a:srgbClr val="FFFFFF"/>
                </a:solidFill>
                <a:latin typeface="Arial"/>
                <a:cs typeface="Arial"/>
              </a:rPr>
              <a:t>H II regions,</a:t>
            </a:r>
            <a:r>
              <a:rPr sz="2800" b="1" spc="25" dirty="0">
                <a:solidFill>
                  <a:srgbClr val="FFFFFF"/>
                </a:solidFill>
                <a:latin typeface="Arial"/>
                <a:cs typeface="Arial"/>
              </a:rPr>
              <a:t> </a:t>
            </a:r>
            <a:r>
              <a:rPr sz="2800" spc="-5" dirty="0">
                <a:solidFill>
                  <a:srgbClr val="FFFFFF"/>
                </a:solidFill>
                <a:latin typeface="Arial MT"/>
                <a:cs typeface="Arial MT"/>
              </a:rPr>
              <a:t>large </a:t>
            </a:r>
            <a:r>
              <a:rPr sz="2800" dirty="0">
                <a:solidFill>
                  <a:srgbClr val="FFFFFF"/>
                </a:solidFill>
                <a:latin typeface="Arial MT"/>
                <a:cs typeface="Arial MT"/>
              </a:rPr>
              <a:t>diffused</a:t>
            </a:r>
            <a:r>
              <a:rPr sz="2800" spc="10" dirty="0">
                <a:solidFill>
                  <a:srgbClr val="FFFFFF"/>
                </a:solidFill>
                <a:latin typeface="Arial MT"/>
                <a:cs typeface="Arial MT"/>
              </a:rPr>
              <a:t> </a:t>
            </a:r>
            <a:r>
              <a:rPr sz="2800" dirty="0">
                <a:solidFill>
                  <a:srgbClr val="FFFFFF"/>
                </a:solidFill>
                <a:latin typeface="Arial MT"/>
                <a:cs typeface="Arial MT"/>
              </a:rPr>
              <a:t>nebula</a:t>
            </a:r>
            <a:r>
              <a:rPr sz="2800" spc="5" dirty="0">
                <a:solidFill>
                  <a:srgbClr val="FFFFFF"/>
                </a:solidFill>
                <a:latin typeface="Arial MT"/>
                <a:cs typeface="Arial MT"/>
              </a:rPr>
              <a:t> </a:t>
            </a:r>
            <a:r>
              <a:rPr sz="2800" spc="-5" dirty="0">
                <a:solidFill>
                  <a:srgbClr val="FFFFFF"/>
                </a:solidFill>
                <a:latin typeface="Arial MT"/>
                <a:cs typeface="Arial MT"/>
              </a:rPr>
              <a:t>containing</a:t>
            </a:r>
            <a:r>
              <a:rPr sz="2800" spc="20" dirty="0">
                <a:solidFill>
                  <a:srgbClr val="FFFFFF"/>
                </a:solidFill>
                <a:latin typeface="Arial MT"/>
                <a:cs typeface="Arial MT"/>
              </a:rPr>
              <a:t> </a:t>
            </a:r>
            <a:r>
              <a:rPr sz="2800" dirty="0">
                <a:solidFill>
                  <a:srgbClr val="FFFFFF"/>
                </a:solidFill>
                <a:latin typeface="Arial MT"/>
                <a:cs typeface="Arial MT"/>
              </a:rPr>
              <a:t>ionised</a:t>
            </a:r>
            <a:r>
              <a:rPr sz="2800" spc="-5" dirty="0">
                <a:solidFill>
                  <a:srgbClr val="FFFFFF"/>
                </a:solidFill>
                <a:latin typeface="Arial MT"/>
                <a:cs typeface="Arial MT"/>
              </a:rPr>
              <a:t> </a:t>
            </a:r>
            <a:r>
              <a:rPr sz="2800" dirty="0">
                <a:solidFill>
                  <a:srgbClr val="FFFFFF"/>
                </a:solidFill>
                <a:latin typeface="Arial MT"/>
                <a:cs typeface="Arial MT"/>
              </a:rPr>
              <a:t>hydrogen.</a:t>
            </a:r>
            <a:endParaRPr sz="2800">
              <a:latin typeface="Arial MT"/>
              <a:cs typeface="Arial MT"/>
            </a:endParaRPr>
          </a:p>
          <a:p>
            <a:pPr marL="292735" indent="-280670">
              <a:lnSpc>
                <a:spcPct val="100000"/>
              </a:lnSpc>
              <a:spcBef>
                <a:spcPts val="1000"/>
              </a:spcBef>
              <a:buFont typeface="Arial MT"/>
              <a:buChar char="•"/>
              <a:tabLst>
                <a:tab pos="292735" algn="l"/>
                <a:tab pos="293370" algn="l"/>
              </a:tabLst>
            </a:pPr>
            <a:r>
              <a:rPr sz="2800" b="1" spc="-5" dirty="0">
                <a:solidFill>
                  <a:srgbClr val="FFFFFF"/>
                </a:solidFill>
                <a:latin typeface="Arial"/>
                <a:cs typeface="Arial"/>
              </a:rPr>
              <a:t>Dark</a:t>
            </a:r>
            <a:r>
              <a:rPr sz="2800" b="1" spc="-30" dirty="0">
                <a:solidFill>
                  <a:srgbClr val="FFFFFF"/>
                </a:solidFill>
                <a:latin typeface="Arial"/>
                <a:cs typeface="Arial"/>
              </a:rPr>
              <a:t> </a:t>
            </a:r>
            <a:r>
              <a:rPr sz="2800" b="1" spc="-5" dirty="0">
                <a:solidFill>
                  <a:srgbClr val="FFFFFF"/>
                </a:solidFill>
                <a:latin typeface="Arial"/>
                <a:cs typeface="Arial"/>
              </a:rPr>
              <a:t>Nebula</a:t>
            </a:r>
            <a:endParaRPr sz="28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980" y="568578"/>
            <a:ext cx="5639435" cy="879475"/>
          </a:xfrm>
          <a:prstGeom prst="rect">
            <a:avLst/>
          </a:prstGeom>
        </p:spPr>
        <p:txBody>
          <a:bodyPr vert="horz" wrap="square" lIns="0" tIns="13335" rIns="0" bIns="0" rtlCol="0">
            <a:spAutoFit/>
          </a:bodyPr>
          <a:lstStyle/>
          <a:p>
            <a:pPr marL="12700">
              <a:lnSpc>
                <a:spcPct val="100000"/>
              </a:lnSpc>
              <a:spcBef>
                <a:spcPts val="105"/>
              </a:spcBef>
            </a:pPr>
            <a:r>
              <a:rPr spc="-5" dirty="0"/>
              <a:t>NEUTRON</a:t>
            </a:r>
            <a:r>
              <a:rPr spc="-45" dirty="0"/>
              <a:t> </a:t>
            </a:r>
            <a:r>
              <a:rPr dirty="0"/>
              <a:t>STAR</a:t>
            </a:r>
          </a:p>
        </p:txBody>
      </p:sp>
      <p:grpSp>
        <p:nvGrpSpPr>
          <p:cNvPr id="3" name="object 3"/>
          <p:cNvGrpSpPr/>
          <p:nvPr/>
        </p:nvGrpSpPr>
        <p:grpSpPr>
          <a:xfrm>
            <a:off x="431291" y="4151376"/>
            <a:ext cx="5366385" cy="1868805"/>
            <a:chOff x="431291" y="4151376"/>
            <a:chExt cx="5366385" cy="1868805"/>
          </a:xfrm>
        </p:grpSpPr>
        <p:pic>
          <p:nvPicPr>
            <p:cNvPr id="4" name="object 4"/>
            <p:cNvPicPr/>
            <p:nvPr/>
          </p:nvPicPr>
          <p:blipFill>
            <a:blip r:embed="rId2" cstate="print"/>
            <a:stretch>
              <a:fillRect/>
            </a:stretch>
          </p:blipFill>
          <p:spPr>
            <a:xfrm>
              <a:off x="431291" y="4181856"/>
              <a:ext cx="569976" cy="745236"/>
            </a:xfrm>
            <a:prstGeom prst="rect">
              <a:avLst/>
            </a:prstGeom>
          </p:spPr>
        </p:pic>
        <p:pic>
          <p:nvPicPr>
            <p:cNvPr id="5" name="object 5"/>
            <p:cNvPicPr/>
            <p:nvPr/>
          </p:nvPicPr>
          <p:blipFill>
            <a:blip r:embed="rId3" cstate="print"/>
            <a:stretch>
              <a:fillRect/>
            </a:stretch>
          </p:blipFill>
          <p:spPr>
            <a:xfrm>
              <a:off x="640079" y="4151376"/>
              <a:ext cx="1336547" cy="797051"/>
            </a:xfrm>
            <a:prstGeom prst="rect">
              <a:avLst/>
            </a:prstGeom>
          </p:spPr>
        </p:pic>
        <p:pic>
          <p:nvPicPr>
            <p:cNvPr id="6" name="object 6"/>
            <p:cNvPicPr/>
            <p:nvPr/>
          </p:nvPicPr>
          <p:blipFill>
            <a:blip r:embed="rId4" cstate="print"/>
            <a:stretch>
              <a:fillRect/>
            </a:stretch>
          </p:blipFill>
          <p:spPr>
            <a:xfrm>
              <a:off x="1604772" y="4151376"/>
              <a:ext cx="4192524" cy="797051"/>
            </a:xfrm>
            <a:prstGeom prst="rect">
              <a:avLst/>
            </a:prstGeom>
          </p:spPr>
        </p:pic>
        <p:pic>
          <p:nvPicPr>
            <p:cNvPr id="7" name="object 7"/>
            <p:cNvPicPr/>
            <p:nvPr/>
          </p:nvPicPr>
          <p:blipFill>
            <a:blip r:embed="rId2" cstate="print"/>
            <a:stretch>
              <a:fillRect/>
            </a:stretch>
          </p:blipFill>
          <p:spPr>
            <a:xfrm>
              <a:off x="431291" y="4718304"/>
              <a:ext cx="569976" cy="745235"/>
            </a:xfrm>
            <a:prstGeom prst="rect">
              <a:avLst/>
            </a:prstGeom>
          </p:spPr>
        </p:pic>
        <p:pic>
          <p:nvPicPr>
            <p:cNvPr id="8" name="object 8"/>
            <p:cNvPicPr/>
            <p:nvPr/>
          </p:nvPicPr>
          <p:blipFill>
            <a:blip r:embed="rId5" cstate="print"/>
            <a:stretch>
              <a:fillRect/>
            </a:stretch>
          </p:blipFill>
          <p:spPr>
            <a:xfrm>
              <a:off x="640079" y="4687824"/>
              <a:ext cx="4110228" cy="797051"/>
            </a:xfrm>
            <a:prstGeom prst="rect">
              <a:avLst/>
            </a:prstGeom>
          </p:spPr>
        </p:pic>
        <p:pic>
          <p:nvPicPr>
            <p:cNvPr id="9" name="object 9"/>
            <p:cNvPicPr/>
            <p:nvPr/>
          </p:nvPicPr>
          <p:blipFill>
            <a:blip r:embed="rId2" cstate="print"/>
            <a:stretch>
              <a:fillRect/>
            </a:stretch>
          </p:blipFill>
          <p:spPr>
            <a:xfrm>
              <a:off x="431291" y="5253228"/>
              <a:ext cx="569976" cy="745236"/>
            </a:xfrm>
            <a:prstGeom prst="rect">
              <a:avLst/>
            </a:prstGeom>
          </p:spPr>
        </p:pic>
        <p:pic>
          <p:nvPicPr>
            <p:cNvPr id="10" name="object 10"/>
            <p:cNvPicPr/>
            <p:nvPr/>
          </p:nvPicPr>
          <p:blipFill>
            <a:blip r:embed="rId6" cstate="print"/>
            <a:stretch>
              <a:fillRect/>
            </a:stretch>
          </p:blipFill>
          <p:spPr>
            <a:xfrm>
              <a:off x="640079" y="5222748"/>
              <a:ext cx="2542032" cy="797051"/>
            </a:xfrm>
            <a:prstGeom prst="rect">
              <a:avLst/>
            </a:prstGeom>
          </p:spPr>
        </p:pic>
        <p:pic>
          <p:nvPicPr>
            <p:cNvPr id="11" name="object 11"/>
            <p:cNvPicPr/>
            <p:nvPr/>
          </p:nvPicPr>
          <p:blipFill>
            <a:blip r:embed="rId7" cstate="print"/>
            <a:stretch>
              <a:fillRect/>
            </a:stretch>
          </p:blipFill>
          <p:spPr>
            <a:xfrm>
              <a:off x="2709671" y="5222748"/>
              <a:ext cx="2912364" cy="797051"/>
            </a:xfrm>
            <a:prstGeom prst="rect">
              <a:avLst/>
            </a:prstGeom>
          </p:spPr>
        </p:pic>
      </p:grpSp>
      <p:sp>
        <p:nvSpPr>
          <p:cNvPr id="12" name="object 12"/>
          <p:cNvSpPr txBox="1"/>
          <p:nvPr/>
        </p:nvSpPr>
        <p:spPr>
          <a:xfrm>
            <a:off x="627989" y="2305558"/>
            <a:ext cx="10787380" cy="3469640"/>
          </a:xfrm>
          <a:prstGeom prst="rect">
            <a:avLst/>
          </a:prstGeom>
        </p:spPr>
        <p:txBody>
          <a:bodyPr vert="horz" wrap="square" lIns="0" tIns="11430" rIns="0" bIns="0" rtlCol="0">
            <a:spAutoFit/>
          </a:bodyPr>
          <a:lstStyle/>
          <a:p>
            <a:pPr marL="234950" marR="128270" indent="-222885">
              <a:lnSpc>
                <a:spcPct val="100000"/>
              </a:lnSpc>
              <a:spcBef>
                <a:spcPts val="90"/>
              </a:spcBef>
              <a:buClr>
                <a:srgbClr val="FFFFFF"/>
              </a:buClr>
              <a:buFont typeface="Arial MT"/>
              <a:buChar char="•"/>
              <a:tabLst>
                <a:tab pos="335280" algn="l"/>
                <a:tab pos="335915" algn="l"/>
              </a:tabLst>
            </a:pPr>
            <a:r>
              <a:rPr dirty="0"/>
              <a:t>	</a:t>
            </a:r>
            <a:r>
              <a:rPr sz="2850" spc="-5" dirty="0">
                <a:solidFill>
                  <a:srgbClr val="FFFFFF"/>
                </a:solidFill>
                <a:latin typeface="Arial MT"/>
                <a:cs typeface="Arial MT"/>
              </a:rPr>
              <a:t>A neutron</a:t>
            </a:r>
            <a:r>
              <a:rPr sz="2850" spc="5" dirty="0">
                <a:solidFill>
                  <a:srgbClr val="FFFFFF"/>
                </a:solidFill>
                <a:latin typeface="Arial MT"/>
                <a:cs typeface="Arial MT"/>
              </a:rPr>
              <a:t> </a:t>
            </a:r>
            <a:r>
              <a:rPr sz="2850" spc="-5" dirty="0">
                <a:solidFill>
                  <a:srgbClr val="FFFFFF"/>
                </a:solidFill>
                <a:latin typeface="Arial MT"/>
                <a:cs typeface="Arial MT"/>
              </a:rPr>
              <a:t>star</a:t>
            </a:r>
            <a:r>
              <a:rPr sz="2850" dirty="0">
                <a:solidFill>
                  <a:srgbClr val="FFFFFF"/>
                </a:solidFill>
                <a:latin typeface="Arial MT"/>
                <a:cs typeface="Arial MT"/>
              </a:rPr>
              <a:t> </a:t>
            </a:r>
            <a:r>
              <a:rPr sz="2850" spc="-5" dirty="0">
                <a:solidFill>
                  <a:srgbClr val="FFFFFF"/>
                </a:solidFill>
                <a:latin typeface="Arial MT"/>
                <a:cs typeface="Arial MT"/>
              </a:rPr>
              <a:t>is the</a:t>
            </a:r>
            <a:r>
              <a:rPr sz="2850" spc="25" dirty="0">
                <a:solidFill>
                  <a:srgbClr val="FFFFFF"/>
                </a:solidFill>
                <a:latin typeface="Arial MT"/>
                <a:cs typeface="Arial MT"/>
              </a:rPr>
              <a:t> </a:t>
            </a:r>
            <a:r>
              <a:rPr sz="2850" b="1" spc="-5" dirty="0">
                <a:solidFill>
                  <a:srgbClr val="FFFFFF"/>
                </a:solidFill>
                <a:latin typeface="Arial"/>
                <a:cs typeface="Arial"/>
              </a:rPr>
              <a:t>collapsed</a:t>
            </a:r>
            <a:r>
              <a:rPr sz="2850" b="1" spc="10" dirty="0">
                <a:solidFill>
                  <a:srgbClr val="FFFFFF"/>
                </a:solidFill>
                <a:latin typeface="Arial"/>
                <a:cs typeface="Arial"/>
              </a:rPr>
              <a:t> </a:t>
            </a:r>
            <a:r>
              <a:rPr sz="2850" b="1" spc="-5" dirty="0">
                <a:solidFill>
                  <a:srgbClr val="FFFFFF"/>
                </a:solidFill>
                <a:latin typeface="Arial"/>
                <a:cs typeface="Arial"/>
              </a:rPr>
              <a:t>core</a:t>
            </a:r>
            <a:r>
              <a:rPr sz="2850" b="1" spc="10" dirty="0">
                <a:solidFill>
                  <a:srgbClr val="FFFFFF"/>
                </a:solidFill>
                <a:latin typeface="Arial"/>
                <a:cs typeface="Arial"/>
              </a:rPr>
              <a:t> </a:t>
            </a:r>
            <a:r>
              <a:rPr sz="2850" spc="-5" dirty="0">
                <a:solidFill>
                  <a:srgbClr val="FFFFFF"/>
                </a:solidFill>
                <a:latin typeface="Arial MT"/>
                <a:cs typeface="Arial MT"/>
              </a:rPr>
              <a:t>of</a:t>
            </a:r>
            <a:r>
              <a:rPr sz="2850" dirty="0">
                <a:solidFill>
                  <a:srgbClr val="FFFFFF"/>
                </a:solidFill>
                <a:latin typeface="Arial MT"/>
                <a:cs typeface="Arial MT"/>
              </a:rPr>
              <a:t> </a:t>
            </a:r>
            <a:r>
              <a:rPr sz="2850" spc="-5" dirty="0">
                <a:solidFill>
                  <a:srgbClr val="FFFFFF"/>
                </a:solidFill>
                <a:latin typeface="Arial MT"/>
                <a:cs typeface="Arial MT"/>
              </a:rPr>
              <a:t>a</a:t>
            </a:r>
            <a:r>
              <a:rPr sz="2850" spc="5" dirty="0">
                <a:solidFill>
                  <a:srgbClr val="FFFFFF"/>
                </a:solidFill>
                <a:latin typeface="Arial MT"/>
                <a:cs typeface="Arial MT"/>
              </a:rPr>
              <a:t> </a:t>
            </a:r>
            <a:r>
              <a:rPr sz="2850" spc="-5" dirty="0">
                <a:solidFill>
                  <a:srgbClr val="FFFFFF"/>
                </a:solidFill>
                <a:latin typeface="Arial MT"/>
                <a:cs typeface="Arial MT"/>
              </a:rPr>
              <a:t>giant star</a:t>
            </a:r>
            <a:r>
              <a:rPr sz="2850" dirty="0">
                <a:solidFill>
                  <a:srgbClr val="FFFFFF"/>
                </a:solidFill>
                <a:latin typeface="Arial MT"/>
                <a:cs typeface="Arial MT"/>
              </a:rPr>
              <a:t> </a:t>
            </a:r>
            <a:r>
              <a:rPr sz="2850" spc="-5" dirty="0">
                <a:solidFill>
                  <a:srgbClr val="FFFFFF"/>
                </a:solidFill>
                <a:latin typeface="Arial MT"/>
                <a:cs typeface="Arial MT"/>
              </a:rPr>
              <a:t>which</a:t>
            </a:r>
            <a:r>
              <a:rPr sz="2850" spc="20" dirty="0">
                <a:solidFill>
                  <a:srgbClr val="FFFFFF"/>
                </a:solidFill>
                <a:latin typeface="Arial MT"/>
                <a:cs typeface="Arial MT"/>
              </a:rPr>
              <a:t> </a:t>
            </a:r>
            <a:r>
              <a:rPr sz="2850" spc="-5" dirty="0">
                <a:solidFill>
                  <a:srgbClr val="FFFFFF"/>
                </a:solidFill>
                <a:latin typeface="Arial MT"/>
                <a:cs typeface="Arial MT"/>
              </a:rPr>
              <a:t>before </a:t>
            </a:r>
            <a:r>
              <a:rPr sz="2850" spc="-780" dirty="0">
                <a:solidFill>
                  <a:srgbClr val="FFFFFF"/>
                </a:solidFill>
                <a:latin typeface="Arial MT"/>
                <a:cs typeface="Arial MT"/>
              </a:rPr>
              <a:t> </a:t>
            </a:r>
            <a:r>
              <a:rPr sz="2850" spc="-5" dirty="0">
                <a:solidFill>
                  <a:srgbClr val="FFFFFF"/>
                </a:solidFill>
                <a:latin typeface="Arial MT"/>
                <a:cs typeface="Arial MT"/>
              </a:rPr>
              <a:t>collapse</a:t>
            </a:r>
            <a:r>
              <a:rPr sz="2850" spc="5" dirty="0">
                <a:solidFill>
                  <a:srgbClr val="FFFFFF"/>
                </a:solidFill>
                <a:latin typeface="Arial MT"/>
                <a:cs typeface="Arial MT"/>
              </a:rPr>
              <a:t> </a:t>
            </a:r>
            <a:r>
              <a:rPr sz="2850" spc="-5" dirty="0">
                <a:solidFill>
                  <a:srgbClr val="FFFFFF"/>
                </a:solidFill>
                <a:latin typeface="Arial MT"/>
                <a:cs typeface="Arial MT"/>
              </a:rPr>
              <a:t>had</a:t>
            </a:r>
            <a:r>
              <a:rPr sz="2850" dirty="0">
                <a:solidFill>
                  <a:srgbClr val="FFFFFF"/>
                </a:solidFill>
                <a:latin typeface="Arial MT"/>
                <a:cs typeface="Arial MT"/>
              </a:rPr>
              <a:t> </a:t>
            </a:r>
            <a:r>
              <a:rPr sz="2850" spc="-5" dirty="0">
                <a:solidFill>
                  <a:srgbClr val="FFFFFF"/>
                </a:solidFill>
                <a:latin typeface="Arial MT"/>
                <a:cs typeface="Arial MT"/>
              </a:rPr>
              <a:t>a total</a:t>
            </a:r>
            <a:r>
              <a:rPr sz="2850" dirty="0">
                <a:solidFill>
                  <a:srgbClr val="FFFFFF"/>
                </a:solidFill>
                <a:latin typeface="Arial MT"/>
                <a:cs typeface="Arial MT"/>
              </a:rPr>
              <a:t> </a:t>
            </a:r>
            <a:r>
              <a:rPr sz="2850" spc="-5" dirty="0">
                <a:solidFill>
                  <a:srgbClr val="FFFFFF"/>
                </a:solidFill>
                <a:latin typeface="Arial MT"/>
                <a:cs typeface="Arial MT"/>
              </a:rPr>
              <a:t>mass</a:t>
            </a:r>
            <a:r>
              <a:rPr sz="2850" spc="5" dirty="0">
                <a:solidFill>
                  <a:srgbClr val="FFFFFF"/>
                </a:solidFill>
                <a:latin typeface="Arial MT"/>
                <a:cs typeface="Arial MT"/>
              </a:rPr>
              <a:t> </a:t>
            </a:r>
            <a:r>
              <a:rPr sz="2850" spc="-5" dirty="0">
                <a:solidFill>
                  <a:srgbClr val="FFFFFF"/>
                </a:solidFill>
                <a:latin typeface="Arial MT"/>
                <a:cs typeface="Arial MT"/>
              </a:rPr>
              <a:t>of be</a:t>
            </a:r>
            <a:r>
              <a:rPr lang="en-GB" sz="2850" spc="-5" dirty="0">
                <a:solidFill>
                  <a:srgbClr val="FFFFFF"/>
                </a:solidFill>
                <a:latin typeface="Arial MT"/>
                <a:cs typeface="Arial MT"/>
              </a:rPr>
              <a:t>tween 10 to 12</a:t>
            </a:r>
            <a:r>
              <a:rPr sz="2850" b="1" spc="-5" dirty="0">
                <a:solidFill>
                  <a:srgbClr val="FFFFFF"/>
                </a:solidFill>
                <a:latin typeface="Arial"/>
                <a:cs typeface="Arial"/>
              </a:rPr>
              <a:t> solar </a:t>
            </a:r>
            <a:r>
              <a:rPr sz="2850" b="1" dirty="0">
                <a:solidFill>
                  <a:srgbClr val="FFFFFF"/>
                </a:solidFill>
                <a:latin typeface="Arial"/>
                <a:cs typeface="Arial"/>
              </a:rPr>
              <a:t>masses</a:t>
            </a:r>
            <a:r>
              <a:rPr sz="2850" dirty="0">
                <a:solidFill>
                  <a:srgbClr val="FFFFFF"/>
                </a:solidFill>
                <a:latin typeface="Arial MT"/>
                <a:cs typeface="Arial MT"/>
              </a:rPr>
              <a:t>.</a:t>
            </a:r>
            <a:endParaRPr sz="2850" dirty="0">
              <a:latin typeface="Arial MT"/>
              <a:cs typeface="Arial MT"/>
            </a:endParaRPr>
          </a:p>
          <a:p>
            <a:pPr marL="234950" marR="5080" indent="-222885">
              <a:lnSpc>
                <a:spcPct val="100000"/>
              </a:lnSpc>
              <a:spcBef>
                <a:spcPts val="795"/>
              </a:spcBef>
              <a:buChar char="•"/>
              <a:tabLst>
                <a:tab pos="235585" algn="l"/>
                <a:tab pos="1240155" algn="l"/>
              </a:tabLst>
            </a:pPr>
            <a:r>
              <a:rPr sz="2850" spc="-5" dirty="0">
                <a:solidFill>
                  <a:srgbClr val="FFFFFF"/>
                </a:solidFill>
                <a:latin typeface="Arial MT"/>
                <a:cs typeface="Arial MT"/>
              </a:rPr>
              <a:t>Discovered</a:t>
            </a:r>
            <a:r>
              <a:rPr sz="2850" spc="20" dirty="0">
                <a:solidFill>
                  <a:srgbClr val="FFFFFF"/>
                </a:solidFill>
                <a:latin typeface="Arial MT"/>
                <a:cs typeface="Arial MT"/>
              </a:rPr>
              <a:t> </a:t>
            </a:r>
            <a:r>
              <a:rPr sz="2850" spc="-5" dirty="0">
                <a:solidFill>
                  <a:srgbClr val="FFFFFF"/>
                </a:solidFill>
                <a:latin typeface="Arial MT"/>
                <a:cs typeface="Arial MT"/>
              </a:rPr>
              <a:t>in</a:t>
            </a:r>
            <a:r>
              <a:rPr sz="2850" spc="5" dirty="0">
                <a:solidFill>
                  <a:srgbClr val="FFFFFF"/>
                </a:solidFill>
                <a:latin typeface="Arial MT"/>
                <a:cs typeface="Arial MT"/>
              </a:rPr>
              <a:t> </a:t>
            </a:r>
            <a:r>
              <a:rPr sz="2850" spc="-5" dirty="0">
                <a:solidFill>
                  <a:srgbClr val="FFFFFF"/>
                </a:solidFill>
                <a:latin typeface="Arial MT"/>
                <a:cs typeface="Arial MT"/>
              </a:rPr>
              <a:t>1967</a:t>
            </a:r>
            <a:r>
              <a:rPr sz="2850" spc="20" dirty="0">
                <a:solidFill>
                  <a:srgbClr val="FFFFFF"/>
                </a:solidFill>
                <a:latin typeface="Arial MT"/>
                <a:cs typeface="Arial MT"/>
              </a:rPr>
              <a:t> </a:t>
            </a:r>
            <a:r>
              <a:rPr sz="2850" spc="-5" dirty="0">
                <a:solidFill>
                  <a:srgbClr val="FFFFFF"/>
                </a:solidFill>
                <a:latin typeface="Arial MT"/>
                <a:cs typeface="Arial MT"/>
              </a:rPr>
              <a:t>by</a:t>
            </a:r>
            <a:r>
              <a:rPr sz="2850" spc="5" dirty="0">
                <a:solidFill>
                  <a:srgbClr val="FFFFFF"/>
                </a:solidFill>
                <a:latin typeface="Arial MT"/>
                <a:cs typeface="Arial MT"/>
              </a:rPr>
              <a:t> </a:t>
            </a:r>
            <a:r>
              <a:rPr sz="2850" spc="-5" dirty="0">
                <a:solidFill>
                  <a:srgbClr val="FFFFFF"/>
                </a:solidFill>
                <a:latin typeface="Arial MT"/>
                <a:cs typeface="Arial MT"/>
              </a:rPr>
              <a:t>Jocelyn</a:t>
            </a:r>
            <a:r>
              <a:rPr sz="2850" dirty="0">
                <a:solidFill>
                  <a:srgbClr val="FFFFFF"/>
                </a:solidFill>
                <a:latin typeface="Arial MT"/>
                <a:cs typeface="Arial MT"/>
              </a:rPr>
              <a:t> </a:t>
            </a:r>
            <a:r>
              <a:rPr sz="2850" spc="-5" dirty="0">
                <a:solidFill>
                  <a:srgbClr val="FFFFFF"/>
                </a:solidFill>
                <a:latin typeface="Arial MT"/>
                <a:cs typeface="Arial MT"/>
              </a:rPr>
              <a:t>Bell</a:t>
            </a:r>
            <a:r>
              <a:rPr sz="2850" dirty="0">
                <a:solidFill>
                  <a:srgbClr val="FFFFFF"/>
                </a:solidFill>
                <a:latin typeface="Arial MT"/>
                <a:cs typeface="Arial MT"/>
              </a:rPr>
              <a:t> </a:t>
            </a:r>
            <a:r>
              <a:rPr sz="2850" spc="-5" dirty="0">
                <a:solidFill>
                  <a:srgbClr val="FFFFFF"/>
                </a:solidFill>
                <a:latin typeface="Arial MT"/>
                <a:cs typeface="Arial MT"/>
              </a:rPr>
              <a:t>and</a:t>
            </a:r>
            <a:r>
              <a:rPr sz="2850" spc="20" dirty="0">
                <a:solidFill>
                  <a:srgbClr val="FFFFFF"/>
                </a:solidFill>
                <a:latin typeface="Arial MT"/>
                <a:cs typeface="Arial MT"/>
              </a:rPr>
              <a:t> </a:t>
            </a:r>
            <a:r>
              <a:rPr sz="2850" spc="-5" dirty="0">
                <a:solidFill>
                  <a:srgbClr val="FFFFFF"/>
                </a:solidFill>
                <a:latin typeface="Arial MT"/>
                <a:cs typeface="Arial MT"/>
              </a:rPr>
              <a:t>Antony</a:t>
            </a:r>
            <a:r>
              <a:rPr sz="2850" dirty="0">
                <a:solidFill>
                  <a:srgbClr val="FFFFFF"/>
                </a:solidFill>
                <a:latin typeface="Arial MT"/>
                <a:cs typeface="Arial MT"/>
              </a:rPr>
              <a:t> </a:t>
            </a:r>
            <a:r>
              <a:rPr sz="2850" spc="-5" dirty="0">
                <a:solidFill>
                  <a:srgbClr val="FFFFFF"/>
                </a:solidFill>
                <a:latin typeface="Arial MT"/>
                <a:cs typeface="Arial MT"/>
              </a:rPr>
              <a:t>Hewish</a:t>
            </a:r>
            <a:r>
              <a:rPr sz="2850" spc="25" dirty="0">
                <a:solidFill>
                  <a:srgbClr val="FFFFFF"/>
                </a:solidFill>
                <a:latin typeface="Arial MT"/>
                <a:cs typeface="Arial MT"/>
              </a:rPr>
              <a:t> </a:t>
            </a:r>
            <a:r>
              <a:rPr sz="2850" spc="-5" dirty="0">
                <a:solidFill>
                  <a:srgbClr val="FFFFFF"/>
                </a:solidFill>
                <a:latin typeface="Arial MT"/>
                <a:cs typeface="Arial MT"/>
              </a:rPr>
              <a:t>by regular </a:t>
            </a:r>
            <a:r>
              <a:rPr sz="2850" spc="-780" dirty="0">
                <a:solidFill>
                  <a:srgbClr val="FFFFFF"/>
                </a:solidFill>
                <a:latin typeface="Arial MT"/>
                <a:cs typeface="Arial MT"/>
              </a:rPr>
              <a:t> </a:t>
            </a:r>
            <a:r>
              <a:rPr sz="2850" spc="-5" dirty="0">
                <a:solidFill>
                  <a:srgbClr val="FFFFFF"/>
                </a:solidFill>
                <a:latin typeface="Arial MT"/>
                <a:cs typeface="Arial MT"/>
              </a:rPr>
              <a:t>radio	pulses</a:t>
            </a:r>
            <a:r>
              <a:rPr sz="2850" spc="10" dirty="0">
                <a:solidFill>
                  <a:srgbClr val="FFFFFF"/>
                </a:solidFill>
                <a:latin typeface="Arial MT"/>
                <a:cs typeface="Arial MT"/>
              </a:rPr>
              <a:t> </a:t>
            </a:r>
            <a:r>
              <a:rPr sz="2850" spc="-5" dirty="0">
                <a:solidFill>
                  <a:srgbClr val="FFFFFF"/>
                </a:solidFill>
                <a:latin typeface="Arial MT"/>
                <a:cs typeface="Arial MT"/>
              </a:rPr>
              <a:t>from PSR B1919+21</a:t>
            </a:r>
            <a:endParaRPr sz="2850" dirty="0">
              <a:latin typeface="Arial MT"/>
              <a:cs typeface="Arial MT"/>
            </a:endParaRPr>
          </a:p>
          <a:p>
            <a:pPr marL="234950" indent="-222885">
              <a:lnSpc>
                <a:spcPct val="100000"/>
              </a:lnSpc>
              <a:spcBef>
                <a:spcPts val="795"/>
              </a:spcBef>
              <a:buFont typeface="Arial MT"/>
              <a:buChar char="•"/>
              <a:tabLst>
                <a:tab pos="235585" algn="l"/>
              </a:tabLst>
            </a:pPr>
            <a:r>
              <a:rPr sz="2850" i="1" spc="-5" dirty="0">
                <a:solidFill>
                  <a:srgbClr val="FFFFFF"/>
                </a:solidFill>
                <a:latin typeface="Arial"/>
                <a:cs typeface="Arial"/>
              </a:rPr>
              <a:t>Mass</a:t>
            </a:r>
            <a:r>
              <a:rPr sz="2850" i="1" dirty="0">
                <a:solidFill>
                  <a:srgbClr val="FFFFFF"/>
                </a:solidFill>
                <a:latin typeface="Arial"/>
                <a:cs typeface="Arial"/>
              </a:rPr>
              <a:t> </a:t>
            </a:r>
            <a:r>
              <a:rPr sz="2850" spc="-5" dirty="0">
                <a:solidFill>
                  <a:srgbClr val="FFFFFF"/>
                </a:solidFill>
                <a:latin typeface="Arial MT"/>
                <a:cs typeface="Arial MT"/>
              </a:rPr>
              <a:t>:</a:t>
            </a:r>
            <a:r>
              <a:rPr sz="2850" spc="-10" dirty="0">
                <a:solidFill>
                  <a:srgbClr val="FFFFFF"/>
                </a:solidFill>
                <a:latin typeface="Arial MT"/>
                <a:cs typeface="Arial MT"/>
              </a:rPr>
              <a:t> </a:t>
            </a:r>
            <a:r>
              <a:rPr sz="2850" spc="-5" dirty="0">
                <a:solidFill>
                  <a:srgbClr val="FFFFFF"/>
                </a:solidFill>
                <a:latin typeface="Arial MT"/>
                <a:cs typeface="Arial MT"/>
              </a:rPr>
              <a:t>1.4</a:t>
            </a:r>
            <a:r>
              <a:rPr sz="2850" spc="-20" dirty="0">
                <a:solidFill>
                  <a:srgbClr val="FFFFFF"/>
                </a:solidFill>
                <a:latin typeface="Arial MT"/>
                <a:cs typeface="Arial MT"/>
              </a:rPr>
              <a:t> </a:t>
            </a:r>
            <a:r>
              <a:rPr sz="2850" spc="-5" dirty="0">
                <a:solidFill>
                  <a:srgbClr val="FFFFFF"/>
                </a:solidFill>
                <a:latin typeface="Arial MT"/>
                <a:cs typeface="Arial MT"/>
              </a:rPr>
              <a:t>times</a:t>
            </a:r>
            <a:r>
              <a:rPr sz="2850" spc="10" dirty="0">
                <a:solidFill>
                  <a:srgbClr val="FFFFFF"/>
                </a:solidFill>
                <a:latin typeface="Arial MT"/>
                <a:cs typeface="Arial MT"/>
              </a:rPr>
              <a:t> </a:t>
            </a:r>
            <a:r>
              <a:rPr sz="2850" spc="-5" dirty="0">
                <a:solidFill>
                  <a:srgbClr val="FFFFFF"/>
                </a:solidFill>
                <a:latin typeface="Arial MT"/>
                <a:cs typeface="Arial MT"/>
              </a:rPr>
              <a:t>mass of</a:t>
            </a:r>
            <a:r>
              <a:rPr sz="2850" spc="-15" dirty="0">
                <a:solidFill>
                  <a:srgbClr val="FFFFFF"/>
                </a:solidFill>
                <a:latin typeface="Arial MT"/>
                <a:cs typeface="Arial MT"/>
              </a:rPr>
              <a:t> </a:t>
            </a:r>
            <a:r>
              <a:rPr sz="2850" spc="-5" dirty="0">
                <a:solidFill>
                  <a:srgbClr val="FFFFFF"/>
                </a:solidFill>
                <a:latin typeface="Arial MT"/>
                <a:cs typeface="Arial MT"/>
              </a:rPr>
              <a:t>sun</a:t>
            </a:r>
            <a:endParaRPr sz="2850" dirty="0">
              <a:latin typeface="Arial MT"/>
              <a:cs typeface="Arial MT"/>
            </a:endParaRPr>
          </a:p>
          <a:p>
            <a:pPr marL="234950" indent="-222885">
              <a:lnSpc>
                <a:spcPct val="100000"/>
              </a:lnSpc>
              <a:spcBef>
                <a:spcPts val="805"/>
              </a:spcBef>
              <a:buChar char="•"/>
              <a:tabLst>
                <a:tab pos="235585" algn="l"/>
              </a:tabLst>
            </a:pPr>
            <a:r>
              <a:rPr sz="2850" spc="-5" dirty="0">
                <a:solidFill>
                  <a:srgbClr val="FFFFFF"/>
                </a:solidFill>
                <a:latin typeface="Arial MT"/>
                <a:cs typeface="Arial MT"/>
              </a:rPr>
              <a:t>Density:</a:t>
            </a:r>
            <a:r>
              <a:rPr sz="2850" spc="-20" dirty="0">
                <a:solidFill>
                  <a:srgbClr val="FFFFFF"/>
                </a:solidFill>
                <a:latin typeface="Arial MT"/>
                <a:cs typeface="Arial MT"/>
              </a:rPr>
              <a:t> </a:t>
            </a:r>
            <a:r>
              <a:rPr sz="2850" spc="-5" dirty="0">
                <a:solidFill>
                  <a:srgbClr val="FFFFFF"/>
                </a:solidFill>
                <a:latin typeface="Arial MT"/>
                <a:cs typeface="Arial MT"/>
              </a:rPr>
              <a:t>10^17 kg/m^3</a:t>
            </a:r>
            <a:endParaRPr sz="2850" dirty="0">
              <a:latin typeface="Arial MT"/>
              <a:cs typeface="Arial MT"/>
            </a:endParaRPr>
          </a:p>
          <a:p>
            <a:pPr marL="234950" indent="-222885">
              <a:lnSpc>
                <a:spcPct val="100000"/>
              </a:lnSpc>
              <a:spcBef>
                <a:spcPts val="790"/>
              </a:spcBef>
              <a:buFont typeface="Arial MT"/>
              <a:buChar char="•"/>
              <a:tabLst>
                <a:tab pos="235585" algn="l"/>
              </a:tabLst>
            </a:pPr>
            <a:r>
              <a:rPr sz="2850" i="1" spc="-5" dirty="0">
                <a:solidFill>
                  <a:srgbClr val="FFFFFF"/>
                </a:solidFill>
                <a:latin typeface="Arial"/>
                <a:cs typeface="Arial"/>
              </a:rPr>
              <a:t>Temperature</a:t>
            </a:r>
            <a:r>
              <a:rPr sz="2850" spc="-5" dirty="0">
                <a:solidFill>
                  <a:srgbClr val="FFFFFF"/>
                </a:solidFill>
                <a:latin typeface="Arial MT"/>
                <a:cs typeface="Arial MT"/>
              </a:rPr>
              <a:t>:</a:t>
            </a:r>
            <a:r>
              <a:rPr sz="2850" spc="15" dirty="0">
                <a:solidFill>
                  <a:srgbClr val="FFFFFF"/>
                </a:solidFill>
                <a:latin typeface="Arial MT"/>
                <a:cs typeface="Arial MT"/>
              </a:rPr>
              <a:t> </a:t>
            </a:r>
            <a:r>
              <a:rPr sz="2850" spc="-5" dirty="0">
                <a:solidFill>
                  <a:srgbClr val="FFFFFF"/>
                </a:solidFill>
                <a:latin typeface="Arial MT"/>
                <a:cs typeface="Arial MT"/>
              </a:rPr>
              <a:t>600000</a:t>
            </a:r>
            <a:r>
              <a:rPr sz="2850" spc="10" dirty="0">
                <a:solidFill>
                  <a:srgbClr val="FFFFFF"/>
                </a:solidFill>
                <a:latin typeface="Arial MT"/>
                <a:cs typeface="Arial MT"/>
              </a:rPr>
              <a:t> </a:t>
            </a:r>
            <a:r>
              <a:rPr sz="2850" spc="-5" dirty="0">
                <a:solidFill>
                  <a:srgbClr val="FFFFFF"/>
                </a:solidFill>
                <a:latin typeface="Arial MT"/>
                <a:cs typeface="Arial MT"/>
              </a:rPr>
              <a:t>kelvin</a:t>
            </a:r>
            <a:endParaRPr sz="2850" dirty="0">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003" y="185928"/>
            <a:ext cx="12127992" cy="648614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8886" y="276860"/>
            <a:ext cx="9175115" cy="1613535"/>
          </a:xfrm>
          <a:prstGeom prst="rect">
            <a:avLst/>
          </a:prstGeom>
        </p:spPr>
        <p:txBody>
          <a:bodyPr vert="horz" wrap="square" lIns="0" tIns="12065" rIns="0" bIns="0" rtlCol="0">
            <a:spAutoFit/>
          </a:bodyPr>
          <a:lstStyle/>
          <a:p>
            <a:pPr marL="3707129" marR="5080" indent="-3694429">
              <a:lnSpc>
                <a:spcPct val="100200"/>
              </a:lnSpc>
              <a:spcBef>
                <a:spcPts val="95"/>
              </a:spcBef>
            </a:pPr>
            <a:r>
              <a:rPr sz="5200" spc="5" dirty="0"/>
              <a:t>FORMATION</a:t>
            </a:r>
            <a:r>
              <a:rPr sz="5200" spc="-15" dirty="0"/>
              <a:t> </a:t>
            </a:r>
            <a:r>
              <a:rPr sz="5200" spc="5" dirty="0"/>
              <a:t>OF</a:t>
            </a:r>
            <a:r>
              <a:rPr sz="5200" spc="-25" dirty="0"/>
              <a:t> </a:t>
            </a:r>
            <a:r>
              <a:rPr sz="5200" spc="5" dirty="0"/>
              <a:t>A</a:t>
            </a:r>
            <a:r>
              <a:rPr sz="5200" spc="-25" dirty="0"/>
              <a:t> </a:t>
            </a:r>
            <a:r>
              <a:rPr sz="5200" dirty="0"/>
              <a:t>NEUTRON </a:t>
            </a:r>
            <a:r>
              <a:rPr sz="5200" u="none" spc="-1430" dirty="0"/>
              <a:t> </a:t>
            </a:r>
            <a:r>
              <a:rPr sz="5200" spc="5" dirty="0"/>
              <a:t>STAR</a:t>
            </a:r>
            <a:endParaRPr sz="5200"/>
          </a:p>
        </p:txBody>
      </p:sp>
      <p:sp>
        <p:nvSpPr>
          <p:cNvPr id="3" name="object 3"/>
          <p:cNvSpPr txBox="1"/>
          <p:nvPr/>
        </p:nvSpPr>
        <p:spPr>
          <a:xfrm>
            <a:off x="610006" y="2650998"/>
            <a:ext cx="10917555" cy="2285365"/>
          </a:xfrm>
          <a:prstGeom prst="rect">
            <a:avLst/>
          </a:prstGeom>
        </p:spPr>
        <p:txBody>
          <a:bodyPr vert="horz" wrap="square" lIns="0" tIns="12065" rIns="0" bIns="0" rtlCol="0">
            <a:spAutoFit/>
          </a:bodyPr>
          <a:lstStyle/>
          <a:p>
            <a:pPr marL="292735" marR="5080" indent="-280670">
              <a:lnSpc>
                <a:spcPct val="100000"/>
              </a:lnSpc>
              <a:spcBef>
                <a:spcPts val="95"/>
              </a:spcBef>
              <a:buClr>
                <a:srgbClr val="FFFFFF"/>
              </a:buClr>
              <a:buFont typeface="Arial MT"/>
              <a:buChar char="•"/>
              <a:tabLst>
                <a:tab pos="391795" algn="l"/>
                <a:tab pos="392430" algn="l"/>
              </a:tabLst>
            </a:pPr>
            <a:r>
              <a:rPr dirty="0"/>
              <a:t>	</a:t>
            </a:r>
            <a:r>
              <a:rPr sz="2800" dirty="0">
                <a:solidFill>
                  <a:srgbClr val="FFFFFF"/>
                </a:solidFill>
                <a:latin typeface="Arial MT"/>
                <a:cs typeface="Arial MT"/>
              </a:rPr>
              <a:t>Neutron</a:t>
            </a:r>
            <a:r>
              <a:rPr sz="2800" spc="5" dirty="0">
                <a:solidFill>
                  <a:srgbClr val="FFFFFF"/>
                </a:solidFill>
                <a:latin typeface="Arial MT"/>
                <a:cs typeface="Arial MT"/>
              </a:rPr>
              <a:t> </a:t>
            </a:r>
            <a:r>
              <a:rPr sz="2800" dirty="0">
                <a:solidFill>
                  <a:srgbClr val="FFFFFF"/>
                </a:solidFill>
                <a:latin typeface="Arial MT"/>
                <a:cs typeface="Arial MT"/>
              </a:rPr>
              <a:t>stars are</a:t>
            </a:r>
            <a:r>
              <a:rPr sz="2800" spc="5" dirty="0">
                <a:solidFill>
                  <a:srgbClr val="FFFFFF"/>
                </a:solidFill>
                <a:latin typeface="Arial MT"/>
                <a:cs typeface="Arial MT"/>
              </a:rPr>
              <a:t> </a:t>
            </a:r>
            <a:r>
              <a:rPr sz="2800" dirty="0">
                <a:solidFill>
                  <a:srgbClr val="FFFFFF"/>
                </a:solidFill>
                <a:latin typeface="Arial MT"/>
                <a:cs typeface="Arial MT"/>
              </a:rPr>
              <a:t>created</a:t>
            </a:r>
            <a:r>
              <a:rPr sz="2800" spc="10" dirty="0">
                <a:solidFill>
                  <a:srgbClr val="FFFFFF"/>
                </a:solidFill>
                <a:latin typeface="Arial MT"/>
                <a:cs typeface="Arial MT"/>
              </a:rPr>
              <a:t> </a:t>
            </a:r>
            <a:r>
              <a:rPr sz="2800" spc="-5" dirty="0">
                <a:solidFill>
                  <a:srgbClr val="FFFFFF"/>
                </a:solidFill>
                <a:latin typeface="Arial MT"/>
                <a:cs typeface="Arial MT"/>
              </a:rPr>
              <a:t>when</a:t>
            </a:r>
            <a:r>
              <a:rPr sz="2800" spc="15" dirty="0">
                <a:solidFill>
                  <a:srgbClr val="FFFFFF"/>
                </a:solidFill>
                <a:latin typeface="Arial MT"/>
                <a:cs typeface="Arial MT"/>
              </a:rPr>
              <a:t> </a:t>
            </a:r>
            <a:r>
              <a:rPr sz="2800" b="1" spc="-5" dirty="0">
                <a:solidFill>
                  <a:srgbClr val="FFFFFF"/>
                </a:solidFill>
                <a:latin typeface="Arial"/>
                <a:cs typeface="Arial"/>
              </a:rPr>
              <a:t>giant</a:t>
            </a:r>
            <a:r>
              <a:rPr sz="2800" b="1" spc="15" dirty="0">
                <a:solidFill>
                  <a:srgbClr val="FFFFFF"/>
                </a:solidFill>
                <a:latin typeface="Arial"/>
                <a:cs typeface="Arial"/>
              </a:rPr>
              <a:t> </a:t>
            </a:r>
            <a:r>
              <a:rPr sz="2800" b="1" spc="-5" dirty="0">
                <a:solidFill>
                  <a:srgbClr val="FFFFFF"/>
                </a:solidFill>
                <a:latin typeface="Arial"/>
                <a:cs typeface="Arial"/>
              </a:rPr>
              <a:t>stars die</a:t>
            </a:r>
            <a:r>
              <a:rPr sz="2800" b="1" spc="10" dirty="0">
                <a:solidFill>
                  <a:srgbClr val="FFFFFF"/>
                </a:solidFill>
                <a:latin typeface="Arial"/>
                <a:cs typeface="Arial"/>
              </a:rPr>
              <a:t> </a:t>
            </a:r>
            <a:r>
              <a:rPr sz="2800" b="1" spc="-5" dirty="0">
                <a:solidFill>
                  <a:srgbClr val="FFFFFF"/>
                </a:solidFill>
                <a:latin typeface="Arial"/>
                <a:cs typeface="Arial"/>
              </a:rPr>
              <a:t>in supernova</a:t>
            </a:r>
            <a:r>
              <a:rPr sz="2800" b="1" spc="70" dirty="0">
                <a:solidFill>
                  <a:srgbClr val="FFFFFF"/>
                </a:solidFill>
                <a:latin typeface="Arial"/>
                <a:cs typeface="Arial"/>
              </a:rPr>
              <a:t> </a:t>
            </a:r>
            <a:r>
              <a:rPr sz="2800" dirty="0">
                <a:solidFill>
                  <a:srgbClr val="FFFFFF"/>
                </a:solidFill>
                <a:latin typeface="Arial MT"/>
                <a:cs typeface="Arial MT"/>
              </a:rPr>
              <a:t>and </a:t>
            </a:r>
            <a:r>
              <a:rPr sz="2800" spc="-765" dirty="0">
                <a:solidFill>
                  <a:srgbClr val="FFFFFF"/>
                </a:solidFill>
                <a:latin typeface="Arial MT"/>
                <a:cs typeface="Arial MT"/>
              </a:rPr>
              <a:t> </a:t>
            </a:r>
            <a:r>
              <a:rPr sz="2800" dirty="0">
                <a:solidFill>
                  <a:srgbClr val="FFFFFF"/>
                </a:solidFill>
                <a:latin typeface="Arial MT"/>
                <a:cs typeface="Arial MT"/>
              </a:rPr>
              <a:t>their cores collapse, with protons and electrons essentially </a:t>
            </a:r>
            <a:r>
              <a:rPr sz="2800" spc="-5" dirty="0">
                <a:solidFill>
                  <a:srgbClr val="FFFFFF"/>
                </a:solidFill>
                <a:latin typeface="Arial MT"/>
                <a:cs typeface="Arial MT"/>
              </a:rPr>
              <a:t>melting </a:t>
            </a:r>
            <a:r>
              <a:rPr sz="2800" dirty="0">
                <a:solidFill>
                  <a:srgbClr val="FFFFFF"/>
                </a:solidFill>
                <a:latin typeface="Arial MT"/>
                <a:cs typeface="Arial MT"/>
              </a:rPr>
              <a:t> </a:t>
            </a:r>
            <a:r>
              <a:rPr sz="2800" spc="-5" dirty="0">
                <a:solidFill>
                  <a:srgbClr val="FFFFFF"/>
                </a:solidFill>
                <a:latin typeface="Arial MT"/>
                <a:cs typeface="Arial MT"/>
              </a:rPr>
              <a:t>into</a:t>
            </a:r>
            <a:r>
              <a:rPr sz="2800" dirty="0">
                <a:solidFill>
                  <a:srgbClr val="FFFFFF"/>
                </a:solidFill>
                <a:latin typeface="Arial MT"/>
                <a:cs typeface="Arial MT"/>
              </a:rPr>
              <a:t> </a:t>
            </a:r>
            <a:r>
              <a:rPr sz="2800" spc="-5" dirty="0">
                <a:solidFill>
                  <a:srgbClr val="FFFFFF"/>
                </a:solidFill>
                <a:latin typeface="Arial MT"/>
                <a:cs typeface="Arial MT"/>
              </a:rPr>
              <a:t>each</a:t>
            </a:r>
            <a:r>
              <a:rPr sz="2800" spc="5" dirty="0">
                <a:solidFill>
                  <a:srgbClr val="FFFFFF"/>
                </a:solidFill>
                <a:latin typeface="Arial MT"/>
                <a:cs typeface="Arial MT"/>
              </a:rPr>
              <a:t> </a:t>
            </a:r>
            <a:r>
              <a:rPr sz="2800" dirty="0">
                <a:solidFill>
                  <a:srgbClr val="FFFFFF"/>
                </a:solidFill>
                <a:latin typeface="Arial MT"/>
                <a:cs typeface="Arial MT"/>
              </a:rPr>
              <a:t>other</a:t>
            </a:r>
            <a:r>
              <a:rPr sz="2800" spc="-5" dirty="0">
                <a:solidFill>
                  <a:srgbClr val="FFFFFF"/>
                </a:solidFill>
                <a:latin typeface="Arial MT"/>
                <a:cs typeface="Arial MT"/>
              </a:rPr>
              <a:t> to</a:t>
            </a:r>
            <a:r>
              <a:rPr sz="2800" spc="25" dirty="0">
                <a:solidFill>
                  <a:srgbClr val="FFFFFF"/>
                </a:solidFill>
                <a:latin typeface="Arial MT"/>
                <a:cs typeface="Arial MT"/>
              </a:rPr>
              <a:t> </a:t>
            </a:r>
            <a:r>
              <a:rPr sz="2800" b="1" spc="-5" dirty="0">
                <a:solidFill>
                  <a:srgbClr val="FFFFFF"/>
                </a:solidFill>
                <a:latin typeface="Arial"/>
                <a:cs typeface="Arial"/>
              </a:rPr>
              <a:t>form neutrons</a:t>
            </a:r>
            <a:r>
              <a:rPr sz="2800" spc="-5" dirty="0">
                <a:solidFill>
                  <a:srgbClr val="FFFFFF"/>
                </a:solidFill>
                <a:latin typeface="Arial MT"/>
                <a:cs typeface="Arial MT"/>
              </a:rPr>
              <a:t>.</a:t>
            </a:r>
            <a:endParaRPr sz="2800">
              <a:latin typeface="Arial MT"/>
              <a:cs typeface="Arial MT"/>
            </a:endParaRPr>
          </a:p>
          <a:p>
            <a:pPr marL="292735" marR="640715" indent="-280670">
              <a:lnSpc>
                <a:spcPct val="100000"/>
              </a:lnSpc>
              <a:spcBef>
                <a:spcPts val="994"/>
              </a:spcBef>
              <a:buChar char="•"/>
              <a:tabLst>
                <a:tab pos="292735" algn="l"/>
                <a:tab pos="293370" algn="l"/>
              </a:tabLst>
            </a:pPr>
            <a:r>
              <a:rPr sz="2800" spc="-5" dirty="0">
                <a:solidFill>
                  <a:srgbClr val="FFFFFF"/>
                </a:solidFill>
                <a:latin typeface="Arial MT"/>
                <a:cs typeface="Arial MT"/>
              </a:rPr>
              <a:t>Neutron</a:t>
            </a:r>
            <a:r>
              <a:rPr sz="2800" spc="15" dirty="0">
                <a:solidFill>
                  <a:srgbClr val="FFFFFF"/>
                </a:solidFill>
                <a:latin typeface="Arial MT"/>
                <a:cs typeface="Arial MT"/>
              </a:rPr>
              <a:t> </a:t>
            </a:r>
            <a:r>
              <a:rPr sz="2800" dirty="0">
                <a:solidFill>
                  <a:srgbClr val="FFFFFF"/>
                </a:solidFill>
                <a:latin typeface="Arial MT"/>
                <a:cs typeface="Arial MT"/>
              </a:rPr>
              <a:t>stars </a:t>
            </a:r>
            <a:r>
              <a:rPr sz="2800" spc="-5" dirty="0">
                <a:solidFill>
                  <a:srgbClr val="FFFFFF"/>
                </a:solidFill>
                <a:latin typeface="Arial MT"/>
                <a:cs typeface="Arial MT"/>
              </a:rPr>
              <a:t>are</a:t>
            </a:r>
            <a:r>
              <a:rPr sz="2800" spc="10" dirty="0">
                <a:solidFill>
                  <a:srgbClr val="FFFFFF"/>
                </a:solidFill>
                <a:latin typeface="Arial MT"/>
                <a:cs typeface="Arial MT"/>
              </a:rPr>
              <a:t> </a:t>
            </a:r>
            <a:r>
              <a:rPr sz="2800" dirty="0">
                <a:solidFill>
                  <a:srgbClr val="FFFFFF"/>
                </a:solidFill>
                <a:latin typeface="Arial MT"/>
                <a:cs typeface="Arial MT"/>
              </a:rPr>
              <a:t>city-size</a:t>
            </a:r>
            <a:r>
              <a:rPr sz="2800" spc="-10" dirty="0">
                <a:solidFill>
                  <a:srgbClr val="FFFFFF"/>
                </a:solidFill>
                <a:latin typeface="Arial MT"/>
                <a:cs typeface="Arial MT"/>
              </a:rPr>
              <a:t> </a:t>
            </a:r>
            <a:r>
              <a:rPr sz="2800" dirty="0">
                <a:solidFill>
                  <a:srgbClr val="FFFFFF"/>
                </a:solidFill>
                <a:latin typeface="Arial MT"/>
                <a:cs typeface="Arial MT"/>
              </a:rPr>
              <a:t>stellar</a:t>
            </a:r>
            <a:r>
              <a:rPr sz="2800" spc="-5" dirty="0">
                <a:solidFill>
                  <a:srgbClr val="FFFFFF"/>
                </a:solidFill>
                <a:latin typeface="Arial MT"/>
                <a:cs typeface="Arial MT"/>
              </a:rPr>
              <a:t> </a:t>
            </a:r>
            <a:r>
              <a:rPr sz="2800" dirty="0">
                <a:solidFill>
                  <a:srgbClr val="FFFFFF"/>
                </a:solidFill>
                <a:latin typeface="Arial MT"/>
                <a:cs typeface="Arial MT"/>
              </a:rPr>
              <a:t>objects </a:t>
            </a:r>
            <a:r>
              <a:rPr sz="2800" spc="-5" dirty="0">
                <a:solidFill>
                  <a:srgbClr val="FFFFFF"/>
                </a:solidFill>
                <a:latin typeface="Arial MT"/>
                <a:cs typeface="Arial MT"/>
              </a:rPr>
              <a:t>with</a:t>
            </a:r>
            <a:r>
              <a:rPr sz="2800" spc="10" dirty="0">
                <a:solidFill>
                  <a:srgbClr val="FFFFFF"/>
                </a:solidFill>
                <a:latin typeface="Arial MT"/>
                <a:cs typeface="Arial MT"/>
              </a:rPr>
              <a:t> </a:t>
            </a:r>
            <a:r>
              <a:rPr sz="2800" spc="-5" dirty="0">
                <a:solidFill>
                  <a:srgbClr val="FFFFFF"/>
                </a:solidFill>
                <a:latin typeface="Arial MT"/>
                <a:cs typeface="Arial MT"/>
              </a:rPr>
              <a:t>a</a:t>
            </a:r>
            <a:r>
              <a:rPr sz="2800" spc="10" dirty="0">
                <a:solidFill>
                  <a:srgbClr val="FFFFFF"/>
                </a:solidFill>
                <a:latin typeface="Arial MT"/>
                <a:cs typeface="Arial MT"/>
              </a:rPr>
              <a:t> </a:t>
            </a:r>
            <a:r>
              <a:rPr sz="2800" spc="-5" dirty="0">
                <a:solidFill>
                  <a:srgbClr val="FFFFFF"/>
                </a:solidFill>
                <a:latin typeface="Arial MT"/>
                <a:cs typeface="Arial MT"/>
              </a:rPr>
              <a:t>mass</a:t>
            </a:r>
            <a:r>
              <a:rPr sz="2800" spc="5" dirty="0">
                <a:solidFill>
                  <a:srgbClr val="FFFFFF"/>
                </a:solidFill>
                <a:latin typeface="Arial MT"/>
                <a:cs typeface="Arial MT"/>
              </a:rPr>
              <a:t> </a:t>
            </a:r>
            <a:r>
              <a:rPr sz="2800" spc="-5" dirty="0">
                <a:solidFill>
                  <a:srgbClr val="FFFFFF"/>
                </a:solidFill>
                <a:latin typeface="Arial MT"/>
                <a:cs typeface="Arial MT"/>
              </a:rPr>
              <a:t>about</a:t>
            </a:r>
            <a:r>
              <a:rPr sz="2800" spc="55" dirty="0">
                <a:solidFill>
                  <a:srgbClr val="FFFFFF"/>
                </a:solidFill>
                <a:latin typeface="Arial MT"/>
                <a:cs typeface="Arial MT"/>
              </a:rPr>
              <a:t> </a:t>
            </a:r>
            <a:r>
              <a:rPr sz="2800" b="1" spc="-5" dirty="0">
                <a:solidFill>
                  <a:srgbClr val="FFFFFF"/>
                </a:solidFill>
                <a:latin typeface="Arial"/>
                <a:cs typeface="Arial"/>
              </a:rPr>
              <a:t>1.4 </a:t>
            </a:r>
            <a:r>
              <a:rPr sz="2800" b="1" spc="-760" dirty="0">
                <a:solidFill>
                  <a:srgbClr val="FFFFFF"/>
                </a:solidFill>
                <a:latin typeface="Arial"/>
                <a:cs typeface="Arial"/>
              </a:rPr>
              <a:t> </a:t>
            </a:r>
            <a:r>
              <a:rPr sz="2800" b="1" spc="-5" dirty="0">
                <a:solidFill>
                  <a:srgbClr val="FFFFFF"/>
                </a:solidFill>
                <a:latin typeface="Arial"/>
                <a:cs typeface="Arial"/>
              </a:rPr>
              <a:t>times</a:t>
            </a:r>
            <a:r>
              <a:rPr sz="2800" b="1" spc="10" dirty="0">
                <a:solidFill>
                  <a:srgbClr val="FFFFFF"/>
                </a:solidFill>
                <a:latin typeface="Arial"/>
                <a:cs typeface="Arial"/>
              </a:rPr>
              <a:t> </a:t>
            </a:r>
            <a:r>
              <a:rPr sz="2800" dirty="0">
                <a:solidFill>
                  <a:srgbClr val="FFFFFF"/>
                </a:solidFill>
                <a:latin typeface="Arial MT"/>
                <a:cs typeface="Arial MT"/>
              </a:rPr>
              <a:t>that</a:t>
            </a:r>
            <a:r>
              <a:rPr sz="2800" spc="-5" dirty="0">
                <a:solidFill>
                  <a:srgbClr val="FFFFFF"/>
                </a:solidFill>
                <a:latin typeface="Arial MT"/>
                <a:cs typeface="Arial MT"/>
              </a:rPr>
              <a:t> of the </a:t>
            </a:r>
            <a:r>
              <a:rPr sz="2800" dirty="0">
                <a:solidFill>
                  <a:srgbClr val="FFFFFF"/>
                </a:solidFill>
                <a:latin typeface="Arial MT"/>
                <a:cs typeface="Arial MT"/>
              </a:rPr>
              <a:t>sun.</a:t>
            </a:r>
            <a:endParaRPr sz="2800">
              <a:latin typeface="Arial MT"/>
              <a:cs typeface="Arial M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5572" y="520065"/>
            <a:ext cx="9682480" cy="1425575"/>
          </a:xfrm>
          <a:prstGeom prst="rect">
            <a:avLst/>
          </a:prstGeom>
        </p:spPr>
        <p:txBody>
          <a:bodyPr vert="horz" wrap="square" lIns="0" tIns="25400" rIns="0" bIns="0" rtlCol="0">
            <a:spAutoFit/>
          </a:bodyPr>
          <a:lstStyle/>
          <a:p>
            <a:pPr marL="3900804" marR="5080" indent="-3888740">
              <a:lnSpc>
                <a:spcPts val="5510"/>
              </a:lnSpc>
              <a:spcBef>
                <a:spcPts val="200"/>
              </a:spcBef>
            </a:pPr>
            <a:r>
              <a:rPr sz="4600" spc="-5" dirty="0"/>
              <a:t>HOW</a:t>
            </a:r>
            <a:r>
              <a:rPr sz="4600" spc="-20" dirty="0"/>
              <a:t> </a:t>
            </a:r>
            <a:r>
              <a:rPr sz="4600" spc="-5" dirty="0"/>
              <a:t>DANGEROUS</a:t>
            </a:r>
            <a:r>
              <a:rPr sz="4600" spc="-60" dirty="0"/>
              <a:t> </a:t>
            </a:r>
            <a:r>
              <a:rPr sz="4600" spc="-5" dirty="0"/>
              <a:t>IS</a:t>
            </a:r>
            <a:r>
              <a:rPr sz="4600" spc="-30" dirty="0"/>
              <a:t> </a:t>
            </a:r>
            <a:r>
              <a:rPr sz="4600" spc="-5" dirty="0"/>
              <a:t>A</a:t>
            </a:r>
            <a:r>
              <a:rPr sz="4600" spc="-20" dirty="0"/>
              <a:t> </a:t>
            </a:r>
            <a:r>
              <a:rPr sz="4600" spc="-5" dirty="0"/>
              <a:t>NEUTRON </a:t>
            </a:r>
            <a:r>
              <a:rPr sz="4600" u="none" spc="-1265" dirty="0"/>
              <a:t> </a:t>
            </a:r>
            <a:r>
              <a:rPr sz="4600" spc="-5" dirty="0"/>
              <a:t>STAR?</a:t>
            </a:r>
            <a:endParaRPr sz="4600"/>
          </a:p>
        </p:txBody>
      </p:sp>
      <p:sp>
        <p:nvSpPr>
          <p:cNvPr id="3" name="object 3"/>
          <p:cNvSpPr txBox="1"/>
          <p:nvPr/>
        </p:nvSpPr>
        <p:spPr>
          <a:xfrm>
            <a:off x="644448" y="2819526"/>
            <a:ext cx="10836910" cy="2159000"/>
          </a:xfrm>
          <a:prstGeom prst="rect">
            <a:avLst/>
          </a:prstGeom>
        </p:spPr>
        <p:txBody>
          <a:bodyPr vert="horz" wrap="square" lIns="0" tIns="12065" rIns="0" bIns="0" rtlCol="0">
            <a:spAutoFit/>
          </a:bodyPr>
          <a:lstStyle/>
          <a:p>
            <a:pPr marL="241300" marR="5080" indent="-229235">
              <a:lnSpc>
                <a:spcPct val="100000"/>
              </a:lnSpc>
              <a:spcBef>
                <a:spcPts val="95"/>
              </a:spcBef>
              <a:buChar char="•"/>
              <a:tabLst>
                <a:tab pos="241935" algn="l"/>
              </a:tabLst>
            </a:pPr>
            <a:r>
              <a:rPr sz="2800" spc="-5" dirty="0">
                <a:solidFill>
                  <a:srgbClr val="FFFFFF"/>
                </a:solidFill>
                <a:latin typeface="Arial MT"/>
                <a:cs typeface="Arial MT"/>
              </a:rPr>
              <a:t>It is </a:t>
            </a:r>
            <a:r>
              <a:rPr sz="2800" b="1" spc="-5" dirty="0">
                <a:solidFill>
                  <a:srgbClr val="FFFFFF"/>
                </a:solidFill>
                <a:latin typeface="Arial"/>
                <a:cs typeface="Arial"/>
              </a:rPr>
              <a:t>dangerous</a:t>
            </a:r>
            <a:r>
              <a:rPr sz="2800" b="1" spc="35" dirty="0">
                <a:solidFill>
                  <a:srgbClr val="FFFFFF"/>
                </a:solidFill>
                <a:latin typeface="Arial"/>
                <a:cs typeface="Arial"/>
              </a:rPr>
              <a:t> </a:t>
            </a:r>
            <a:r>
              <a:rPr sz="2800" dirty="0">
                <a:solidFill>
                  <a:srgbClr val="FFFFFF"/>
                </a:solidFill>
                <a:latin typeface="Arial MT"/>
                <a:cs typeface="Arial MT"/>
              </a:rPr>
              <a:t>because</a:t>
            </a:r>
            <a:r>
              <a:rPr sz="2800" spc="10" dirty="0">
                <a:solidFill>
                  <a:srgbClr val="FFFFFF"/>
                </a:solidFill>
                <a:latin typeface="Arial MT"/>
                <a:cs typeface="Arial MT"/>
              </a:rPr>
              <a:t> </a:t>
            </a:r>
            <a:r>
              <a:rPr sz="2800" dirty="0">
                <a:solidFill>
                  <a:srgbClr val="FFFFFF"/>
                </a:solidFill>
                <a:latin typeface="Arial MT"/>
                <a:cs typeface="Arial MT"/>
              </a:rPr>
              <a:t>of</a:t>
            </a:r>
            <a:r>
              <a:rPr sz="2800" spc="15" dirty="0">
                <a:solidFill>
                  <a:srgbClr val="FFFFFF"/>
                </a:solidFill>
                <a:latin typeface="Arial MT"/>
                <a:cs typeface="Arial MT"/>
              </a:rPr>
              <a:t> </a:t>
            </a:r>
            <a:r>
              <a:rPr sz="2800" dirty="0">
                <a:solidFill>
                  <a:srgbClr val="FFFFFF"/>
                </a:solidFill>
                <a:latin typeface="Arial MT"/>
                <a:cs typeface="Arial MT"/>
              </a:rPr>
              <a:t>their</a:t>
            </a:r>
            <a:r>
              <a:rPr sz="2800" spc="10" dirty="0">
                <a:solidFill>
                  <a:srgbClr val="FFFFFF"/>
                </a:solidFill>
                <a:latin typeface="Arial MT"/>
                <a:cs typeface="Arial MT"/>
              </a:rPr>
              <a:t> </a:t>
            </a:r>
            <a:r>
              <a:rPr sz="2800" dirty="0">
                <a:solidFill>
                  <a:srgbClr val="FFFFFF"/>
                </a:solidFill>
                <a:latin typeface="Arial MT"/>
                <a:cs typeface="Arial MT"/>
              </a:rPr>
              <a:t>strong</a:t>
            </a:r>
            <a:r>
              <a:rPr sz="2800" spc="-15" dirty="0">
                <a:solidFill>
                  <a:srgbClr val="FFFFFF"/>
                </a:solidFill>
                <a:latin typeface="Arial MT"/>
                <a:cs typeface="Arial MT"/>
              </a:rPr>
              <a:t> </a:t>
            </a:r>
            <a:r>
              <a:rPr sz="2800" dirty="0">
                <a:solidFill>
                  <a:srgbClr val="FFFFFF"/>
                </a:solidFill>
                <a:latin typeface="Arial MT"/>
                <a:cs typeface="Arial MT"/>
              </a:rPr>
              <a:t>fields.</a:t>
            </a:r>
            <a:r>
              <a:rPr sz="2800" spc="-15" dirty="0">
                <a:solidFill>
                  <a:srgbClr val="FFFFFF"/>
                </a:solidFill>
                <a:latin typeface="Arial MT"/>
                <a:cs typeface="Arial MT"/>
              </a:rPr>
              <a:t> </a:t>
            </a:r>
            <a:r>
              <a:rPr sz="2800" dirty="0">
                <a:solidFill>
                  <a:srgbClr val="FFFFFF"/>
                </a:solidFill>
                <a:latin typeface="Arial MT"/>
                <a:cs typeface="Arial MT"/>
              </a:rPr>
              <a:t>If</a:t>
            </a:r>
            <a:r>
              <a:rPr sz="2800" spc="-5" dirty="0">
                <a:solidFill>
                  <a:srgbClr val="FFFFFF"/>
                </a:solidFill>
                <a:latin typeface="Arial MT"/>
                <a:cs typeface="Arial MT"/>
              </a:rPr>
              <a:t> a</a:t>
            </a:r>
            <a:r>
              <a:rPr sz="2800" spc="10" dirty="0">
                <a:solidFill>
                  <a:srgbClr val="FFFFFF"/>
                </a:solidFill>
                <a:latin typeface="Arial MT"/>
                <a:cs typeface="Arial MT"/>
              </a:rPr>
              <a:t> </a:t>
            </a:r>
            <a:r>
              <a:rPr sz="2800" dirty="0">
                <a:solidFill>
                  <a:srgbClr val="FFFFFF"/>
                </a:solidFill>
                <a:latin typeface="Arial MT"/>
                <a:cs typeface="Arial MT"/>
              </a:rPr>
              <a:t>neutron star </a:t>
            </a:r>
            <a:r>
              <a:rPr sz="2800" spc="5" dirty="0">
                <a:solidFill>
                  <a:srgbClr val="FFFFFF"/>
                </a:solidFill>
                <a:latin typeface="Arial MT"/>
                <a:cs typeface="Arial MT"/>
              </a:rPr>
              <a:t> </a:t>
            </a:r>
            <a:r>
              <a:rPr sz="2800" dirty="0">
                <a:solidFill>
                  <a:srgbClr val="FFFFFF"/>
                </a:solidFill>
                <a:latin typeface="Arial MT"/>
                <a:cs typeface="Arial MT"/>
              </a:rPr>
              <a:t>enters</a:t>
            </a:r>
            <a:r>
              <a:rPr sz="2800" spc="10" dirty="0">
                <a:solidFill>
                  <a:srgbClr val="FFFFFF"/>
                </a:solidFill>
                <a:latin typeface="Arial MT"/>
                <a:cs typeface="Arial MT"/>
              </a:rPr>
              <a:t> </a:t>
            </a:r>
            <a:r>
              <a:rPr sz="2800" dirty="0">
                <a:solidFill>
                  <a:srgbClr val="FFFFFF"/>
                </a:solidFill>
                <a:latin typeface="Arial MT"/>
                <a:cs typeface="Arial MT"/>
              </a:rPr>
              <a:t>our solar system ,</a:t>
            </a:r>
            <a:r>
              <a:rPr sz="2800" spc="-10" dirty="0">
                <a:solidFill>
                  <a:srgbClr val="FFFFFF"/>
                </a:solidFill>
                <a:latin typeface="Arial MT"/>
                <a:cs typeface="Arial MT"/>
              </a:rPr>
              <a:t> </a:t>
            </a:r>
            <a:r>
              <a:rPr sz="2800" spc="-5" dirty="0">
                <a:solidFill>
                  <a:srgbClr val="FFFFFF"/>
                </a:solidFill>
                <a:latin typeface="Arial MT"/>
                <a:cs typeface="Arial MT"/>
              </a:rPr>
              <a:t>it</a:t>
            </a:r>
            <a:r>
              <a:rPr sz="2800" dirty="0">
                <a:solidFill>
                  <a:srgbClr val="FFFFFF"/>
                </a:solidFill>
                <a:latin typeface="Arial MT"/>
                <a:cs typeface="Arial MT"/>
              </a:rPr>
              <a:t> </a:t>
            </a:r>
            <a:r>
              <a:rPr sz="2800" spc="-5" dirty="0">
                <a:solidFill>
                  <a:srgbClr val="FFFFFF"/>
                </a:solidFill>
                <a:latin typeface="Arial MT"/>
                <a:cs typeface="Arial MT"/>
              </a:rPr>
              <a:t>could</a:t>
            </a:r>
            <a:r>
              <a:rPr sz="2800" dirty="0">
                <a:solidFill>
                  <a:srgbClr val="FFFFFF"/>
                </a:solidFill>
                <a:latin typeface="Arial MT"/>
                <a:cs typeface="Arial MT"/>
              </a:rPr>
              <a:t> cause chaos</a:t>
            </a:r>
            <a:r>
              <a:rPr sz="2800" spc="5" dirty="0">
                <a:solidFill>
                  <a:srgbClr val="FFFFFF"/>
                </a:solidFill>
                <a:latin typeface="Arial MT"/>
                <a:cs typeface="Arial MT"/>
              </a:rPr>
              <a:t> </a:t>
            </a:r>
            <a:r>
              <a:rPr sz="2800" dirty="0">
                <a:solidFill>
                  <a:srgbClr val="FFFFFF"/>
                </a:solidFill>
                <a:latin typeface="Arial MT"/>
                <a:cs typeface="Arial MT"/>
              </a:rPr>
              <a:t>,</a:t>
            </a:r>
            <a:r>
              <a:rPr sz="2800" spc="-15" dirty="0">
                <a:solidFill>
                  <a:srgbClr val="FFFFFF"/>
                </a:solidFill>
                <a:latin typeface="Arial MT"/>
                <a:cs typeface="Arial MT"/>
              </a:rPr>
              <a:t> </a:t>
            </a:r>
            <a:r>
              <a:rPr sz="2800" spc="-5" dirty="0">
                <a:solidFill>
                  <a:srgbClr val="FFFFFF"/>
                </a:solidFill>
                <a:latin typeface="Arial MT"/>
                <a:cs typeface="Arial MT"/>
              </a:rPr>
              <a:t>throwing</a:t>
            </a:r>
            <a:r>
              <a:rPr sz="2800" spc="15" dirty="0">
                <a:solidFill>
                  <a:srgbClr val="FFFFFF"/>
                </a:solidFill>
                <a:latin typeface="Arial MT"/>
                <a:cs typeface="Arial MT"/>
              </a:rPr>
              <a:t> </a:t>
            </a:r>
            <a:r>
              <a:rPr sz="2800" spc="-5" dirty="0">
                <a:solidFill>
                  <a:srgbClr val="FFFFFF"/>
                </a:solidFill>
                <a:latin typeface="Arial MT"/>
                <a:cs typeface="Arial MT"/>
              </a:rPr>
              <a:t>off</a:t>
            </a:r>
            <a:r>
              <a:rPr sz="2800" dirty="0">
                <a:solidFill>
                  <a:srgbClr val="FFFFFF"/>
                </a:solidFill>
                <a:latin typeface="Arial MT"/>
                <a:cs typeface="Arial MT"/>
              </a:rPr>
              <a:t> </a:t>
            </a:r>
            <a:r>
              <a:rPr sz="2800" spc="-5" dirty="0">
                <a:solidFill>
                  <a:srgbClr val="FFFFFF"/>
                </a:solidFill>
                <a:latin typeface="Arial MT"/>
                <a:cs typeface="Arial MT"/>
              </a:rPr>
              <a:t>the </a:t>
            </a:r>
            <a:r>
              <a:rPr sz="2800" dirty="0">
                <a:solidFill>
                  <a:srgbClr val="FFFFFF"/>
                </a:solidFill>
                <a:latin typeface="Arial MT"/>
                <a:cs typeface="Arial MT"/>
              </a:rPr>
              <a:t> </a:t>
            </a:r>
            <a:r>
              <a:rPr sz="2800" spc="-5" dirty="0">
                <a:solidFill>
                  <a:srgbClr val="FFFFFF"/>
                </a:solidFill>
                <a:latin typeface="Arial MT"/>
                <a:cs typeface="Arial MT"/>
              </a:rPr>
              <a:t>orbits of</a:t>
            </a:r>
            <a:r>
              <a:rPr sz="2800" spc="10" dirty="0">
                <a:solidFill>
                  <a:srgbClr val="FFFFFF"/>
                </a:solidFill>
                <a:latin typeface="Arial MT"/>
                <a:cs typeface="Arial MT"/>
              </a:rPr>
              <a:t> </a:t>
            </a:r>
            <a:r>
              <a:rPr sz="2800" spc="-5" dirty="0">
                <a:solidFill>
                  <a:srgbClr val="FFFFFF"/>
                </a:solidFill>
                <a:latin typeface="Arial MT"/>
                <a:cs typeface="Arial MT"/>
              </a:rPr>
              <a:t>the</a:t>
            </a:r>
            <a:r>
              <a:rPr sz="2800" spc="5" dirty="0">
                <a:solidFill>
                  <a:srgbClr val="FFFFFF"/>
                </a:solidFill>
                <a:latin typeface="Arial MT"/>
                <a:cs typeface="Arial MT"/>
              </a:rPr>
              <a:t> </a:t>
            </a:r>
            <a:r>
              <a:rPr sz="2800" spc="-5" dirty="0">
                <a:solidFill>
                  <a:srgbClr val="FFFFFF"/>
                </a:solidFill>
                <a:latin typeface="Arial MT"/>
                <a:cs typeface="Arial MT"/>
              </a:rPr>
              <a:t>planets</a:t>
            </a:r>
            <a:r>
              <a:rPr sz="2800" spc="10" dirty="0">
                <a:solidFill>
                  <a:srgbClr val="FFFFFF"/>
                </a:solidFill>
                <a:latin typeface="Arial MT"/>
                <a:cs typeface="Arial MT"/>
              </a:rPr>
              <a:t> </a:t>
            </a:r>
            <a:r>
              <a:rPr sz="2800" dirty="0">
                <a:solidFill>
                  <a:srgbClr val="FFFFFF"/>
                </a:solidFill>
                <a:latin typeface="Arial MT"/>
                <a:cs typeface="Arial MT"/>
              </a:rPr>
              <a:t>and if it</a:t>
            </a:r>
            <a:r>
              <a:rPr sz="2800" spc="-5" dirty="0">
                <a:solidFill>
                  <a:srgbClr val="FFFFFF"/>
                </a:solidFill>
                <a:latin typeface="Arial MT"/>
                <a:cs typeface="Arial MT"/>
              </a:rPr>
              <a:t> got</a:t>
            </a:r>
            <a:r>
              <a:rPr sz="2800" dirty="0">
                <a:solidFill>
                  <a:srgbClr val="FFFFFF"/>
                </a:solidFill>
                <a:latin typeface="Arial MT"/>
                <a:cs typeface="Arial MT"/>
              </a:rPr>
              <a:t> </a:t>
            </a:r>
            <a:r>
              <a:rPr sz="2800" spc="-5" dirty="0">
                <a:solidFill>
                  <a:srgbClr val="FFFFFF"/>
                </a:solidFill>
                <a:latin typeface="Arial MT"/>
                <a:cs typeface="Arial MT"/>
              </a:rPr>
              <a:t>closed</a:t>
            </a:r>
            <a:r>
              <a:rPr sz="2800" dirty="0">
                <a:solidFill>
                  <a:srgbClr val="FFFFFF"/>
                </a:solidFill>
                <a:latin typeface="Arial MT"/>
                <a:cs typeface="Arial MT"/>
              </a:rPr>
              <a:t> enough</a:t>
            </a:r>
            <a:r>
              <a:rPr sz="2800" spc="15" dirty="0">
                <a:solidFill>
                  <a:srgbClr val="FFFFFF"/>
                </a:solidFill>
                <a:latin typeface="Arial MT"/>
                <a:cs typeface="Arial MT"/>
              </a:rPr>
              <a:t> </a:t>
            </a:r>
            <a:r>
              <a:rPr sz="2800" spc="-5" dirty="0">
                <a:solidFill>
                  <a:srgbClr val="FFFFFF"/>
                </a:solidFill>
                <a:latin typeface="Arial MT"/>
                <a:cs typeface="Arial MT"/>
              </a:rPr>
              <a:t>,</a:t>
            </a:r>
            <a:r>
              <a:rPr sz="2800" dirty="0">
                <a:solidFill>
                  <a:srgbClr val="FFFFFF"/>
                </a:solidFill>
                <a:latin typeface="Arial MT"/>
                <a:cs typeface="Arial MT"/>
              </a:rPr>
              <a:t> </a:t>
            </a:r>
            <a:r>
              <a:rPr sz="2800" spc="-5" dirty="0">
                <a:solidFill>
                  <a:srgbClr val="FFFFFF"/>
                </a:solidFill>
                <a:latin typeface="Arial MT"/>
                <a:cs typeface="Arial MT"/>
              </a:rPr>
              <a:t>even</a:t>
            </a:r>
            <a:r>
              <a:rPr sz="2800" dirty="0">
                <a:solidFill>
                  <a:srgbClr val="FFFFFF"/>
                </a:solidFill>
                <a:latin typeface="Arial MT"/>
                <a:cs typeface="Arial MT"/>
              </a:rPr>
              <a:t> raising</a:t>
            </a:r>
            <a:r>
              <a:rPr sz="2800" spc="5" dirty="0">
                <a:solidFill>
                  <a:srgbClr val="FFFFFF"/>
                </a:solidFill>
                <a:latin typeface="Arial MT"/>
                <a:cs typeface="Arial MT"/>
              </a:rPr>
              <a:t> </a:t>
            </a:r>
            <a:r>
              <a:rPr sz="2800" dirty="0">
                <a:solidFill>
                  <a:srgbClr val="FFFFFF"/>
                </a:solidFill>
                <a:latin typeface="Arial MT"/>
                <a:cs typeface="Arial MT"/>
              </a:rPr>
              <a:t>tides </a:t>
            </a:r>
            <a:r>
              <a:rPr sz="2800" spc="5" dirty="0">
                <a:solidFill>
                  <a:srgbClr val="FFFFFF"/>
                </a:solidFill>
                <a:latin typeface="Arial MT"/>
                <a:cs typeface="Arial MT"/>
              </a:rPr>
              <a:t> </a:t>
            </a:r>
            <a:r>
              <a:rPr sz="2800" dirty="0">
                <a:solidFill>
                  <a:srgbClr val="FFFFFF"/>
                </a:solidFill>
                <a:latin typeface="Arial MT"/>
                <a:cs typeface="Arial MT"/>
              </a:rPr>
              <a:t>that</a:t>
            </a:r>
            <a:r>
              <a:rPr sz="2800" spc="-5" dirty="0">
                <a:solidFill>
                  <a:srgbClr val="FFFFFF"/>
                </a:solidFill>
                <a:latin typeface="Arial MT"/>
                <a:cs typeface="Arial MT"/>
              </a:rPr>
              <a:t> would</a:t>
            </a:r>
            <a:r>
              <a:rPr sz="2800" spc="25" dirty="0">
                <a:solidFill>
                  <a:srgbClr val="FFFFFF"/>
                </a:solidFill>
                <a:latin typeface="Arial MT"/>
                <a:cs typeface="Arial MT"/>
              </a:rPr>
              <a:t> </a:t>
            </a:r>
            <a:r>
              <a:rPr sz="2800" b="1" spc="-5" dirty="0">
                <a:solidFill>
                  <a:srgbClr val="FFFFFF"/>
                </a:solidFill>
                <a:latin typeface="Arial"/>
                <a:cs typeface="Arial"/>
              </a:rPr>
              <a:t>rip</a:t>
            </a:r>
            <a:r>
              <a:rPr sz="2800" b="1" dirty="0">
                <a:solidFill>
                  <a:srgbClr val="FFFFFF"/>
                </a:solidFill>
                <a:latin typeface="Arial"/>
                <a:cs typeface="Arial"/>
              </a:rPr>
              <a:t> </a:t>
            </a:r>
            <a:r>
              <a:rPr sz="2800" b="1" spc="-5" dirty="0">
                <a:solidFill>
                  <a:srgbClr val="FFFFFF"/>
                </a:solidFill>
                <a:latin typeface="Arial"/>
                <a:cs typeface="Arial"/>
              </a:rPr>
              <a:t>the planet</a:t>
            </a:r>
            <a:r>
              <a:rPr sz="2800" b="1" spc="20" dirty="0">
                <a:solidFill>
                  <a:srgbClr val="FFFFFF"/>
                </a:solidFill>
                <a:latin typeface="Arial"/>
                <a:cs typeface="Arial"/>
              </a:rPr>
              <a:t> </a:t>
            </a:r>
            <a:r>
              <a:rPr sz="2800" b="1" dirty="0">
                <a:solidFill>
                  <a:srgbClr val="FFFFFF"/>
                </a:solidFill>
                <a:latin typeface="Arial"/>
                <a:cs typeface="Arial"/>
              </a:rPr>
              <a:t>apart</a:t>
            </a:r>
            <a:r>
              <a:rPr sz="2800" dirty="0">
                <a:solidFill>
                  <a:srgbClr val="FFFFFF"/>
                </a:solidFill>
                <a:latin typeface="Arial MT"/>
                <a:cs typeface="Arial MT"/>
              </a:rPr>
              <a:t>.</a:t>
            </a:r>
            <a:r>
              <a:rPr sz="2800" spc="10" dirty="0">
                <a:solidFill>
                  <a:srgbClr val="FFFFFF"/>
                </a:solidFill>
                <a:latin typeface="Arial MT"/>
                <a:cs typeface="Arial MT"/>
              </a:rPr>
              <a:t> </a:t>
            </a:r>
            <a:r>
              <a:rPr sz="2800" spc="-5" dirty="0">
                <a:solidFill>
                  <a:srgbClr val="FFFFFF"/>
                </a:solidFill>
                <a:latin typeface="Arial MT"/>
                <a:cs typeface="Arial MT"/>
              </a:rPr>
              <a:t>But</a:t>
            </a:r>
            <a:r>
              <a:rPr sz="2800" dirty="0">
                <a:solidFill>
                  <a:srgbClr val="FFFFFF"/>
                </a:solidFill>
                <a:latin typeface="Arial MT"/>
                <a:cs typeface="Arial MT"/>
              </a:rPr>
              <a:t> </a:t>
            </a:r>
            <a:r>
              <a:rPr sz="2800" spc="-5" dirty="0">
                <a:solidFill>
                  <a:srgbClr val="FFFFFF"/>
                </a:solidFill>
                <a:latin typeface="Arial MT"/>
                <a:cs typeface="Arial MT"/>
              </a:rPr>
              <a:t>the</a:t>
            </a:r>
            <a:r>
              <a:rPr sz="2800" spc="5" dirty="0">
                <a:solidFill>
                  <a:srgbClr val="FFFFFF"/>
                </a:solidFill>
                <a:latin typeface="Arial MT"/>
                <a:cs typeface="Arial MT"/>
              </a:rPr>
              <a:t> </a:t>
            </a:r>
            <a:r>
              <a:rPr sz="2800" dirty="0">
                <a:solidFill>
                  <a:srgbClr val="FFFFFF"/>
                </a:solidFill>
                <a:latin typeface="Arial MT"/>
                <a:cs typeface="Arial MT"/>
              </a:rPr>
              <a:t>closest</a:t>
            </a:r>
            <a:r>
              <a:rPr sz="2800" spc="-20" dirty="0">
                <a:solidFill>
                  <a:srgbClr val="FFFFFF"/>
                </a:solidFill>
                <a:latin typeface="Arial MT"/>
                <a:cs typeface="Arial MT"/>
              </a:rPr>
              <a:t> </a:t>
            </a:r>
            <a:r>
              <a:rPr sz="2800" spc="-5" dirty="0">
                <a:solidFill>
                  <a:srgbClr val="FFFFFF"/>
                </a:solidFill>
                <a:latin typeface="Arial MT"/>
                <a:cs typeface="Arial MT"/>
              </a:rPr>
              <a:t>known</a:t>
            </a:r>
            <a:r>
              <a:rPr sz="2800" spc="15" dirty="0">
                <a:solidFill>
                  <a:srgbClr val="FFFFFF"/>
                </a:solidFill>
                <a:latin typeface="Arial MT"/>
                <a:cs typeface="Arial MT"/>
              </a:rPr>
              <a:t> </a:t>
            </a:r>
            <a:r>
              <a:rPr sz="2800" dirty="0">
                <a:solidFill>
                  <a:srgbClr val="FFFFFF"/>
                </a:solidFill>
                <a:latin typeface="Arial MT"/>
                <a:cs typeface="Arial MT"/>
              </a:rPr>
              <a:t>neutron</a:t>
            </a:r>
            <a:r>
              <a:rPr sz="2800" spc="10" dirty="0">
                <a:solidFill>
                  <a:srgbClr val="FFFFFF"/>
                </a:solidFill>
                <a:latin typeface="Arial MT"/>
                <a:cs typeface="Arial MT"/>
              </a:rPr>
              <a:t> </a:t>
            </a:r>
            <a:r>
              <a:rPr sz="2800" spc="-5" dirty="0">
                <a:solidFill>
                  <a:srgbClr val="FFFFFF"/>
                </a:solidFill>
                <a:latin typeface="Arial MT"/>
                <a:cs typeface="Arial MT"/>
              </a:rPr>
              <a:t>star </a:t>
            </a:r>
            <a:r>
              <a:rPr sz="2800" spc="-765" dirty="0">
                <a:solidFill>
                  <a:srgbClr val="FFFFFF"/>
                </a:solidFill>
                <a:latin typeface="Arial MT"/>
                <a:cs typeface="Arial MT"/>
              </a:rPr>
              <a:t> </a:t>
            </a:r>
            <a:r>
              <a:rPr sz="2800" spc="-5" dirty="0">
                <a:solidFill>
                  <a:srgbClr val="FFFFFF"/>
                </a:solidFill>
                <a:latin typeface="Arial MT"/>
                <a:cs typeface="Arial MT"/>
              </a:rPr>
              <a:t>is</a:t>
            </a:r>
            <a:r>
              <a:rPr sz="2800" spc="-10" dirty="0">
                <a:solidFill>
                  <a:srgbClr val="FFFFFF"/>
                </a:solidFill>
                <a:latin typeface="Arial MT"/>
                <a:cs typeface="Arial MT"/>
              </a:rPr>
              <a:t> </a:t>
            </a:r>
            <a:r>
              <a:rPr sz="2800" spc="-5" dirty="0">
                <a:solidFill>
                  <a:srgbClr val="FFFFFF"/>
                </a:solidFill>
                <a:latin typeface="Arial MT"/>
                <a:cs typeface="Arial MT"/>
              </a:rPr>
              <a:t>about 500</a:t>
            </a:r>
            <a:r>
              <a:rPr sz="2800" spc="15" dirty="0">
                <a:solidFill>
                  <a:srgbClr val="FFFFFF"/>
                </a:solidFill>
                <a:latin typeface="Arial MT"/>
                <a:cs typeface="Arial MT"/>
              </a:rPr>
              <a:t> </a:t>
            </a:r>
            <a:r>
              <a:rPr sz="2800" dirty="0">
                <a:solidFill>
                  <a:srgbClr val="FFFFFF"/>
                </a:solidFill>
                <a:latin typeface="Arial MT"/>
                <a:cs typeface="Arial MT"/>
              </a:rPr>
              <a:t>light-years</a:t>
            </a:r>
            <a:r>
              <a:rPr sz="2800" spc="-5" dirty="0">
                <a:solidFill>
                  <a:srgbClr val="FFFFFF"/>
                </a:solidFill>
                <a:latin typeface="Arial MT"/>
                <a:cs typeface="Arial MT"/>
              </a:rPr>
              <a:t> away.</a:t>
            </a:r>
            <a:endParaRPr sz="2800">
              <a:latin typeface="Arial MT"/>
              <a:cs typeface="Arial M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8827" y="88390"/>
            <a:ext cx="11134344" cy="668121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1622" y="132969"/>
            <a:ext cx="9587230" cy="1663700"/>
          </a:xfrm>
          <a:prstGeom prst="rect">
            <a:avLst/>
          </a:prstGeom>
        </p:spPr>
        <p:txBody>
          <a:bodyPr vert="horz" wrap="square" lIns="0" tIns="12700" rIns="0" bIns="0" rtlCol="0">
            <a:spAutoFit/>
          </a:bodyPr>
          <a:lstStyle/>
          <a:p>
            <a:pPr marL="3883660" marR="5080" indent="-3871595">
              <a:lnSpc>
                <a:spcPct val="100400"/>
              </a:lnSpc>
              <a:spcBef>
                <a:spcPts val="100"/>
              </a:spcBef>
            </a:pPr>
            <a:r>
              <a:rPr sz="5350" spc="15" dirty="0"/>
              <a:t>STRUCTURE</a:t>
            </a:r>
            <a:r>
              <a:rPr sz="5350" spc="-5" dirty="0"/>
              <a:t> </a:t>
            </a:r>
            <a:r>
              <a:rPr sz="5350" spc="15" dirty="0"/>
              <a:t>OF</a:t>
            </a:r>
            <a:r>
              <a:rPr sz="5350" spc="-5" dirty="0"/>
              <a:t> </a:t>
            </a:r>
            <a:r>
              <a:rPr sz="5350" spc="15" dirty="0"/>
              <a:t>A</a:t>
            </a:r>
            <a:r>
              <a:rPr sz="5350" spc="-5" dirty="0"/>
              <a:t> </a:t>
            </a:r>
            <a:r>
              <a:rPr sz="5350" spc="15" dirty="0"/>
              <a:t>NEUTRON </a:t>
            </a:r>
            <a:r>
              <a:rPr sz="5350" u="none" spc="-1470" dirty="0"/>
              <a:t> </a:t>
            </a:r>
            <a:r>
              <a:rPr sz="5350" spc="15" dirty="0"/>
              <a:t>STAR</a:t>
            </a:r>
            <a:endParaRPr sz="5350"/>
          </a:p>
        </p:txBody>
      </p:sp>
      <p:pic>
        <p:nvPicPr>
          <p:cNvPr id="3" name="object 3"/>
          <p:cNvPicPr/>
          <p:nvPr/>
        </p:nvPicPr>
        <p:blipFill>
          <a:blip r:embed="rId2" cstate="print"/>
          <a:stretch>
            <a:fillRect/>
          </a:stretch>
        </p:blipFill>
        <p:spPr>
          <a:xfrm>
            <a:off x="96011" y="1690112"/>
            <a:ext cx="11999976" cy="505206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0494" y="464642"/>
            <a:ext cx="9354820" cy="880110"/>
          </a:xfrm>
          <a:prstGeom prst="rect">
            <a:avLst/>
          </a:prstGeom>
        </p:spPr>
        <p:txBody>
          <a:bodyPr vert="horz" wrap="square" lIns="0" tIns="13335" rIns="0" bIns="0" rtlCol="0">
            <a:spAutoFit/>
          </a:bodyPr>
          <a:lstStyle/>
          <a:p>
            <a:pPr marL="12700">
              <a:lnSpc>
                <a:spcPct val="100000"/>
              </a:lnSpc>
              <a:spcBef>
                <a:spcPts val="105"/>
              </a:spcBef>
            </a:pPr>
            <a:r>
              <a:rPr spc="-5" dirty="0"/>
              <a:t>TYPES</a:t>
            </a:r>
            <a:r>
              <a:rPr spc="-15" dirty="0"/>
              <a:t> </a:t>
            </a:r>
            <a:r>
              <a:rPr spc="5" dirty="0"/>
              <a:t>OF</a:t>
            </a:r>
            <a:r>
              <a:rPr spc="-15" dirty="0"/>
              <a:t> </a:t>
            </a:r>
            <a:r>
              <a:rPr spc="-5" dirty="0"/>
              <a:t>NEUTRON</a:t>
            </a:r>
            <a:r>
              <a:rPr spc="-10" dirty="0"/>
              <a:t> </a:t>
            </a:r>
            <a:r>
              <a:rPr dirty="0"/>
              <a:t>STAR</a:t>
            </a:r>
          </a:p>
        </p:txBody>
      </p:sp>
      <p:grpSp>
        <p:nvGrpSpPr>
          <p:cNvPr id="3" name="object 3"/>
          <p:cNvGrpSpPr/>
          <p:nvPr/>
        </p:nvGrpSpPr>
        <p:grpSpPr>
          <a:xfrm>
            <a:off x="3477514" y="1508760"/>
            <a:ext cx="4961255" cy="3004185"/>
            <a:chOff x="3477514" y="1508760"/>
            <a:chExt cx="4961255" cy="3004185"/>
          </a:xfrm>
        </p:grpSpPr>
        <p:sp>
          <p:nvSpPr>
            <p:cNvPr id="4" name="object 4"/>
            <p:cNvSpPr/>
            <p:nvPr/>
          </p:nvSpPr>
          <p:spPr>
            <a:xfrm>
              <a:off x="3483864" y="3648455"/>
              <a:ext cx="4948555" cy="858519"/>
            </a:xfrm>
            <a:custGeom>
              <a:avLst/>
              <a:gdLst/>
              <a:ahLst/>
              <a:cxnLst/>
              <a:rect l="l" t="t" r="r" b="b"/>
              <a:pathLst>
                <a:path w="4948555" h="858520">
                  <a:moveTo>
                    <a:pt x="2473452" y="0"/>
                  </a:moveTo>
                  <a:lnTo>
                    <a:pt x="2473452" y="429006"/>
                  </a:lnTo>
                  <a:lnTo>
                    <a:pt x="4948428" y="429006"/>
                  </a:lnTo>
                  <a:lnTo>
                    <a:pt x="4948428" y="858012"/>
                  </a:lnTo>
                </a:path>
                <a:path w="4948555" h="858520">
                  <a:moveTo>
                    <a:pt x="2473452" y="0"/>
                  </a:moveTo>
                  <a:lnTo>
                    <a:pt x="2473452" y="429006"/>
                  </a:lnTo>
                  <a:lnTo>
                    <a:pt x="0" y="429006"/>
                  </a:lnTo>
                  <a:lnTo>
                    <a:pt x="0" y="858012"/>
                  </a:lnTo>
                </a:path>
              </a:pathLst>
            </a:custGeom>
            <a:ln w="12192">
              <a:solidFill>
                <a:srgbClr val="365A9B"/>
              </a:solidFill>
            </a:ln>
          </p:spPr>
          <p:txBody>
            <a:bodyPr wrap="square" lIns="0" tIns="0" rIns="0" bIns="0" rtlCol="0"/>
            <a:lstStyle/>
            <a:p>
              <a:endParaRPr/>
            </a:p>
          </p:txBody>
        </p:sp>
        <p:sp>
          <p:nvSpPr>
            <p:cNvPr id="5" name="object 5"/>
            <p:cNvSpPr/>
            <p:nvPr/>
          </p:nvSpPr>
          <p:spPr>
            <a:xfrm>
              <a:off x="3913632" y="1603248"/>
              <a:ext cx="4089400" cy="2045335"/>
            </a:xfrm>
            <a:custGeom>
              <a:avLst/>
              <a:gdLst/>
              <a:ahLst/>
              <a:cxnLst/>
              <a:rect l="l" t="t" r="r" b="b"/>
              <a:pathLst>
                <a:path w="4089400" h="2045335">
                  <a:moveTo>
                    <a:pt x="4088891" y="0"/>
                  </a:moveTo>
                  <a:lnTo>
                    <a:pt x="0" y="0"/>
                  </a:lnTo>
                  <a:lnTo>
                    <a:pt x="0" y="2045208"/>
                  </a:lnTo>
                  <a:lnTo>
                    <a:pt x="4088891" y="2045208"/>
                  </a:lnTo>
                  <a:lnTo>
                    <a:pt x="4088891" y="0"/>
                  </a:lnTo>
                  <a:close/>
                </a:path>
              </a:pathLst>
            </a:custGeom>
            <a:solidFill>
              <a:srgbClr val="4471C4"/>
            </a:solidFill>
          </p:spPr>
          <p:txBody>
            <a:bodyPr wrap="square" lIns="0" tIns="0" rIns="0" bIns="0" rtlCol="0"/>
            <a:lstStyle/>
            <a:p>
              <a:endParaRPr/>
            </a:p>
          </p:txBody>
        </p:sp>
        <p:sp>
          <p:nvSpPr>
            <p:cNvPr id="6" name="object 6"/>
            <p:cNvSpPr/>
            <p:nvPr/>
          </p:nvSpPr>
          <p:spPr>
            <a:xfrm>
              <a:off x="3913632" y="1603248"/>
              <a:ext cx="4089400" cy="2045335"/>
            </a:xfrm>
            <a:custGeom>
              <a:avLst/>
              <a:gdLst/>
              <a:ahLst/>
              <a:cxnLst/>
              <a:rect l="l" t="t" r="r" b="b"/>
              <a:pathLst>
                <a:path w="4089400" h="2045335">
                  <a:moveTo>
                    <a:pt x="0" y="2045208"/>
                  </a:moveTo>
                  <a:lnTo>
                    <a:pt x="4088891" y="2045208"/>
                  </a:lnTo>
                  <a:lnTo>
                    <a:pt x="4088891" y="0"/>
                  </a:lnTo>
                  <a:lnTo>
                    <a:pt x="0" y="0"/>
                  </a:lnTo>
                  <a:lnTo>
                    <a:pt x="0" y="2045208"/>
                  </a:lnTo>
                  <a:close/>
                </a:path>
              </a:pathLst>
            </a:custGeom>
            <a:ln w="12192">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407408" y="2502408"/>
              <a:ext cx="3144012" cy="115824"/>
            </a:xfrm>
            <a:prstGeom prst="rect">
              <a:avLst/>
            </a:prstGeom>
          </p:spPr>
        </p:pic>
        <p:pic>
          <p:nvPicPr>
            <p:cNvPr id="8" name="object 8"/>
            <p:cNvPicPr/>
            <p:nvPr/>
          </p:nvPicPr>
          <p:blipFill>
            <a:blip r:embed="rId3" cstate="print"/>
            <a:stretch>
              <a:fillRect/>
            </a:stretch>
          </p:blipFill>
          <p:spPr>
            <a:xfrm>
              <a:off x="3965448" y="1508760"/>
              <a:ext cx="4197096" cy="1613915"/>
            </a:xfrm>
            <a:prstGeom prst="rect">
              <a:avLst/>
            </a:prstGeom>
          </p:spPr>
        </p:pic>
        <p:pic>
          <p:nvPicPr>
            <p:cNvPr id="9" name="object 9"/>
            <p:cNvPicPr/>
            <p:nvPr/>
          </p:nvPicPr>
          <p:blipFill>
            <a:blip r:embed="rId4" cstate="print"/>
            <a:stretch>
              <a:fillRect/>
            </a:stretch>
          </p:blipFill>
          <p:spPr>
            <a:xfrm>
              <a:off x="4719828" y="2304288"/>
              <a:ext cx="2519172" cy="1613916"/>
            </a:xfrm>
            <a:prstGeom prst="rect">
              <a:avLst/>
            </a:prstGeom>
          </p:spPr>
        </p:pic>
      </p:grpSp>
      <p:sp>
        <p:nvSpPr>
          <p:cNvPr id="10" name="object 10"/>
          <p:cNvSpPr txBox="1"/>
          <p:nvPr/>
        </p:nvSpPr>
        <p:spPr>
          <a:xfrm>
            <a:off x="4406265" y="1681987"/>
            <a:ext cx="3100070" cy="1704339"/>
          </a:xfrm>
          <a:prstGeom prst="rect">
            <a:avLst/>
          </a:prstGeom>
        </p:spPr>
        <p:txBody>
          <a:bodyPr vert="horz" wrap="square" lIns="0" tIns="112395" rIns="0" bIns="0" rtlCol="0">
            <a:spAutoFit/>
          </a:bodyPr>
          <a:lstStyle/>
          <a:p>
            <a:pPr marL="767080" marR="5080" indent="-754380">
              <a:lnSpc>
                <a:spcPts val="6260"/>
              </a:lnSpc>
              <a:spcBef>
                <a:spcPts val="885"/>
              </a:spcBef>
            </a:pPr>
            <a:r>
              <a:rPr sz="5800" b="1" i="1" u="heavy" spc="-10" dirty="0">
                <a:solidFill>
                  <a:srgbClr val="FFFFFF"/>
                </a:solidFill>
                <a:uFill>
                  <a:solidFill>
                    <a:srgbClr val="FFFFFF"/>
                  </a:solidFill>
                </a:uFill>
                <a:latin typeface="Calibri"/>
                <a:cs typeface="Calibri"/>
              </a:rPr>
              <a:t>NEUTRON </a:t>
            </a:r>
            <a:r>
              <a:rPr sz="5800" b="1" i="1" spc="-10" dirty="0">
                <a:solidFill>
                  <a:srgbClr val="FFFFFF"/>
                </a:solidFill>
                <a:latin typeface="Calibri"/>
                <a:cs typeface="Calibri"/>
              </a:rPr>
              <a:t> </a:t>
            </a:r>
            <a:r>
              <a:rPr sz="5800" b="1" i="1" u="heavy" spc="-10" dirty="0">
                <a:solidFill>
                  <a:srgbClr val="FFFFFF"/>
                </a:solidFill>
                <a:uFill>
                  <a:solidFill>
                    <a:srgbClr val="FFFFFF"/>
                  </a:solidFill>
                </a:uFill>
                <a:latin typeface="Calibri"/>
                <a:cs typeface="Calibri"/>
              </a:rPr>
              <a:t>STAR</a:t>
            </a:r>
            <a:endParaRPr sz="5800">
              <a:latin typeface="Calibri"/>
              <a:cs typeface="Calibri"/>
            </a:endParaRPr>
          </a:p>
        </p:txBody>
      </p:sp>
      <p:grpSp>
        <p:nvGrpSpPr>
          <p:cNvPr id="11" name="object 11"/>
          <p:cNvGrpSpPr/>
          <p:nvPr/>
        </p:nvGrpSpPr>
        <p:grpSpPr>
          <a:xfrm>
            <a:off x="1432305" y="3297935"/>
            <a:ext cx="5365115" cy="3260090"/>
            <a:chOff x="1432305" y="3297935"/>
            <a:chExt cx="5365115" cy="3260090"/>
          </a:xfrm>
        </p:grpSpPr>
        <p:pic>
          <p:nvPicPr>
            <p:cNvPr id="12" name="object 12"/>
            <p:cNvPicPr/>
            <p:nvPr/>
          </p:nvPicPr>
          <p:blipFill>
            <a:blip r:embed="rId5" cstate="print"/>
            <a:stretch>
              <a:fillRect/>
            </a:stretch>
          </p:blipFill>
          <p:spPr>
            <a:xfrm>
              <a:off x="5161788" y="3297935"/>
              <a:ext cx="1635252" cy="115824"/>
            </a:xfrm>
            <a:prstGeom prst="rect">
              <a:avLst/>
            </a:prstGeom>
          </p:spPr>
        </p:pic>
        <p:sp>
          <p:nvSpPr>
            <p:cNvPr id="13" name="object 13"/>
            <p:cNvSpPr/>
            <p:nvPr/>
          </p:nvSpPr>
          <p:spPr>
            <a:xfrm>
              <a:off x="1438655" y="4506467"/>
              <a:ext cx="4090670" cy="2045335"/>
            </a:xfrm>
            <a:custGeom>
              <a:avLst/>
              <a:gdLst/>
              <a:ahLst/>
              <a:cxnLst/>
              <a:rect l="l" t="t" r="r" b="b"/>
              <a:pathLst>
                <a:path w="4090670" h="2045334">
                  <a:moveTo>
                    <a:pt x="4090416" y="0"/>
                  </a:moveTo>
                  <a:lnTo>
                    <a:pt x="0" y="0"/>
                  </a:lnTo>
                  <a:lnTo>
                    <a:pt x="0" y="2045207"/>
                  </a:lnTo>
                  <a:lnTo>
                    <a:pt x="4090416" y="2045207"/>
                  </a:lnTo>
                  <a:lnTo>
                    <a:pt x="4090416" y="0"/>
                  </a:lnTo>
                  <a:close/>
                </a:path>
              </a:pathLst>
            </a:custGeom>
            <a:solidFill>
              <a:srgbClr val="4471C4"/>
            </a:solidFill>
          </p:spPr>
          <p:txBody>
            <a:bodyPr wrap="square" lIns="0" tIns="0" rIns="0" bIns="0" rtlCol="0"/>
            <a:lstStyle/>
            <a:p>
              <a:endParaRPr/>
            </a:p>
          </p:txBody>
        </p:sp>
        <p:sp>
          <p:nvSpPr>
            <p:cNvPr id="14" name="object 14"/>
            <p:cNvSpPr/>
            <p:nvPr/>
          </p:nvSpPr>
          <p:spPr>
            <a:xfrm>
              <a:off x="1438655" y="4506467"/>
              <a:ext cx="4090670" cy="2045335"/>
            </a:xfrm>
            <a:custGeom>
              <a:avLst/>
              <a:gdLst/>
              <a:ahLst/>
              <a:cxnLst/>
              <a:rect l="l" t="t" r="r" b="b"/>
              <a:pathLst>
                <a:path w="4090670" h="2045334">
                  <a:moveTo>
                    <a:pt x="0" y="2045207"/>
                  </a:moveTo>
                  <a:lnTo>
                    <a:pt x="4090416" y="2045207"/>
                  </a:lnTo>
                  <a:lnTo>
                    <a:pt x="4090416" y="0"/>
                  </a:lnTo>
                  <a:lnTo>
                    <a:pt x="0" y="0"/>
                  </a:lnTo>
                  <a:lnTo>
                    <a:pt x="0" y="2045207"/>
                  </a:lnTo>
                  <a:close/>
                </a:path>
              </a:pathLst>
            </a:custGeom>
            <a:ln w="12192">
              <a:solidFill>
                <a:srgbClr val="FFFFFF"/>
              </a:solidFill>
            </a:ln>
          </p:spPr>
          <p:txBody>
            <a:bodyPr wrap="square" lIns="0" tIns="0" rIns="0" bIns="0" rtlCol="0"/>
            <a:lstStyle/>
            <a:p>
              <a:endParaRPr/>
            </a:p>
          </p:txBody>
        </p:sp>
      </p:grpSp>
      <p:sp>
        <p:nvSpPr>
          <p:cNvPr id="15" name="object 15"/>
          <p:cNvSpPr txBox="1"/>
          <p:nvPr/>
        </p:nvSpPr>
        <p:spPr>
          <a:xfrm>
            <a:off x="2308098" y="4983581"/>
            <a:ext cx="2353945" cy="909319"/>
          </a:xfrm>
          <a:prstGeom prst="rect">
            <a:avLst/>
          </a:prstGeom>
        </p:spPr>
        <p:txBody>
          <a:bodyPr vert="horz" wrap="square" lIns="0" tIns="12065" rIns="0" bIns="0" rtlCol="0">
            <a:spAutoFit/>
          </a:bodyPr>
          <a:lstStyle/>
          <a:p>
            <a:pPr marL="12700">
              <a:lnSpc>
                <a:spcPct val="100000"/>
              </a:lnSpc>
              <a:spcBef>
                <a:spcPts val="95"/>
              </a:spcBef>
            </a:pPr>
            <a:r>
              <a:rPr sz="5800" spc="-5" dirty="0">
                <a:solidFill>
                  <a:srgbClr val="FFFFFF"/>
                </a:solidFill>
                <a:latin typeface="Calibri"/>
                <a:cs typeface="Calibri"/>
              </a:rPr>
              <a:t>PULSAR</a:t>
            </a:r>
            <a:endParaRPr sz="5800">
              <a:latin typeface="Calibri"/>
              <a:cs typeface="Calibri"/>
            </a:endParaRPr>
          </a:p>
        </p:txBody>
      </p:sp>
      <p:grpSp>
        <p:nvGrpSpPr>
          <p:cNvPr id="16" name="object 16"/>
          <p:cNvGrpSpPr/>
          <p:nvPr/>
        </p:nvGrpSpPr>
        <p:grpSpPr>
          <a:xfrm>
            <a:off x="6380988" y="4500371"/>
            <a:ext cx="4102735" cy="2057400"/>
            <a:chOff x="6380988" y="4500371"/>
            <a:chExt cx="4102735" cy="2057400"/>
          </a:xfrm>
        </p:grpSpPr>
        <p:sp>
          <p:nvSpPr>
            <p:cNvPr id="17" name="object 17"/>
            <p:cNvSpPr/>
            <p:nvPr/>
          </p:nvSpPr>
          <p:spPr>
            <a:xfrm>
              <a:off x="6387084" y="4506467"/>
              <a:ext cx="4090670" cy="2045335"/>
            </a:xfrm>
            <a:custGeom>
              <a:avLst/>
              <a:gdLst/>
              <a:ahLst/>
              <a:cxnLst/>
              <a:rect l="l" t="t" r="r" b="b"/>
              <a:pathLst>
                <a:path w="4090670" h="2045334">
                  <a:moveTo>
                    <a:pt x="4090416" y="0"/>
                  </a:moveTo>
                  <a:lnTo>
                    <a:pt x="0" y="0"/>
                  </a:lnTo>
                  <a:lnTo>
                    <a:pt x="0" y="2045207"/>
                  </a:lnTo>
                  <a:lnTo>
                    <a:pt x="4090416" y="2045207"/>
                  </a:lnTo>
                  <a:lnTo>
                    <a:pt x="4090416" y="0"/>
                  </a:lnTo>
                  <a:close/>
                </a:path>
              </a:pathLst>
            </a:custGeom>
            <a:solidFill>
              <a:srgbClr val="4471C4"/>
            </a:solidFill>
          </p:spPr>
          <p:txBody>
            <a:bodyPr wrap="square" lIns="0" tIns="0" rIns="0" bIns="0" rtlCol="0"/>
            <a:lstStyle/>
            <a:p>
              <a:endParaRPr/>
            </a:p>
          </p:txBody>
        </p:sp>
        <p:sp>
          <p:nvSpPr>
            <p:cNvPr id="18" name="object 18"/>
            <p:cNvSpPr/>
            <p:nvPr/>
          </p:nvSpPr>
          <p:spPr>
            <a:xfrm>
              <a:off x="6387084" y="4506467"/>
              <a:ext cx="4090670" cy="2045335"/>
            </a:xfrm>
            <a:custGeom>
              <a:avLst/>
              <a:gdLst/>
              <a:ahLst/>
              <a:cxnLst/>
              <a:rect l="l" t="t" r="r" b="b"/>
              <a:pathLst>
                <a:path w="4090670" h="2045334">
                  <a:moveTo>
                    <a:pt x="0" y="2045207"/>
                  </a:moveTo>
                  <a:lnTo>
                    <a:pt x="4090416" y="2045207"/>
                  </a:lnTo>
                  <a:lnTo>
                    <a:pt x="4090416" y="0"/>
                  </a:lnTo>
                  <a:lnTo>
                    <a:pt x="0" y="0"/>
                  </a:lnTo>
                  <a:lnTo>
                    <a:pt x="0" y="2045207"/>
                  </a:lnTo>
                  <a:close/>
                </a:path>
              </a:pathLst>
            </a:custGeom>
            <a:ln w="12192">
              <a:solidFill>
                <a:srgbClr val="FFFFFF"/>
              </a:solidFill>
            </a:ln>
          </p:spPr>
          <p:txBody>
            <a:bodyPr wrap="square" lIns="0" tIns="0" rIns="0" bIns="0" rtlCol="0"/>
            <a:lstStyle/>
            <a:p>
              <a:endParaRPr/>
            </a:p>
          </p:txBody>
        </p:sp>
      </p:grpSp>
      <p:sp>
        <p:nvSpPr>
          <p:cNvPr id="19" name="object 19"/>
          <p:cNvSpPr txBox="1"/>
          <p:nvPr/>
        </p:nvSpPr>
        <p:spPr>
          <a:xfrm>
            <a:off x="6650481" y="4983581"/>
            <a:ext cx="3565525" cy="909319"/>
          </a:xfrm>
          <a:prstGeom prst="rect">
            <a:avLst/>
          </a:prstGeom>
        </p:spPr>
        <p:txBody>
          <a:bodyPr vert="horz" wrap="square" lIns="0" tIns="12065" rIns="0" bIns="0" rtlCol="0">
            <a:spAutoFit/>
          </a:bodyPr>
          <a:lstStyle/>
          <a:p>
            <a:pPr marL="12700">
              <a:lnSpc>
                <a:spcPct val="100000"/>
              </a:lnSpc>
              <a:spcBef>
                <a:spcPts val="95"/>
              </a:spcBef>
            </a:pPr>
            <a:r>
              <a:rPr sz="5800" spc="-5" dirty="0">
                <a:solidFill>
                  <a:srgbClr val="FFFFFF"/>
                </a:solidFill>
                <a:latin typeface="Calibri"/>
                <a:cs typeface="Calibri"/>
              </a:rPr>
              <a:t>MAGNETAR</a:t>
            </a:r>
            <a:endParaRPr sz="58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5680" y="2858846"/>
            <a:ext cx="3582035"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PULSAR</a:t>
            </a:r>
            <a:endParaRPr sz="7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0766" y="508838"/>
            <a:ext cx="9571990" cy="1477645"/>
          </a:xfrm>
          <a:prstGeom prst="rect">
            <a:avLst/>
          </a:prstGeom>
        </p:spPr>
        <p:txBody>
          <a:bodyPr vert="horz" wrap="square" lIns="0" tIns="13335" rIns="0" bIns="0" rtlCol="0">
            <a:spAutoFit/>
          </a:bodyPr>
          <a:lstStyle/>
          <a:p>
            <a:pPr marL="3978275" marR="5080" indent="-3966210">
              <a:lnSpc>
                <a:spcPct val="100200"/>
              </a:lnSpc>
              <a:spcBef>
                <a:spcPts val="105"/>
              </a:spcBef>
            </a:pPr>
            <a:r>
              <a:rPr sz="4750" spc="10" dirty="0"/>
              <a:t>PULSAR-</a:t>
            </a:r>
            <a:r>
              <a:rPr sz="4750" spc="-60" dirty="0"/>
              <a:t> </a:t>
            </a:r>
            <a:r>
              <a:rPr sz="4750" spc="10" dirty="0"/>
              <a:t>A</a:t>
            </a:r>
            <a:r>
              <a:rPr sz="4750" spc="-20" dirty="0"/>
              <a:t> </a:t>
            </a:r>
            <a:r>
              <a:rPr sz="4750" spc="10" dirty="0"/>
              <a:t>FLASHING</a:t>
            </a:r>
            <a:r>
              <a:rPr sz="4750" spc="-45" dirty="0"/>
              <a:t> </a:t>
            </a:r>
            <a:r>
              <a:rPr sz="4750" spc="10" dirty="0"/>
              <a:t>NEUTRON </a:t>
            </a:r>
            <a:r>
              <a:rPr sz="4750" u="none" spc="-1305" dirty="0"/>
              <a:t> </a:t>
            </a:r>
            <a:r>
              <a:rPr sz="4750" spc="10" dirty="0"/>
              <a:t>STAR</a:t>
            </a:r>
            <a:endParaRPr sz="4750"/>
          </a:p>
        </p:txBody>
      </p:sp>
      <p:sp>
        <p:nvSpPr>
          <p:cNvPr id="3" name="object 3"/>
          <p:cNvSpPr txBox="1"/>
          <p:nvPr/>
        </p:nvSpPr>
        <p:spPr>
          <a:xfrm>
            <a:off x="586231" y="2562224"/>
            <a:ext cx="10899775" cy="3267075"/>
          </a:xfrm>
          <a:prstGeom prst="rect">
            <a:avLst/>
          </a:prstGeom>
        </p:spPr>
        <p:txBody>
          <a:bodyPr vert="horz" wrap="square" lIns="0" tIns="12065" rIns="0" bIns="0" rtlCol="0">
            <a:spAutoFit/>
          </a:bodyPr>
          <a:lstStyle/>
          <a:p>
            <a:pPr marL="241300" marR="88265" indent="-228600">
              <a:lnSpc>
                <a:spcPct val="100000"/>
              </a:lnSpc>
              <a:spcBef>
                <a:spcPts val="95"/>
              </a:spcBef>
              <a:buChar char="•"/>
              <a:tabLst>
                <a:tab pos="241300" algn="l"/>
              </a:tabLst>
            </a:pPr>
            <a:r>
              <a:rPr sz="2800" spc="-5" dirty="0">
                <a:solidFill>
                  <a:srgbClr val="FFFFFF"/>
                </a:solidFill>
                <a:latin typeface="Arial MT"/>
                <a:cs typeface="Arial MT"/>
              </a:rPr>
              <a:t>Pulsar</a:t>
            </a:r>
            <a:r>
              <a:rPr sz="2800" spc="10" dirty="0">
                <a:solidFill>
                  <a:srgbClr val="FFFFFF"/>
                </a:solidFill>
                <a:latin typeface="Arial MT"/>
                <a:cs typeface="Arial MT"/>
              </a:rPr>
              <a:t> </a:t>
            </a:r>
            <a:r>
              <a:rPr sz="2800" dirty="0">
                <a:solidFill>
                  <a:srgbClr val="FFFFFF"/>
                </a:solidFill>
                <a:latin typeface="Arial MT"/>
                <a:cs typeface="Arial MT"/>
              </a:rPr>
              <a:t>are</a:t>
            </a:r>
            <a:r>
              <a:rPr sz="2800" spc="20" dirty="0">
                <a:solidFill>
                  <a:srgbClr val="FFFFFF"/>
                </a:solidFill>
                <a:latin typeface="Arial MT"/>
                <a:cs typeface="Arial MT"/>
              </a:rPr>
              <a:t> </a:t>
            </a:r>
            <a:r>
              <a:rPr sz="2800" b="1" spc="-5" dirty="0">
                <a:solidFill>
                  <a:srgbClr val="FFFFFF"/>
                </a:solidFill>
                <a:latin typeface="Arial"/>
                <a:cs typeface="Arial"/>
              </a:rPr>
              <a:t>spinning</a:t>
            </a:r>
            <a:r>
              <a:rPr sz="2800" b="1" spc="25" dirty="0">
                <a:solidFill>
                  <a:srgbClr val="FFFFFF"/>
                </a:solidFill>
                <a:latin typeface="Arial"/>
                <a:cs typeface="Arial"/>
              </a:rPr>
              <a:t> </a:t>
            </a:r>
            <a:r>
              <a:rPr sz="2800" b="1" spc="-5" dirty="0">
                <a:solidFill>
                  <a:srgbClr val="FFFFFF"/>
                </a:solidFill>
                <a:latin typeface="Arial"/>
                <a:cs typeface="Arial"/>
              </a:rPr>
              <a:t>neutron</a:t>
            </a:r>
            <a:r>
              <a:rPr sz="2800" b="1" spc="25" dirty="0">
                <a:solidFill>
                  <a:srgbClr val="FFFFFF"/>
                </a:solidFill>
                <a:latin typeface="Arial"/>
                <a:cs typeface="Arial"/>
              </a:rPr>
              <a:t> </a:t>
            </a:r>
            <a:r>
              <a:rPr sz="2800" b="1" spc="-5" dirty="0">
                <a:solidFill>
                  <a:srgbClr val="FFFFFF"/>
                </a:solidFill>
                <a:latin typeface="Arial"/>
                <a:cs typeface="Arial"/>
              </a:rPr>
              <a:t>star</a:t>
            </a:r>
            <a:r>
              <a:rPr sz="2800" b="1" spc="25" dirty="0">
                <a:solidFill>
                  <a:srgbClr val="FFFFFF"/>
                </a:solidFill>
                <a:latin typeface="Arial"/>
                <a:cs typeface="Arial"/>
              </a:rPr>
              <a:t> </a:t>
            </a:r>
            <a:r>
              <a:rPr sz="2800" dirty="0">
                <a:solidFill>
                  <a:srgbClr val="FFFFFF"/>
                </a:solidFill>
                <a:latin typeface="Arial MT"/>
                <a:cs typeface="Arial MT"/>
              </a:rPr>
              <a:t>that </a:t>
            </a:r>
            <a:r>
              <a:rPr sz="2800" spc="-5" dirty="0">
                <a:solidFill>
                  <a:srgbClr val="FFFFFF"/>
                </a:solidFill>
                <a:latin typeface="Arial MT"/>
                <a:cs typeface="Arial MT"/>
              </a:rPr>
              <a:t>emits</a:t>
            </a:r>
            <a:r>
              <a:rPr sz="2800" spc="10" dirty="0">
                <a:solidFill>
                  <a:srgbClr val="FFFFFF"/>
                </a:solidFill>
                <a:latin typeface="Arial MT"/>
                <a:cs typeface="Arial MT"/>
              </a:rPr>
              <a:t> </a:t>
            </a:r>
            <a:r>
              <a:rPr sz="2800" spc="-5" dirty="0">
                <a:solidFill>
                  <a:srgbClr val="FFFFFF"/>
                </a:solidFill>
                <a:latin typeface="Arial MT"/>
                <a:cs typeface="Arial MT"/>
              </a:rPr>
              <a:t>a</a:t>
            </a:r>
            <a:r>
              <a:rPr sz="2800" spc="10" dirty="0">
                <a:solidFill>
                  <a:srgbClr val="FFFFFF"/>
                </a:solidFill>
                <a:latin typeface="Arial MT"/>
                <a:cs typeface="Arial MT"/>
              </a:rPr>
              <a:t> </a:t>
            </a:r>
            <a:r>
              <a:rPr sz="2800" spc="-5" dirty="0">
                <a:solidFill>
                  <a:srgbClr val="FFFFFF"/>
                </a:solidFill>
                <a:latin typeface="Arial MT"/>
                <a:cs typeface="Arial MT"/>
              </a:rPr>
              <a:t>narrow</a:t>
            </a:r>
            <a:r>
              <a:rPr sz="2800" spc="15" dirty="0">
                <a:solidFill>
                  <a:srgbClr val="FFFFFF"/>
                </a:solidFill>
                <a:latin typeface="Arial MT"/>
                <a:cs typeface="Arial MT"/>
              </a:rPr>
              <a:t> </a:t>
            </a:r>
            <a:r>
              <a:rPr sz="2800" spc="-5" dirty="0">
                <a:solidFill>
                  <a:srgbClr val="FFFFFF"/>
                </a:solidFill>
                <a:latin typeface="Arial MT"/>
                <a:cs typeface="Arial MT"/>
              </a:rPr>
              <a:t>radiation </a:t>
            </a:r>
            <a:r>
              <a:rPr sz="2800" dirty="0">
                <a:solidFill>
                  <a:srgbClr val="FFFFFF"/>
                </a:solidFill>
                <a:latin typeface="Arial MT"/>
                <a:cs typeface="Arial MT"/>
              </a:rPr>
              <a:t> </a:t>
            </a:r>
            <a:r>
              <a:rPr sz="2800" spc="-5" dirty="0">
                <a:solidFill>
                  <a:srgbClr val="FFFFFF"/>
                </a:solidFill>
                <a:latin typeface="Arial MT"/>
                <a:cs typeface="Arial MT"/>
              </a:rPr>
              <a:t>beam</a:t>
            </a:r>
            <a:r>
              <a:rPr sz="2800" spc="15" dirty="0">
                <a:solidFill>
                  <a:srgbClr val="FFFFFF"/>
                </a:solidFill>
                <a:latin typeface="Arial MT"/>
                <a:cs typeface="Arial MT"/>
              </a:rPr>
              <a:t> </a:t>
            </a:r>
            <a:r>
              <a:rPr sz="2800" spc="-5" dirty="0">
                <a:solidFill>
                  <a:srgbClr val="FFFFFF"/>
                </a:solidFill>
                <a:latin typeface="Arial MT"/>
                <a:cs typeface="Arial MT"/>
              </a:rPr>
              <a:t>.</a:t>
            </a:r>
            <a:r>
              <a:rPr sz="2800" spc="5" dirty="0">
                <a:solidFill>
                  <a:srgbClr val="FFFFFF"/>
                </a:solidFill>
                <a:latin typeface="Arial MT"/>
                <a:cs typeface="Arial MT"/>
              </a:rPr>
              <a:t> </a:t>
            </a:r>
            <a:r>
              <a:rPr sz="2800" spc="-5" dirty="0">
                <a:solidFill>
                  <a:srgbClr val="FFFFFF"/>
                </a:solidFill>
                <a:latin typeface="Arial MT"/>
                <a:cs typeface="Arial MT"/>
              </a:rPr>
              <a:t>the</a:t>
            </a:r>
            <a:r>
              <a:rPr sz="2800" spc="10" dirty="0">
                <a:solidFill>
                  <a:srgbClr val="FFFFFF"/>
                </a:solidFill>
                <a:latin typeface="Arial MT"/>
                <a:cs typeface="Arial MT"/>
              </a:rPr>
              <a:t> </a:t>
            </a:r>
            <a:r>
              <a:rPr sz="2800" spc="-5" dirty="0">
                <a:solidFill>
                  <a:srgbClr val="FFFFFF"/>
                </a:solidFill>
                <a:latin typeface="Arial MT"/>
                <a:cs typeface="Arial MT"/>
              </a:rPr>
              <a:t>beam</a:t>
            </a:r>
            <a:r>
              <a:rPr sz="2800" spc="15" dirty="0">
                <a:solidFill>
                  <a:srgbClr val="FFFFFF"/>
                </a:solidFill>
                <a:latin typeface="Arial MT"/>
                <a:cs typeface="Arial MT"/>
              </a:rPr>
              <a:t> </a:t>
            </a:r>
            <a:r>
              <a:rPr sz="2800" spc="-5" dirty="0">
                <a:solidFill>
                  <a:srgbClr val="FFFFFF"/>
                </a:solidFill>
                <a:latin typeface="Arial MT"/>
                <a:cs typeface="Arial MT"/>
              </a:rPr>
              <a:t>is</a:t>
            </a:r>
            <a:r>
              <a:rPr sz="2800" dirty="0">
                <a:solidFill>
                  <a:srgbClr val="FFFFFF"/>
                </a:solidFill>
                <a:latin typeface="Arial MT"/>
                <a:cs typeface="Arial MT"/>
              </a:rPr>
              <a:t> </a:t>
            </a:r>
            <a:r>
              <a:rPr sz="2800" spc="-5" dirty="0">
                <a:solidFill>
                  <a:srgbClr val="FFFFFF"/>
                </a:solidFill>
                <a:latin typeface="Arial MT"/>
                <a:cs typeface="Arial MT"/>
              </a:rPr>
              <a:t>offset</a:t>
            </a:r>
            <a:r>
              <a:rPr sz="2800" spc="5" dirty="0">
                <a:solidFill>
                  <a:srgbClr val="FFFFFF"/>
                </a:solidFill>
                <a:latin typeface="Arial MT"/>
                <a:cs typeface="Arial MT"/>
              </a:rPr>
              <a:t> </a:t>
            </a:r>
            <a:r>
              <a:rPr sz="2800" spc="-5" dirty="0">
                <a:solidFill>
                  <a:srgbClr val="FFFFFF"/>
                </a:solidFill>
                <a:latin typeface="Arial MT"/>
                <a:cs typeface="Arial MT"/>
              </a:rPr>
              <a:t>from</a:t>
            </a:r>
            <a:r>
              <a:rPr sz="2800" spc="5" dirty="0">
                <a:solidFill>
                  <a:srgbClr val="FFFFFF"/>
                </a:solidFill>
                <a:latin typeface="Arial MT"/>
                <a:cs typeface="Arial MT"/>
              </a:rPr>
              <a:t> </a:t>
            </a:r>
            <a:r>
              <a:rPr sz="2800" dirty="0">
                <a:solidFill>
                  <a:srgbClr val="FFFFFF"/>
                </a:solidFill>
                <a:latin typeface="Arial MT"/>
                <a:cs typeface="Arial MT"/>
              </a:rPr>
              <a:t>pulsar’s</a:t>
            </a:r>
            <a:r>
              <a:rPr sz="2800" spc="10" dirty="0">
                <a:solidFill>
                  <a:srgbClr val="FFFFFF"/>
                </a:solidFill>
                <a:latin typeface="Arial MT"/>
                <a:cs typeface="Arial MT"/>
              </a:rPr>
              <a:t> </a:t>
            </a:r>
            <a:r>
              <a:rPr sz="2800" spc="-5" dirty="0">
                <a:solidFill>
                  <a:srgbClr val="FFFFFF"/>
                </a:solidFill>
                <a:latin typeface="Arial MT"/>
                <a:cs typeface="Arial MT"/>
              </a:rPr>
              <a:t>spin</a:t>
            </a:r>
            <a:r>
              <a:rPr sz="2800" dirty="0">
                <a:solidFill>
                  <a:srgbClr val="FFFFFF"/>
                </a:solidFill>
                <a:latin typeface="Arial MT"/>
                <a:cs typeface="Arial MT"/>
              </a:rPr>
              <a:t> </a:t>
            </a:r>
            <a:r>
              <a:rPr sz="2800" spc="-5" dirty="0">
                <a:solidFill>
                  <a:srgbClr val="FFFFFF"/>
                </a:solidFill>
                <a:latin typeface="Arial MT"/>
                <a:cs typeface="Arial MT"/>
              </a:rPr>
              <a:t>axis</a:t>
            </a:r>
            <a:r>
              <a:rPr sz="2800" spc="10" dirty="0">
                <a:solidFill>
                  <a:srgbClr val="FFFFFF"/>
                </a:solidFill>
                <a:latin typeface="Arial MT"/>
                <a:cs typeface="Arial MT"/>
              </a:rPr>
              <a:t> </a:t>
            </a:r>
            <a:r>
              <a:rPr sz="2800" spc="-5" dirty="0">
                <a:solidFill>
                  <a:srgbClr val="FFFFFF"/>
                </a:solidFill>
                <a:latin typeface="Arial MT"/>
                <a:cs typeface="Arial MT"/>
              </a:rPr>
              <a:t>,</a:t>
            </a:r>
            <a:r>
              <a:rPr sz="2800" spc="5" dirty="0">
                <a:solidFill>
                  <a:srgbClr val="FFFFFF"/>
                </a:solidFill>
                <a:latin typeface="Arial MT"/>
                <a:cs typeface="Arial MT"/>
              </a:rPr>
              <a:t> </a:t>
            </a:r>
            <a:r>
              <a:rPr sz="2800" spc="-5" dirty="0">
                <a:solidFill>
                  <a:srgbClr val="FFFFFF"/>
                </a:solidFill>
                <a:latin typeface="Arial MT"/>
                <a:cs typeface="Arial MT"/>
              </a:rPr>
              <a:t>sweeping</a:t>
            </a:r>
            <a:r>
              <a:rPr sz="2800" spc="15" dirty="0">
                <a:solidFill>
                  <a:srgbClr val="FFFFFF"/>
                </a:solidFill>
                <a:latin typeface="Arial MT"/>
                <a:cs typeface="Arial MT"/>
              </a:rPr>
              <a:t> </a:t>
            </a:r>
            <a:r>
              <a:rPr sz="2800" spc="-5" dirty="0">
                <a:solidFill>
                  <a:srgbClr val="FFFFFF"/>
                </a:solidFill>
                <a:latin typeface="Arial MT"/>
                <a:cs typeface="Arial MT"/>
              </a:rPr>
              <a:t>across </a:t>
            </a:r>
            <a:r>
              <a:rPr sz="2800" spc="-760" dirty="0">
                <a:solidFill>
                  <a:srgbClr val="FFFFFF"/>
                </a:solidFill>
                <a:latin typeface="Arial MT"/>
                <a:cs typeface="Arial MT"/>
              </a:rPr>
              <a:t> </a:t>
            </a:r>
            <a:r>
              <a:rPr sz="2800" spc="-5" dirty="0">
                <a:solidFill>
                  <a:srgbClr val="FFFFFF"/>
                </a:solidFill>
                <a:latin typeface="Arial MT"/>
                <a:cs typeface="Arial MT"/>
              </a:rPr>
              <a:t>space</a:t>
            </a:r>
            <a:r>
              <a:rPr sz="2800" spc="-10" dirty="0">
                <a:solidFill>
                  <a:srgbClr val="FFFFFF"/>
                </a:solidFill>
                <a:latin typeface="Arial MT"/>
                <a:cs typeface="Arial MT"/>
              </a:rPr>
              <a:t> </a:t>
            </a:r>
            <a:r>
              <a:rPr sz="2800" dirty="0">
                <a:solidFill>
                  <a:srgbClr val="FFFFFF"/>
                </a:solidFill>
                <a:latin typeface="Arial MT"/>
                <a:cs typeface="Arial MT"/>
              </a:rPr>
              <a:t>like</a:t>
            </a:r>
            <a:r>
              <a:rPr sz="2800" spc="-5" dirty="0">
                <a:solidFill>
                  <a:srgbClr val="FFFFFF"/>
                </a:solidFill>
                <a:latin typeface="Arial MT"/>
                <a:cs typeface="Arial MT"/>
              </a:rPr>
              <a:t> a </a:t>
            </a:r>
            <a:r>
              <a:rPr sz="2800" dirty="0">
                <a:solidFill>
                  <a:srgbClr val="FFFFFF"/>
                </a:solidFill>
                <a:latin typeface="Arial MT"/>
                <a:cs typeface="Arial MT"/>
              </a:rPr>
              <a:t>lighthouse.</a:t>
            </a:r>
            <a:endParaRPr sz="2800">
              <a:latin typeface="Arial MT"/>
              <a:cs typeface="Arial MT"/>
            </a:endParaRPr>
          </a:p>
          <a:p>
            <a:pPr marL="241300" marR="5080" indent="-228600">
              <a:lnSpc>
                <a:spcPct val="100000"/>
              </a:lnSpc>
              <a:spcBef>
                <a:spcPts val="1000"/>
              </a:spcBef>
              <a:buChar char="•"/>
              <a:tabLst>
                <a:tab pos="241300" algn="l"/>
              </a:tabLst>
            </a:pPr>
            <a:r>
              <a:rPr sz="2800" spc="-5" dirty="0">
                <a:solidFill>
                  <a:srgbClr val="FFFFFF"/>
                </a:solidFill>
                <a:latin typeface="Arial MT"/>
                <a:cs typeface="Arial MT"/>
              </a:rPr>
              <a:t>As the </a:t>
            </a:r>
            <a:r>
              <a:rPr sz="2800" dirty="0">
                <a:solidFill>
                  <a:srgbClr val="FFFFFF"/>
                </a:solidFill>
                <a:latin typeface="Arial MT"/>
                <a:cs typeface="Arial MT"/>
              </a:rPr>
              <a:t>pulsar</a:t>
            </a:r>
            <a:r>
              <a:rPr sz="2800" spc="-5" dirty="0">
                <a:solidFill>
                  <a:srgbClr val="FFFFFF"/>
                </a:solidFill>
                <a:latin typeface="Arial MT"/>
                <a:cs typeface="Arial MT"/>
              </a:rPr>
              <a:t> </a:t>
            </a:r>
            <a:r>
              <a:rPr sz="2800" dirty="0">
                <a:solidFill>
                  <a:srgbClr val="FFFFFF"/>
                </a:solidFill>
                <a:latin typeface="Arial MT"/>
                <a:cs typeface="Arial MT"/>
              </a:rPr>
              <a:t>rotates </a:t>
            </a:r>
            <a:r>
              <a:rPr sz="2800" spc="-5" dirty="0">
                <a:solidFill>
                  <a:srgbClr val="FFFFFF"/>
                </a:solidFill>
                <a:latin typeface="Arial MT"/>
                <a:cs typeface="Arial MT"/>
              </a:rPr>
              <a:t>,</a:t>
            </a:r>
            <a:r>
              <a:rPr sz="2800" dirty="0">
                <a:solidFill>
                  <a:srgbClr val="FFFFFF"/>
                </a:solidFill>
                <a:latin typeface="Arial MT"/>
                <a:cs typeface="Arial MT"/>
              </a:rPr>
              <a:t> </a:t>
            </a:r>
            <a:r>
              <a:rPr sz="2800" spc="-5" dirty="0">
                <a:solidFill>
                  <a:srgbClr val="FFFFFF"/>
                </a:solidFill>
                <a:latin typeface="Arial MT"/>
                <a:cs typeface="Arial MT"/>
              </a:rPr>
              <a:t>the</a:t>
            </a:r>
            <a:r>
              <a:rPr sz="2800" spc="5" dirty="0">
                <a:solidFill>
                  <a:srgbClr val="FFFFFF"/>
                </a:solidFill>
                <a:latin typeface="Arial MT"/>
                <a:cs typeface="Arial MT"/>
              </a:rPr>
              <a:t> </a:t>
            </a:r>
            <a:r>
              <a:rPr sz="2800" spc="-5" dirty="0">
                <a:solidFill>
                  <a:srgbClr val="FFFFFF"/>
                </a:solidFill>
                <a:latin typeface="Arial MT"/>
                <a:cs typeface="Arial MT"/>
              </a:rPr>
              <a:t>beam</a:t>
            </a:r>
            <a:r>
              <a:rPr sz="2800" spc="15" dirty="0">
                <a:solidFill>
                  <a:srgbClr val="FFFFFF"/>
                </a:solidFill>
                <a:latin typeface="Arial MT"/>
                <a:cs typeface="Arial MT"/>
              </a:rPr>
              <a:t> </a:t>
            </a:r>
            <a:r>
              <a:rPr sz="2800" spc="-5" dirty="0">
                <a:solidFill>
                  <a:srgbClr val="FFFFFF"/>
                </a:solidFill>
                <a:latin typeface="Arial MT"/>
                <a:cs typeface="Arial MT"/>
              </a:rPr>
              <a:t>may</a:t>
            </a:r>
            <a:r>
              <a:rPr sz="2800" spc="5" dirty="0">
                <a:solidFill>
                  <a:srgbClr val="FFFFFF"/>
                </a:solidFill>
                <a:latin typeface="Arial MT"/>
                <a:cs typeface="Arial MT"/>
              </a:rPr>
              <a:t> </a:t>
            </a:r>
            <a:r>
              <a:rPr sz="2800" spc="-5" dirty="0">
                <a:solidFill>
                  <a:srgbClr val="FFFFFF"/>
                </a:solidFill>
                <a:latin typeface="Arial MT"/>
                <a:cs typeface="Arial MT"/>
              </a:rPr>
              <a:t>sweep</a:t>
            </a:r>
            <a:r>
              <a:rPr sz="2800" spc="20" dirty="0">
                <a:solidFill>
                  <a:srgbClr val="FFFFFF"/>
                </a:solidFill>
                <a:latin typeface="Arial MT"/>
                <a:cs typeface="Arial MT"/>
              </a:rPr>
              <a:t> </a:t>
            </a:r>
            <a:r>
              <a:rPr sz="2800" spc="-5" dirty="0">
                <a:solidFill>
                  <a:srgbClr val="FFFFFF"/>
                </a:solidFill>
                <a:latin typeface="Arial MT"/>
                <a:cs typeface="Arial MT"/>
              </a:rPr>
              <a:t>across</a:t>
            </a:r>
            <a:r>
              <a:rPr sz="2800" dirty="0">
                <a:solidFill>
                  <a:srgbClr val="FFFFFF"/>
                </a:solidFill>
                <a:latin typeface="Arial MT"/>
                <a:cs typeface="Arial MT"/>
              </a:rPr>
              <a:t> </a:t>
            </a:r>
            <a:r>
              <a:rPr sz="2800" spc="-5" dirty="0">
                <a:solidFill>
                  <a:srgbClr val="FFFFFF"/>
                </a:solidFill>
                <a:latin typeface="Arial MT"/>
                <a:cs typeface="Arial MT"/>
              </a:rPr>
              <a:t>the</a:t>
            </a:r>
            <a:r>
              <a:rPr sz="2800" spc="10" dirty="0">
                <a:solidFill>
                  <a:srgbClr val="FFFFFF"/>
                </a:solidFill>
                <a:latin typeface="Arial MT"/>
                <a:cs typeface="Arial MT"/>
              </a:rPr>
              <a:t> </a:t>
            </a:r>
            <a:r>
              <a:rPr sz="2800" dirty="0">
                <a:solidFill>
                  <a:srgbClr val="FFFFFF"/>
                </a:solidFill>
                <a:latin typeface="Arial MT"/>
                <a:cs typeface="Arial MT"/>
              </a:rPr>
              <a:t>earth, </a:t>
            </a:r>
            <a:r>
              <a:rPr sz="2800" spc="5" dirty="0">
                <a:solidFill>
                  <a:srgbClr val="FFFFFF"/>
                </a:solidFill>
                <a:latin typeface="Arial MT"/>
                <a:cs typeface="Arial MT"/>
              </a:rPr>
              <a:t> </a:t>
            </a:r>
            <a:r>
              <a:rPr sz="2800" spc="-5" dirty="0">
                <a:solidFill>
                  <a:srgbClr val="FFFFFF"/>
                </a:solidFill>
                <a:latin typeface="Arial MT"/>
                <a:cs typeface="Arial MT"/>
              </a:rPr>
              <a:t>appearing</a:t>
            </a:r>
            <a:r>
              <a:rPr sz="2800" spc="20" dirty="0">
                <a:solidFill>
                  <a:srgbClr val="FFFFFF"/>
                </a:solidFill>
                <a:latin typeface="Arial MT"/>
                <a:cs typeface="Arial MT"/>
              </a:rPr>
              <a:t> </a:t>
            </a:r>
            <a:r>
              <a:rPr sz="2800" spc="-5" dirty="0">
                <a:solidFill>
                  <a:srgbClr val="FFFFFF"/>
                </a:solidFill>
                <a:latin typeface="Arial MT"/>
                <a:cs typeface="Arial MT"/>
              </a:rPr>
              <a:t>to</a:t>
            </a:r>
            <a:r>
              <a:rPr sz="2800" spc="10" dirty="0">
                <a:solidFill>
                  <a:srgbClr val="FFFFFF"/>
                </a:solidFill>
                <a:latin typeface="Arial MT"/>
                <a:cs typeface="Arial MT"/>
              </a:rPr>
              <a:t> </a:t>
            </a:r>
            <a:r>
              <a:rPr sz="2800" dirty="0">
                <a:solidFill>
                  <a:srgbClr val="FFFFFF"/>
                </a:solidFill>
                <a:latin typeface="Arial MT"/>
                <a:cs typeface="Arial MT"/>
              </a:rPr>
              <a:t>astronomers</a:t>
            </a:r>
            <a:r>
              <a:rPr sz="2800" spc="10" dirty="0">
                <a:solidFill>
                  <a:srgbClr val="FFFFFF"/>
                </a:solidFill>
                <a:latin typeface="Arial MT"/>
                <a:cs typeface="Arial MT"/>
              </a:rPr>
              <a:t> </a:t>
            </a:r>
            <a:r>
              <a:rPr sz="2800" spc="-5" dirty="0">
                <a:solidFill>
                  <a:srgbClr val="FFFFFF"/>
                </a:solidFill>
                <a:latin typeface="Arial MT"/>
                <a:cs typeface="Arial MT"/>
              </a:rPr>
              <a:t>as</a:t>
            </a:r>
            <a:r>
              <a:rPr sz="2800" spc="10" dirty="0">
                <a:solidFill>
                  <a:srgbClr val="FFFFFF"/>
                </a:solidFill>
                <a:latin typeface="Arial MT"/>
                <a:cs typeface="Arial MT"/>
              </a:rPr>
              <a:t> </a:t>
            </a:r>
            <a:r>
              <a:rPr sz="2800" spc="-5" dirty="0">
                <a:solidFill>
                  <a:srgbClr val="FFFFFF"/>
                </a:solidFill>
                <a:latin typeface="Arial MT"/>
                <a:cs typeface="Arial MT"/>
              </a:rPr>
              <a:t>a</a:t>
            </a:r>
            <a:r>
              <a:rPr sz="2800" dirty="0">
                <a:solidFill>
                  <a:srgbClr val="FFFFFF"/>
                </a:solidFill>
                <a:latin typeface="Arial MT"/>
                <a:cs typeface="Arial MT"/>
              </a:rPr>
              <a:t> </a:t>
            </a:r>
            <a:r>
              <a:rPr sz="2800" spc="-5" dirty="0">
                <a:solidFill>
                  <a:srgbClr val="FFFFFF"/>
                </a:solidFill>
                <a:latin typeface="Arial MT"/>
                <a:cs typeface="Arial MT"/>
              </a:rPr>
              <a:t>flashing</a:t>
            </a:r>
            <a:r>
              <a:rPr sz="2800" dirty="0">
                <a:solidFill>
                  <a:srgbClr val="FFFFFF"/>
                </a:solidFill>
                <a:latin typeface="Arial MT"/>
                <a:cs typeface="Arial MT"/>
              </a:rPr>
              <a:t> object. </a:t>
            </a:r>
            <a:r>
              <a:rPr sz="2800" spc="-5" dirty="0">
                <a:solidFill>
                  <a:srgbClr val="FFFFFF"/>
                </a:solidFill>
                <a:latin typeface="Arial MT"/>
                <a:cs typeface="Arial MT"/>
              </a:rPr>
              <a:t>If</a:t>
            </a:r>
            <a:r>
              <a:rPr sz="2800" dirty="0">
                <a:solidFill>
                  <a:srgbClr val="FFFFFF"/>
                </a:solidFill>
                <a:latin typeface="Arial MT"/>
                <a:cs typeface="Arial MT"/>
              </a:rPr>
              <a:t> </a:t>
            </a:r>
            <a:r>
              <a:rPr sz="2800" spc="-5" dirty="0">
                <a:solidFill>
                  <a:srgbClr val="FFFFFF"/>
                </a:solidFill>
                <a:latin typeface="Arial MT"/>
                <a:cs typeface="Arial MT"/>
              </a:rPr>
              <a:t>the</a:t>
            </a:r>
            <a:r>
              <a:rPr sz="2800" spc="10" dirty="0">
                <a:solidFill>
                  <a:srgbClr val="FFFFFF"/>
                </a:solidFill>
                <a:latin typeface="Arial MT"/>
                <a:cs typeface="Arial MT"/>
              </a:rPr>
              <a:t> </a:t>
            </a:r>
            <a:r>
              <a:rPr sz="2800" spc="-5" dirty="0">
                <a:solidFill>
                  <a:srgbClr val="FFFFFF"/>
                </a:solidFill>
                <a:latin typeface="Arial MT"/>
                <a:cs typeface="Arial MT"/>
              </a:rPr>
              <a:t>beam</a:t>
            </a:r>
            <a:r>
              <a:rPr sz="2800" spc="20" dirty="0">
                <a:solidFill>
                  <a:srgbClr val="FFFFFF"/>
                </a:solidFill>
                <a:latin typeface="Arial MT"/>
                <a:cs typeface="Arial MT"/>
              </a:rPr>
              <a:t> </a:t>
            </a:r>
            <a:r>
              <a:rPr sz="2800" spc="-5" dirty="0">
                <a:solidFill>
                  <a:srgbClr val="FFFFFF"/>
                </a:solidFill>
                <a:latin typeface="Arial MT"/>
                <a:cs typeface="Arial MT"/>
              </a:rPr>
              <a:t>does</a:t>
            </a:r>
            <a:r>
              <a:rPr sz="2800" spc="10" dirty="0">
                <a:solidFill>
                  <a:srgbClr val="FFFFFF"/>
                </a:solidFill>
                <a:latin typeface="Arial MT"/>
                <a:cs typeface="Arial MT"/>
              </a:rPr>
              <a:t> </a:t>
            </a:r>
            <a:r>
              <a:rPr sz="2800" dirty="0">
                <a:solidFill>
                  <a:srgbClr val="FFFFFF"/>
                </a:solidFill>
                <a:latin typeface="Arial MT"/>
                <a:cs typeface="Arial MT"/>
              </a:rPr>
              <a:t>not </a:t>
            </a:r>
            <a:r>
              <a:rPr sz="2800" spc="-765" dirty="0">
                <a:solidFill>
                  <a:srgbClr val="FFFFFF"/>
                </a:solidFill>
                <a:latin typeface="Arial MT"/>
                <a:cs typeface="Arial MT"/>
              </a:rPr>
              <a:t> </a:t>
            </a:r>
            <a:r>
              <a:rPr sz="2800" dirty="0">
                <a:solidFill>
                  <a:srgbClr val="FFFFFF"/>
                </a:solidFill>
                <a:latin typeface="Arial MT"/>
                <a:cs typeface="Arial MT"/>
              </a:rPr>
              <a:t>point</a:t>
            </a:r>
            <a:r>
              <a:rPr sz="2800" spc="-10" dirty="0">
                <a:solidFill>
                  <a:srgbClr val="FFFFFF"/>
                </a:solidFill>
                <a:latin typeface="Arial MT"/>
                <a:cs typeface="Arial MT"/>
              </a:rPr>
              <a:t> </a:t>
            </a:r>
            <a:r>
              <a:rPr sz="2800" dirty="0">
                <a:solidFill>
                  <a:srgbClr val="FFFFFF"/>
                </a:solidFill>
                <a:latin typeface="Arial MT"/>
                <a:cs typeface="Arial MT"/>
              </a:rPr>
              <a:t>in</a:t>
            </a:r>
            <a:r>
              <a:rPr sz="2800" spc="-5" dirty="0">
                <a:solidFill>
                  <a:srgbClr val="FFFFFF"/>
                </a:solidFill>
                <a:latin typeface="Arial MT"/>
                <a:cs typeface="Arial MT"/>
              </a:rPr>
              <a:t> the </a:t>
            </a:r>
            <a:r>
              <a:rPr sz="2800" dirty="0">
                <a:solidFill>
                  <a:srgbClr val="FFFFFF"/>
                </a:solidFill>
                <a:latin typeface="Arial MT"/>
                <a:cs typeface="Arial MT"/>
              </a:rPr>
              <a:t>direction</a:t>
            </a:r>
            <a:r>
              <a:rPr sz="2800" spc="-5" dirty="0">
                <a:solidFill>
                  <a:srgbClr val="FFFFFF"/>
                </a:solidFill>
                <a:latin typeface="Arial MT"/>
                <a:cs typeface="Arial MT"/>
              </a:rPr>
              <a:t> </a:t>
            </a:r>
            <a:r>
              <a:rPr sz="2800" dirty="0">
                <a:solidFill>
                  <a:srgbClr val="FFFFFF"/>
                </a:solidFill>
                <a:latin typeface="Arial MT"/>
                <a:cs typeface="Arial MT"/>
              </a:rPr>
              <a:t>of</a:t>
            </a:r>
            <a:r>
              <a:rPr sz="2800" spc="-5" dirty="0">
                <a:solidFill>
                  <a:srgbClr val="FFFFFF"/>
                </a:solidFill>
                <a:latin typeface="Arial MT"/>
                <a:cs typeface="Arial MT"/>
              </a:rPr>
              <a:t> earth, it </a:t>
            </a:r>
            <a:r>
              <a:rPr sz="2800" dirty="0">
                <a:solidFill>
                  <a:srgbClr val="FFFFFF"/>
                </a:solidFill>
                <a:latin typeface="Arial MT"/>
                <a:cs typeface="Arial MT"/>
              </a:rPr>
              <a:t>cannot</a:t>
            </a:r>
            <a:r>
              <a:rPr sz="2800" spc="-5" dirty="0">
                <a:solidFill>
                  <a:srgbClr val="FFFFFF"/>
                </a:solidFill>
                <a:latin typeface="Arial MT"/>
                <a:cs typeface="Arial MT"/>
              </a:rPr>
              <a:t> be </a:t>
            </a:r>
            <a:r>
              <a:rPr sz="2800" dirty="0">
                <a:solidFill>
                  <a:srgbClr val="FFFFFF"/>
                </a:solidFill>
                <a:latin typeface="Arial MT"/>
                <a:cs typeface="Arial MT"/>
              </a:rPr>
              <a:t>seen.</a:t>
            </a:r>
            <a:endParaRPr sz="2800">
              <a:latin typeface="Arial MT"/>
              <a:cs typeface="Arial MT"/>
            </a:endParaRPr>
          </a:p>
          <a:p>
            <a:pPr marL="241300" indent="-228600">
              <a:lnSpc>
                <a:spcPct val="100000"/>
              </a:lnSpc>
              <a:spcBef>
                <a:spcPts val="1005"/>
              </a:spcBef>
              <a:buChar char="•"/>
              <a:tabLst>
                <a:tab pos="241300" algn="l"/>
              </a:tabLst>
            </a:pPr>
            <a:r>
              <a:rPr sz="2800" spc="-5" dirty="0">
                <a:solidFill>
                  <a:srgbClr val="FFFFFF"/>
                </a:solidFill>
                <a:latin typeface="Arial MT"/>
                <a:cs typeface="Arial MT"/>
              </a:rPr>
              <a:t>All </a:t>
            </a:r>
            <a:r>
              <a:rPr sz="2800" dirty="0">
                <a:solidFill>
                  <a:srgbClr val="FFFFFF"/>
                </a:solidFill>
                <a:latin typeface="Arial MT"/>
                <a:cs typeface="Arial MT"/>
              </a:rPr>
              <a:t>pulsars</a:t>
            </a:r>
            <a:r>
              <a:rPr sz="2800" spc="5" dirty="0">
                <a:solidFill>
                  <a:srgbClr val="FFFFFF"/>
                </a:solidFill>
                <a:latin typeface="Arial MT"/>
                <a:cs typeface="Arial MT"/>
              </a:rPr>
              <a:t> </a:t>
            </a:r>
            <a:r>
              <a:rPr sz="2800" dirty="0">
                <a:solidFill>
                  <a:srgbClr val="FFFFFF"/>
                </a:solidFill>
                <a:latin typeface="Arial MT"/>
                <a:cs typeface="Arial MT"/>
              </a:rPr>
              <a:t>are</a:t>
            </a:r>
            <a:r>
              <a:rPr sz="2800" spc="-5" dirty="0">
                <a:solidFill>
                  <a:srgbClr val="FFFFFF"/>
                </a:solidFill>
                <a:latin typeface="Arial MT"/>
                <a:cs typeface="Arial MT"/>
              </a:rPr>
              <a:t> </a:t>
            </a:r>
            <a:r>
              <a:rPr sz="2800" dirty="0">
                <a:solidFill>
                  <a:srgbClr val="FFFFFF"/>
                </a:solidFill>
                <a:latin typeface="Arial MT"/>
                <a:cs typeface="Arial MT"/>
              </a:rPr>
              <a:t>neutron</a:t>
            </a:r>
            <a:r>
              <a:rPr sz="2800" spc="5" dirty="0">
                <a:solidFill>
                  <a:srgbClr val="FFFFFF"/>
                </a:solidFill>
                <a:latin typeface="Arial MT"/>
                <a:cs typeface="Arial MT"/>
              </a:rPr>
              <a:t> </a:t>
            </a:r>
            <a:r>
              <a:rPr sz="2800" dirty="0">
                <a:solidFill>
                  <a:srgbClr val="FFFFFF"/>
                </a:solidFill>
                <a:latin typeface="Arial MT"/>
                <a:cs typeface="Arial MT"/>
              </a:rPr>
              <a:t>stars</a:t>
            </a:r>
            <a:r>
              <a:rPr sz="2800" spc="-5" dirty="0">
                <a:solidFill>
                  <a:srgbClr val="FFFFFF"/>
                </a:solidFill>
                <a:latin typeface="Arial MT"/>
                <a:cs typeface="Arial MT"/>
              </a:rPr>
              <a:t> </a:t>
            </a:r>
            <a:r>
              <a:rPr sz="2800" dirty="0">
                <a:solidFill>
                  <a:srgbClr val="FFFFFF"/>
                </a:solidFill>
                <a:latin typeface="Arial MT"/>
                <a:cs typeface="Arial MT"/>
              </a:rPr>
              <a:t>, </a:t>
            </a:r>
            <a:r>
              <a:rPr sz="2800" spc="-5" dirty="0">
                <a:solidFill>
                  <a:srgbClr val="FFFFFF"/>
                </a:solidFill>
                <a:latin typeface="Arial MT"/>
                <a:cs typeface="Arial MT"/>
              </a:rPr>
              <a:t>but </a:t>
            </a:r>
            <a:r>
              <a:rPr sz="2800" dirty="0">
                <a:solidFill>
                  <a:srgbClr val="FFFFFF"/>
                </a:solidFill>
                <a:latin typeface="Arial MT"/>
                <a:cs typeface="Arial MT"/>
              </a:rPr>
              <a:t>not </a:t>
            </a:r>
            <a:r>
              <a:rPr sz="2800" spc="-5" dirty="0">
                <a:solidFill>
                  <a:srgbClr val="FFFFFF"/>
                </a:solidFill>
                <a:latin typeface="Arial MT"/>
                <a:cs typeface="Arial MT"/>
              </a:rPr>
              <a:t>all </a:t>
            </a:r>
            <a:r>
              <a:rPr sz="2800" dirty="0">
                <a:solidFill>
                  <a:srgbClr val="FFFFFF"/>
                </a:solidFill>
                <a:latin typeface="Arial MT"/>
                <a:cs typeface="Arial MT"/>
              </a:rPr>
              <a:t>neutron</a:t>
            </a:r>
            <a:r>
              <a:rPr sz="2800" spc="15" dirty="0">
                <a:solidFill>
                  <a:srgbClr val="FFFFFF"/>
                </a:solidFill>
                <a:latin typeface="Arial MT"/>
                <a:cs typeface="Arial MT"/>
              </a:rPr>
              <a:t> </a:t>
            </a:r>
            <a:r>
              <a:rPr sz="2800" dirty="0">
                <a:solidFill>
                  <a:srgbClr val="FFFFFF"/>
                </a:solidFill>
                <a:latin typeface="Arial MT"/>
                <a:cs typeface="Arial MT"/>
              </a:rPr>
              <a:t>stars</a:t>
            </a:r>
            <a:r>
              <a:rPr sz="2800" spc="-25" dirty="0">
                <a:solidFill>
                  <a:srgbClr val="FFFFFF"/>
                </a:solidFill>
                <a:latin typeface="Arial MT"/>
                <a:cs typeface="Arial MT"/>
              </a:rPr>
              <a:t> </a:t>
            </a:r>
            <a:r>
              <a:rPr sz="2800" spc="-5" dirty="0">
                <a:solidFill>
                  <a:srgbClr val="FFFFFF"/>
                </a:solidFill>
                <a:latin typeface="Arial MT"/>
                <a:cs typeface="Arial MT"/>
              </a:rPr>
              <a:t>are</a:t>
            </a:r>
            <a:r>
              <a:rPr sz="2800" spc="15" dirty="0">
                <a:solidFill>
                  <a:srgbClr val="FFFFFF"/>
                </a:solidFill>
                <a:latin typeface="Arial MT"/>
                <a:cs typeface="Arial MT"/>
              </a:rPr>
              <a:t> </a:t>
            </a:r>
            <a:r>
              <a:rPr sz="2800" dirty="0">
                <a:solidFill>
                  <a:srgbClr val="FFFFFF"/>
                </a:solidFill>
                <a:latin typeface="Arial MT"/>
                <a:cs typeface="Arial MT"/>
              </a:rPr>
              <a:t>pulsars</a:t>
            </a:r>
            <a:endParaRPr sz="2800">
              <a:latin typeface="Arial MT"/>
              <a:cs typeface="Arial M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623" y="451104"/>
            <a:ext cx="10588752" cy="59557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377439" y="838541"/>
            <a:ext cx="7437120" cy="5951220"/>
            <a:chOff x="2377439" y="807718"/>
            <a:chExt cx="7437120" cy="5951220"/>
          </a:xfrm>
        </p:grpSpPr>
        <p:pic>
          <p:nvPicPr>
            <p:cNvPr id="3" name="object 3"/>
            <p:cNvPicPr/>
            <p:nvPr/>
          </p:nvPicPr>
          <p:blipFill>
            <a:blip r:embed="rId2" cstate="print"/>
            <a:stretch>
              <a:fillRect/>
            </a:stretch>
          </p:blipFill>
          <p:spPr>
            <a:xfrm>
              <a:off x="2377439" y="807718"/>
              <a:ext cx="7437119" cy="5951220"/>
            </a:xfrm>
            <a:prstGeom prst="rect">
              <a:avLst/>
            </a:prstGeom>
          </p:spPr>
        </p:pic>
        <p:sp>
          <p:nvSpPr>
            <p:cNvPr id="4" name="object 4"/>
            <p:cNvSpPr/>
            <p:nvPr/>
          </p:nvSpPr>
          <p:spPr>
            <a:xfrm>
              <a:off x="2874644" y="840993"/>
              <a:ext cx="6442075" cy="52069"/>
            </a:xfrm>
            <a:custGeom>
              <a:avLst/>
              <a:gdLst/>
              <a:ahLst/>
              <a:cxnLst/>
              <a:rect l="l" t="t" r="r" b="b"/>
              <a:pathLst>
                <a:path w="6442075" h="52069">
                  <a:moveTo>
                    <a:pt x="6441948" y="0"/>
                  </a:moveTo>
                  <a:lnTo>
                    <a:pt x="0" y="0"/>
                  </a:lnTo>
                  <a:lnTo>
                    <a:pt x="0" y="51815"/>
                  </a:lnTo>
                  <a:lnTo>
                    <a:pt x="6441948" y="51815"/>
                  </a:lnTo>
                  <a:lnTo>
                    <a:pt x="6441948"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6540" y="2858846"/>
            <a:ext cx="5062220" cy="1092200"/>
          </a:xfrm>
          <a:prstGeom prst="rect">
            <a:avLst/>
          </a:prstGeom>
        </p:spPr>
        <p:txBody>
          <a:bodyPr vert="horz" wrap="square" lIns="0" tIns="12065" rIns="0" bIns="0" rtlCol="0">
            <a:spAutoFit/>
          </a:bodyPr>
          <a:lstStyle/>
          <a:p>
            <a:pPr marL="12700">
              <a:lnSpc>
                <a:spcPct val="100000"/>
              </a:lnSpc>
              <a:spcBef>
                <a:spcPts val="95"/>
              </a:spcBef>
            </a:pPr>
            <a:r>
              <a:rPr sz="7000" u="none" spc="-5" dirty="0"/>
              <a:t>MAGNETAR</a:t>
            </a:r>
            <a:endParaRPr sz="70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779" y="422605"/>
            <a:ext cx="7856220" cy="1529080"/>
          </a:xfrm>
          <a:prstGeom prst="rect">
            <a:avLst/>
          </a:prstGeom>
        </p:spPr>
        <p:txBody>
          <a:bodyPr vert="horz" wrap="square" lIns="0" tIns="12700" rIns="0" bIns="0" rtlCol="0">
            <a:spAutoFit/>
          </a:bodyPr>
          <a:lstStyle/>
          <a:p>
            <a:pPr marL="2360930" marR="5080" indent="-2348865">
              <a:lnSpc>
                <a:spcPct val="100600"/>
              </a:lnSpc>
              <a:spcBef>
                <a:spcPts val="100"/>
              </a:spcBef>
            </a:pPr>
            <a:r>
              <a:rPr sz="4900" spc="20" dirty="0"/>
              <a:t>MAGNETAR-</a:t>
            </a:r>
            <a:r>
              <a:rPr sz="4900" spc="-40" dirty="0"/>
              <a:t> </a:t>
            </a:r>
            <a:r>
              <a:rPr sz="4900" spc="20" dirty="0"/>
              <a:t>A</a:t>
            </a:r>
            <a:r>
              <a:rPr sz="4900" spc="-20" dirty="0"/>
              <a:t> </a:t>
            </a:r>
            <a:r>
              <a:rPr sz="4900" spc="20" dirty="0"/>
              <a:t>MAGNETIC </a:t>
            </a:r>
            <a:r>
              <a:rPr sz="4900" u="none" spc="-1345" dirty="0"/>
              <a:t> </a:t>
            </a:r>
            <a:r>
              <a:rPr sz="4900" spc="20" dirty="0"/>
              <a:t>MONSTER</a:t>
            </a:r>
            <a:endParaRPr sz="4900"/>
          </a:p>
        </p:txBody>
      </p:sp>
      <p:sp>
        <p:nvSpPr>
          <p:cNvPr id="3" name="object 3"/>
          <p:cNvSpPr txBox="1"/>
          <p:nvPr/>
        </p:nvSpPr>
        <p:spPr>
          <a:xfrm>
            <a:off x="718819" y="2514041"/>
            <a:ext cx="10647680" cy="3566160"/>
          </a:xfrm>
          <a:prstGeom prst="rect">
            <a:avLst/>
          </a:prstGeom>
        </p:spPr>
        <p:txBody>
          <a:bodyPr vert="horz" wrap="square" lIns="0" tIns="12065" rIns="0" bIns="0" rtlCol="0">
            <a:spAutoFit/>
          </a:bodyPr>
          <a:lstStyle/>
          <a:p>
            <a:pPr marL="240665" marR="5080" indent="-228600">
              <a:lnSpc>
                <a:spcPct val="100000"/>
              </a:lnSpc>
              <a:spcBef>
                <a:spcPts val="95"/>
              </a:spcBef>
              <a:buChar char="•"/>
              <a:tabLst>
                <a:tab pos="241300" algn="l"/>
                <a:tab pos="2931795" algn="l"/>
              </a:tabLst>
            </a:pPr>
            <a:r>
              <a:rPr sz="2800" spc="-5" dirty="0">
                <a:solidFill>
                  <a:srgbClr val="FFFFFF"/>
                </a:solidFill>
                <a:latin typeface="Arial MT"/>
                <a:cs typeface="Arial MT"/>
              </a:rPr>
              <a:t>A</a:t>
            </a:r>
            <a:r>
              <a:rPr sz="2800" dirty="0">
                <a:solidFill>
                  <a:srgbClr val="FFFFFF"/>
                </a:solidFill>
                <a:latin typeface="Arial MT"/>
                <a:cs typeface="Arial MT"/>
              </a:rPr>
              <a:t> </a:t>
            </a:r>
            <a:r>
              <a:rPr sz="2800" spc="-5" dirty="0">
                <a:solidFill>
                  <a:srgbClr val="FFFFFF"/>
                </a:solidFill>
                <a:latin typeface="Arial MT"/>
                <a:cs typeface="Arial MT"/>
              </a:rPr>
              <a:t>magnetar</a:t>
            </a:r>
            <a:r>
              <a:rPr sz="2800" spc="15" dirty="0">
                <a:solidFill>
                  <a:srgbClr val="FFFFFF"/>
                </a:solidFill>
                <a:latin typeface="Arial MT"/>
                <a:cs typeface="Arial MT"/>
              </a:rPr>
              <a:t> </a:t>
            </a:r>
            <a:r>
              <a:rPr sz="2800" spc="-5" dirty="0">
                <a:solidFill>
                  <a:srgbClr val="FFFFFF"/>
                </a:solidFill>
                <a:latin typeface="Arial MT"/>
                <a:cs typeface="Arial MT"/>
              </a:rPr>
              <a:t>is</a:t>
            </a:r>
            <a:r>
              <a:rPr sz="2800" dirty="0">
                <a:solidFill>
                  <a:srgbClr val="FFFFFF"/>
                </a:solidFill>
                <a:latin typeface="Arial MT"/>
                <a:cs typeface="Arial MT"/>
              </a:rPr>
              <a:t> </a:t>
            </a:r>
            <a:r>
              <a:rPr sz="2800" spc="-5" dirty="0">
                <a:solidFill>
                  <a:srgbClr val="FFFFFF"/>
                </a:solidFill>
                <a:latin typeface="Arial MT"/>
                <a:cs typeface="Arial MT"/>
              </a:rPr>
              <a:t>a</a:t>
            </a:r>
            <a:r>
              <a:rPr sz="2800" dirty="0">
                <a:solidFill>
                  <a:srgbClr val="FFFFFF"/>
                </a:solidFill>
                <a:latin typeface="Arial MT"/>
                <a:cs typeface="Arial MT"/>
              </a:rPr>
              <a:t> type </a:t>
            </a:r>
            <a:r>
              <a:rPr sz="2800" spc="-5" dirty="0">
                <a:solidFill>
                  <a:srgbClr val="FFFFFF"/>
                </a:solidFill>
                <a:latin typeface="Arial MT"/>
                <a:cs typeface="Arial MT"/>
              </a:rPr>
              <a:t>of</a:t>
            </a:r>
            <a:r>
              <a:rPr sz="2800" dirty="0">
                <a:solidFill>
                  <a:srgbClr val="FFFFFF"/>
                </a:solidFill>
                <a:latin typeface="Arial MT"/>
                <a:cs typeface="Arial MT"/>
              </a:rPr>
              <a:t> neutron</a:t>
            </a:r>
            <a:r>
              <a:rPr sz="2800" spc="5" dirty="0">
                <a:solidFill>
                  <a:srgbClr val="FFFFFF"/>
                </a:solidFill>
                <a:latin typeface="Arial MT"/>
                <a:cs typeface="Arial MT"/>
              </a:rPr>
              <a:t> </a:t>
            </a:r>
            <a:r>
              <a:rPr sz="2800" dirty="0">
                <a:solidFill>
                  <a:srgbClr val="FFFFFF"/>
                </a:solidFill>
                <a:latin typeface="Arial MT"/>
                <a:cs typeface="Arial MT"/>
              </a:rPr>
              <a:t>star </a:t>
            </a:r>
            <a:r>
              <a:rPr sz="2800" spc="-5" dirty="0">
                <a:solidFill>
                  <a:srgbClr val="FFFFFF"/>
                </a:solidFill>
                <a:latin typeface="Arial MT"/>
                <a:cs typeface="Arial MT"/>
              </a:rPr>
              <a:t>with</a:t>
            </a:r>
            <a:r>
              <a:rPr sz="2800" dirty="0">
                <a:solidFill>
                  <a:srgbClr val="FFFFFF"/>
                </a:solidFill>
                <a:latin typeface="Arial MT"/>
                <a:cs typeface="Arial MT"/>
              </a:rPr>
              <a:t> an</a:t>
            </a:r>
            <a:r>
              <a:rPr sz="2800" spc="40" dirty="0">
                <a:solidFill>
                  <a:srgbClr val="FFFFFF"/>
                </a:solidFill>
                <a:latin typeface="Arial MT"/>
                <a:cs typeface="Arial MT"/>
              </a:rPr>
              <a:t> </a:t>
            </a:r>
            <a:r>
              <a:rPr sz="2800" b="1" dirty="0">
                <a:solidFill>
                  <a:srgbClr val="FFFFFF"/>
                </a:solidFill>
                <a:latin typeface="Arial"/>
                <a:cs typeface="Arial"/>
              </a:rPr>
              <a:t>extremely</a:t>
            </a:r>
            <a:r>
              <a:rPr sz="2800" b="1" spc="15" dirty="0">
                <a:solidFill>
                  <a:srgbClr val="FFFFFF"/>
                </a:solidFill>
                <a:latin typeface="Arial"/>
                <a:cs typeface="Arial"/>
              </a:rPr>
              <a:t> </a:t>
            </a:r>
            <a:r>
              <a:rPr sz="2800" b="1" spc="-5" dirty="0">
                <a:solidFill>
                  <a:srgbClr val="FFFFFF"/>
                </a:solidFill>
                <a:latin typeface="Arial"/>
                <a:cs typeface="Arial"/>
              </a:rPr>
              <a:t>powerful </a:t>
            </a:r>
            <a:r>
              <a:rPr sz="2800" b="1" dirty="0">
                <a:solidFill>
                  <a:srgbClr val="FFFFFF"/>
                </a:solidFill>
                <a:latin typeface="Arial"/>
                <a:cs typeface="Arial"/>
              </a:rPr>
              <a:t> </a:t>
            </a:r>
            <a:r>
              <a:rPr sz="2800" b="1" spc="-5" dirty="0">
                <a:solidFill>
                  <a:srgbClr val="FFFFFF"/>
                </a:solidFill>
                <a:latin typeface="Arial"/>
                <a:cs typeface="Arial"/>
              </a:rPr>
              <a:t>magnetic</a:t>
            </a:r>
            <a:r>
              <a:rPr sz="2800" b="1" spc="45" dirty="0">
                <a:solidFill>
                  <a:srgbClr val="FFFFFF"/>
                </a:solidFill>
                <a:latin typeface="Arial"/>
                <a:cs typeface="Arial"/>
              </a:rPr>
              <a:t> </a:t>
            </a:r>
            <a:r>
              <a:rPr sz="2800" b="1" dirty="0">
                <a:solidFill>
                  <a:srgbClr val="FFFFFF"/>
                </a:solidFill>
                <a:latin typeface="Arial"/>
                <a:cs typeface="Arial"/>
              </a:rPr>
              <a:t>field</a:t>
            </a:r>
            <a:r>
              <a:rPr sz="2800" dirty="0">
                <a:solidFill>
                  <a:srgbClr val="FFFFFF"/>
                </a:solidFill>
                <a:latin typeface="Arial MT"/>
                <a:cs typeface="Arial MT"/>
              </a:rPr>
              <a:t>.	</a:t>
            </a:r>
            <a:r>
              <a:rPr sz="2800" spc="-5" dirty="0">
                <a:solidFill>
                  <a:srgbClr val="FFFFFF"/>
                </a:solidFill>
                <a:latin typeface="Arial MT"/>
                <a:cs typeface="Arial MT"/>
              </a:rPr>
              <a:t>The </a:t>
            </a:r>
            <a:r>
              <a:rPr sz="2800" dirty="0">
                <a:solidFill>
                  <a:srgbClr val="FFFFFF"/>
                </a:solidFill>
                <a:latin typeface="Arial MT"/>
                <a:cs typeface="Arial MT"/>
              </a:rPr>
              <a:t>magnetic</a:t>
            </a:r>
            <a:r>
              <a:rPr sz="2800" spc="5" dirty="0">
                <a:solidFill>
                  <a:srgbClr val="FFFFFF"/>
                </a:solidFill>
                <a:latin typeface="Arial MT"/>
                <a:cs typeface="Arial MT"/>
              </a:rPr>
              <a:t> </a:t>
            </a:r>
            <a:r>
              <a:rPr sz="2800" dirty="0">
                <a:solidFill>
                  <a:srgbClr val="FFFFFF"/>
                </a:solidFill>
                <a:latin typeface="Arial MT"/>
                <a:cs typeface="Arial MT"/>
              </a:rPr>
              <a:t>field</a:t>
            </a:r>
            <a:r>
              <a:rPr sz="2800" spc="-5" dirty="0">
                <a:solidFill>
                  <a:srgbClr val="FFFFFF"/>
                </a:solidFill>
                <a:latin typeface="Arial MT"/>
                <a:cs typeface="Arial MT"/>
              </a:rPr>
              <a:t> </a:t>
            </a:r>
            <a:r>
              <a:rPr sz="2800" dirty="0">
                <a:solidFill>
                  <a:srgbClr val="FFFFFF"/>
                </a:solidFill>
                <a:latin typeface="Arial MT"/>
                <a:cs typeface="Arial MT"/>
              </a:rPr>
              <a:t>decay powers</a:t>
            </a:r>
            <a:r>
              <a:rPr sz="2800" spc="5" dirty="0">
                <a:solidFill>
                  <a:srgbClr val="FFFFFF"/>
                </a:solidFill>
                <a:latin typeface="Arial MT"/>
                <a:cs typeface="Arial MT"/>
              </a:rPr>
              <a:t> </a:t>
            </a:r>
            <a:r>
              <a:rPr sz="2800" spc="-5" dirty="0">
                <a:solidFill>
                  <a:srgbClr val="FFFFFF"/>
                </a:solidFill>
                <a:latin typeface="Arial MT"/>
                <a:cs typeface="Arial MT"/>
              </a:rPr>
              <a:t>the</a:t>
            </a:r>
            <a:r>
              <a:rPr sz="2800" spc="-15" dirty="0">
                <a:solidFill>
                  <a:srgbClr val="FFFFFF"/>
                </a:solidFill>
                <a:latin typeface="Arial MT"/>
                <a:cs typeface="Arial MT"/>
              </a:rPr>
              <a:t> </a:t>
            </a:r>
            <a:r>
              <a:rPr sz="2800" dirty="0">
                <a:solidFill>
                  <a:srgbClr val="FFFFFF"/>
                </a:solidFill>
                <a:latin typeface="Arial MT"/>
                <a:cs typeface="Arial MT"/>
              </a:rPr>
              <a:t>emission</a:t>
            </a:r>
            <a:r>
              <a:rPr sz="2800" spc="5" dirty="0">
                <a:solidFill>
                  <a:srgbClr val="FFFFFF"/>
                </a:solidFill>
                <a:latin typeface="Arial MT"/>
                <a:cs typeface="Arial MT"/>
              </a:rPr>
              <a:t> </a:t>
            </a:r>
            <a:r>
              <a:rPr sz="2800" spc="-5" dirty="0">
                <a:solidFill>
                  <a:srgbClr val="FFFFFF"/>
                </a:solidFill>
                <a:latin typeface="Arial MT"/>
                <a:cs typeface="Arial MT"/>
              </a:rPr>
              <a:t>of </a:t>
            </a:r>
            <a:r>
              <a:rPr sz="2800" spc="-760" dirty="0">
                <a:solidFill>
                  <a:srgbClr val="FFFFFF"/>
                </a:solidFill>
                <a:latin typeface="Arial MT"/>
                <a:cs typeface="Arial MT"/>
              </a:rPr>
              <a:t> </a:t>
            </a:r>
            <a:r>
              <a:rPr sz="2800" dirty="0">
                <a:solidFill>
                  <a:srgbClr val="FFFFFF"/>
                </a:solidFill>
                <a:latin typeface="Arial MT"/>
                <a:cs typeface="Arial MT"/>
              </a:rPr>
              <a:t>high-energy</a:t>
            </a:r>
            <a:r>
              <a:rPr sz="2800" spc="15" dirty="0">
                <a:solidFill>
                  <a:srgbClr val="FFFFFF"/>
                </a:solidFill>
                <a:latin typeface="Arial MT"/>
                <a:cs typeface="Arial MT"/>
              </a:rPr>
              <a:t> </a:t>
            </a:r>
            <a:r>
              <a:rPr sz="2800" spc="-5" dirty="0">
                <a:solidFill>
                  <a:srgbClr val="FFFFFF"/>
                </a:solidFill>
                <a:latin typeface="Arial MT"/>
                <a:cs typeface="Arial MT"/>
              </a:rPr>
              <a:t>electromagnetic</a:t>
            </a:r>
            <a:r>
              <a:rPr sz="2800" spc="15" dirty="0">
                <a:solidFill>
                  <a:srgbClr val="FFFFFF"/>
                </a:solidFill>
                <a:latin typeface="Arial MT"/>
                <a:cs typeface="Arial MT"/>
              </a:rPr>
              <a:t> </a:t>
            </a:r>
            <a:r>
              <a:rPr sz="2800" dirty="0">
                <a:solidFill>
                  <a:srgbClr val="FFFFFF"/>
                </a:solidFill>
                <a:latin typeface="Arial MT"/>
                <a:cs typeface="Arial MT"/>
              </a:rPr>
              <a:t>radiation, particularly</a:t>
            </a:r>
            <a:r>
              <a:rPr sz="2800" spc="5" dirty="0">
                <a:solidFill>
                  <a:srgbClr val="FFFFFF"/>
                </a:solidFill>
                <a:latin typeface="Arial MT"/>
                <a:cs typeface="Arial MT"/>
              </a:rPr>
              <a:t> X-rays</a:t>
            </a:r>
            <a:r>
              <a:rPr sz="2800" spc="-5" dirty="0">
                <a:solidFill>
                  <a:srgbClr val="FFFFFF"/>
                </a:solidFill>
                <a:latin typeface="Arial MT"/>
                <a:cs typeface="Arial MT"/>
              </a:rPr>
              <a:t> and </a:t>
            </a:r>
            <a:r>
              <a:rPr sz="2800" dirty="0">
                <a:solidFill>
                  <a:srgbClr val="FFFFFF"/>
                </a:solidFill>
                <a:latin typeface="Arial MT"/>
                <a:cs typeface="Arial MT"/>
              </a:rPr>
              <a:t> </a:t>
            </a:r>
            <a:r>
              <a:rPr sz="2800" spc="-5" dirty="0">
                <a:solidFill>
                  <a:srgbClr val="FFFFFF"/>
                </a:solidFill>
                <a:latin typeface="Arial MT"/>
                <a:cs typeface="Arial MT"/>
              </a:rPr>
              <a:t>gamma</a:t>
            </a:r>
            <a:r>
              <a:rPr sz="2800" spc="20" dirty="0">
                <a:solidFill>
                  <a:srgbClr val="FFFFFF"/>
                </a:solidFill>
                <a:latin typeface="Arial MT"/>
                <a:cs typeface="Arial MT"/>
              </a:rPr>
              <a:t> </a:t>
            </a:r>
            <a:r>
              <a:rPr sz="2800" dirty="0">
                <a:solidFill>
                  <a:srgbClr val="FFFFFF"/>
                </a:solidFill>
                <a:latin typeface="Arial MT"/>
                <a:cs typeface="Arial MT"/>
              </a:rPr>
              <a:t>rays.</a:t>
            </a:r>
            <a:endParaRPr sz="2800">
              <a:latin typeface="Arial MT"/>
              <a:cs typeface="Arial MT"/>
            </a:endParaRPr>
          </a:p>
          <a:p>
            <a:pPr marL="240665" marR="229235" indent="-228600">
              <a:lnSpc>
                <a:spcPct val="100000"/>
              </a:lnSpc>
              <a:spcBef>
                <a:spcPts val="1005"/>
              </a:spcBef>
              <a:buFont typeface="Arial MT"/>
              <a:buChar char="•"/>
              <a:tabLst>
                <a:tab pos="241300" algn="l"/>
              </a:tabLst>
            </a:pPr>
            <a:r>
              <a:rPr sz="2800" b="1" spc="-5" dirty="0">
                <a:solidFill>
                  <a:srgbClr val="FFFFFF"/>
                </a:solidFill>
                <a:latin typeface="Arial"/>
                <a:cs typeface="Arial"/>
              </a:rPr>
              <a:t>Starquakes</a:t>
            </a:r>
            <a:r>
              <a:rPr sz="2800" b="1" spc="50" dirty="0">
                <a:solidFill>
                  <a:srgbClr val="FFFFFF"/>
                </a:solidFill>
                <a:latin typeface="Arial"/>
                <a:cs typeface="Arial"/>
              </a:rPr>
              <a:t> </a:t>
            </a:r>
            <a:r>
              <a:rPr sz="2800" spc="-5" dirty="0">
                <a:solidFill>
                  <a:srgbClr val="FFFFFF"/>
                </a:solidFill>
                <a:latin typeface="Arial MT"/>
                <a:cs typeface="Arial MT"/>
              </a:rPr>
              <a:t>caused</a:t>
            </a:r>
            <a:r>
              <a:rPr sz="2800" spc="10" dirty="0">
                <a:solidFill>
                  <a:srgbClr val="FFFFFF"/>
                </a:solidFill>
                <a:latin typeface="Arial MT"/>
                <a:cs typeface="Arial MT"/>
              </a:rPr>
              <a:t> </a:t>
            </a:r>
            <a:r>
              <a:rPr sz="2800" spc="-5" dirty="0">
                <a:solidFill>
                  <a:srgbClr val="FFFFFF"/>
                </a:solidFill>
                <a:latin typeface="Arial MT"/>
                <a:cs typeface="Arial MT"/>
              </a:rPr>
              <a:t>by</a:t>
            </a:r>
            <a:r>
              <a:rPr sz="2800" spc="10" dirty="0">
                <a:solidFill>
                  <a:srgbClr val="FFFFFF"/>
                </a:solidFill>
                <a:latin typeface="Arial MT"/>
                <a:cs typeface="Arial MT"/>
              </a:rPr>
              <a:t> </a:t>
            </a:r>
            <a:r>
              <a:rPr sz="2800" spc="-5" dirty="0">
                <a:solidFill>
                  <a:srgbClr val="FFFFFF"/>
                </a:solidFill>
                <a:latin typeface="Arial MT"/>
                <a:cs typeface="Arial MT"/>
              </a:rPr>
              <a:t>fracturing</a:t>
            </a:r>
            <a:r>
              <a:rPr sz="2800" dirty="0">
                <a:solidFill>
                  <a:srgbClr val="FFFFFF"/>
                </a:solidFill>
                <a:latin typeface="Arial MT"/>
                <a:cs typeface="Arial MT"/>
              </a:rPr>
              <a:t> of</a:t>
            </a:r>
            <a:r>
              <a:rPr sz="2800" spc="5" dirty="0">
                <a:solidFill>
                  <a:srgbClr val="FFFFFF"/>
                </a:solidFill>
                <a:latin typeface="Arial MT"/>
                <a:cs typeface="Arial MT"/>
              </a:rPr>
              <a:t> </a:t>
            </a:r>
            <a:r>
              <a:rPr sz="2800" spc="-5" dirty="0">
                <a:solidFill>
                  <a:srgbClr val="FFFFFF"/>
                </a:solidFill>
                <a:latin typeface="Arial MT"/>
                <a:cs typeface="Arial MT"/>
              </a:rPr>
              <a:t>the</a:t>
            </a:r>
            <a:r>
              <a:rPr sz="2800" spc="15" dirty="0">
                <a:solidFill>
                  <a:srgbClr val="FFFFFF"/>
                </a:solidFill>
                <a:latin typeface="Arial MT"/>
                <a:cs typeface="Arial MT"/>
              </a:rPr>
              <a:t> </a:t>
            </a:r>
            <a:r>
              <a:rPr sz="2800" spc="-5" dirty="0">
                <a:solidFill>
                  <a:srgbClr val="FFFFFF"/>
                </a:solidFill>
                <a:latin typeface="Arial MT"/>
                <a:cs typeface="Arial MT"/>
              </a:rPr>
              <a:t>magnetar’s</a:t>
            </a:r>
            <a:r>
              <a:rPr sz="2800" spc="20" dirty="0">
                <a:solidFill>
                  <a:srgbClr val="FFFFFF"/>
                </a:solidFill>
                <a:latin typeface="Arial MT"/>
                <a:cs typeface="Arial MT"/>
              </a:rPr>
              <a:t> </a:t>
            </a:r>
            <a:r>
              <a:rPr sz="2800" dirty="0">
                <a:solidFill>
                  <a:srgbClr val="FFFFFF"/>
                </a:solidFill>
                <a:latin typeface="Arial MT"/>
                <a:cs typeface="Arial MT"/>
              </a:rPr>
              <a:t>surface </a:t>
            </a:r>
            <a:r>
              <a:rPr sz="2800" spc="-5" dirty="0">
                <a:solidFill>
                  <a:srgbClr val="FFFFFF"/>
                </a:solidFill>
                <a:latin typeface="Arial MT"/>
                <a:cs typeface="Arial MT"/>
              </a:rPr>
              <a:t>can </a:t>
            </a:r>
            <a:r>
              <a:rPr sz="2800" dirty="0">
                <a:solidFill>
                  <a:srgbClr val="FFFFFF"/>
                </a:solidFill>
                <a:latin typeface="Arial MT"/>
                <a:cs typeface="Arial MT"/>
              </a:rPr>
              <a:t> </a:t>
            </a:r>
            <a:r>
              <a:rPr sz="2800" spc="-5" dirty="0">
                <a:solidFill>
                  <a:srgbClr val="FFFFFF"/>
                </a:solidFill>
                <a:latin typeface="Arial MT"/>
                <a:cs typeface="Arial MT"/>
              </a:rPr>
              <a:t>cause </a:t>
            </a:r>
            <a:r>
              <a:rPr sz="2800" dirty="0">
                <a:solidFill>
                  <a:srgbClr val="FFFFFF"/>
                </a:solidFill>
                <a:latin typeface="Arial MT"/>
                <a:cs typeface="Arial MT"/>
              </a:rPr>
              <a:t>huge</a:t>
            </a:r>
            <a:r>
              <a:rPr sz="2800" spc="-5" dirty="0">
                <a:solidFill>
                  <a:srgbClr val="FFFFFF"/>
                </a:solidFill>
                <a:latin typeface="Arial MT"/>
                <a:cs typeface="Arial MT"/>
              </a:rPr>
              <a:t> </a:t>
            </a:r>
            <a:r>
              <a:rPr sz="2800" dirty="0">
                <a:solidFill>
                  <a:srgbClr val="FFFFFF"/>
                </a:solidFill>
                <a:latin typeface="Arial MT"/>
                <a:cs typeface="Arial MT"/>
              </a:rPr>
              <a:t>radiation bursts</a:t>
            </a:r>
            <a:r>
              <a:rPr sz="2800" spc="5" dirty="0">
                <a:solidFill>
                  <a:srgbClr val="FFFFFF"/>
                </a:solidFill>
                <a:latin typeface="Arial MT"/>
                <a:cs typeface="Arial MT"/>
              </a:rPr>
              <a:t> </a:t>
            </a:r>
            <a:r>
              <a:rPr sz="2800" spc="-5" dirty="0">
                <a:solidFill>
                  <a:srgbClr val="FFFFFF"/>
                </a:solidFill>
                <a:latin typeface="Arial MT"/>
                <a:cs typeface="Arial MT"/>
              </a:rPr>
              <a:t>to</a:t>
            </a:r>
            <a:r>
              <a:rPr sz="2800" dirty="0">
                <a:solidFill>
                  <a:srgbClr val="FFFFFF"/>
                </a:solidFill>
                <a:latin typeface="Arial MT"/>
                <a:cs typeface="Arial MT"/>
              </a:rPr>
              <a:t> </a:t>
            </a:r>
            <a:r>
              <a:rPr sz="2800" spc="-5" dirty="0">
                <a:solidFill>
                  <a:srgbClr val="FFFFFF"/>
                </a:solidFill>
                <a:latin typeface="Arial MT"/>
                <a:cs typeface="Arial MT"/>
              </a:rPr>
              <a:t>be</a:t>
            </a:r>
            <a:r>
              <a:rPr sz="2800" spc="5" dirty="0">
                <a:solidFill>
                  <a:srgbClr val="FFFFFF"/>
                </a:solidFill>
                <a:latin typeface="Arial MT"/>
                <a:cs typeface="Arial MT"/>
              </a:rPr>
              <a:t> </a:t>
            </a:r>
            <a:r>
              <a:rPr sz="2800" dirty="0">
                <a:solidFill>
                  <a:srgbClr val="FFFFFF"/>
                </a:solidFill>
                <a:latin typeface="Arial MT"/>
                <a:cs typeface="Arial MT"/>
              </a:rPr>
              <a:t>released</a:t>
            </a:r>
            <a:r>
              <a:rPr sz="2800" spc="5" dirty="0">
                <a:solidFill>
                  <a:srgbClr val="FFFFFF"/>
                </a:solidFill>
                <a:latin typeface="Arial MT"/>
                <a:cs typeface="Arial MT"/>
              </a:rPr>
              <a:t> </a:t>
            </a:r>
            <a:r>
              <a:rPr sz="2800" spc="-5" dirty="0">
                <a:solidFill>
                  <a:srgbClr val="FFFFFF"/>
                </a:solidFill>
                <a:latin typeface="Arial MT"/>
                <a:cs typeface="Arial MT"/>
              </a:rPr>
              <a:t>,</a:t>
            </a:r>
            <a:r>
              <a:rPr sz="2800" dirty="0">
                <a:solidFill>
                  <a:srgbClr val="FFFFFF"/>
                </a:solidFill>
                <a:latin typeface="Arial MT"/>
                <a:cs typeface="Arial MT"/>
              </a:rPr>
              <a:t> </a:t>
            </a:r>
            <a:r>
              <a:rPr sz="2800" spc="-5" dirty="0">
                <a:solidFill>
                  <a:srgbClr val="FFFFFF"/>
                </a:solidFill>
                <a:latin typeface="Arial MT"/>
                <a:cs typeface="Arial MT"/>
              </a:rPr>
              <a:t>which </a:t>
            </a:r>
            <a:r>
              <a:rPr sz="2800" dirty="0">
                <a:solidFill>
                  <a:srgbClr val="FFFFFF"/>
                </a:solidFill>
                <a:latin typeface="Arial MT"/>
                <a:cs typeface="Arial MT"/>
              </a:rPr>
              <a:t>are</a:t>
            </a:r>
            <a:r>
              <a:rPr sz="2800" spc="10" dirty="0">
                <a:solidFill>
                  <a:srgbClr val="FFFFFF"/>
                </a:solidFill>
                <a:latin typeface="Arial MT"/>
                <a:cs typeface="Arial MT"/>
              </a:rPr>
              <a:t> </a:t>
            </a:r>
            <a:r>
              <a:rPr sz="2800" spc="-5" dirty="0">
                <a:solidFill>
                  <a:srgbClr val="FFFFFF"/>
                </a:solidFill>
                <a:latin typeface="Arial MT"/>
                <a:cs typeface="Arial MT"/>
              </a:rPr>
              <a:t>powerful </a:t>
            </a:r>
            <a:r>
              <a:rPr sz="2800" dirty="0">
                <a:solidFill>
                  <a:srgbClr val="FFFFFF"/>
                </a:solidFill>
                <a:latin typeface="Arial MT"/>
                <a:cs typeface="Arial MT"/>
              </a:rPr>
              <a:t> </a:t>
            </a:r>
            <a:r>
              <a:rPr sz="2800" spc="-5" dirty="0">
                <a:solidFill>
                  <a:srgbClr val="FFFFFF"/>
                </a:solidFill>
                <a:latin typeface="Arial MT"/>
                <a:cs typeface="Arial MT"/>
              </a:rPr>
              <a:t>enough</a:t>
            </a:r>
            <a:r>
              <a:rPr sz="2800" spc="15" dirty="0">
                <a:solidFill>
                  <a:srgbClr val="FFFFFF"/>
                </a:solidFill>
                <a:latin typeface="Arial MT"/>
                <a:cs typeface="Arial MT"/>
              </a:rPr>
              <a:t> </a:t>
            </a:r>
            <a:r>
              <a:rPr sz="2800" spc="-5" dirty="0">
                <a:solidFill>
                  <a:srgbClr val="FFFFFF"/>
                </a:solidFill>
                <a:latin typeface="Arial MT"/>
                <a:cs typeface="Arial MT"/>
              </a:rPr>
              <a:t>to</a:t>
            </a:r>
            <a:r>
              <a:rPr sz="2800" dirty="0">
                <a:solidFill>
                  <a:srgbClr val="FFFFFF"/>
                </a:solidFill>
                <a:latin typeface="Arial MT"/>
                <a:cs typeface="Arial MT"/>
              </a:rPr>
              <a:t> </a:t>
            </a:r>
            <a:r>
              <a:rPr sz="2800" spc="-5" dirty="0">
                <a:solidFill>
                  <a:srgbClr val="FFFFFF"/>
                </a:solidFill>
                <a:latin typeface="Arial MT"/>
                <a:cs typeface="Arial MT"/>
              </a:rPr>
              <a:t>be</a:t>
            </a:r>
            <a:r>
              <a:rPr sz="2800" spc="5" dirty="0">
                <a:solidFill>
                  <a:srgbClr val="FFFFFF"/>
                </a:solidFill>
                <a:latin typeface="Arial MT"/>
                <a:cs typeface="Arial MT"/>
              </a:rPr>
              <a:t> </a:t>
            </a:r>
            <a:r>
              <a:rPr sz="2800" dirty="0">
                <a:solidFill>
                  <a:srgbClr val="FFFFFF"/>
                </a:solidFill>
                <a:latin typeface="Arial MT"/>
                <a:cs typeface="Arial MT"/>
              </a:rPr>
              <a:t>detected</a:t>
            </a:r>
            <a:r>
              <a:rPr sz="2800" spc="15" dirty="0">
                <a:solidFill>
                  <a:srgbClr val="FFFFFF"/>
                </a:solidFill>
                <a:latin typeface="Arial MT"/>
                <a:cs typeface="Arial MT"/>
              </a:rPr>
              <a:t> </a:t>
            </a:r>
            <a:r>
              <a:rPr sz="2800" spc="-5" dirty="0">
                <a:solidFill>
                  <a:srgbClr val="FFFFFF"/>
                </a:solidFill>
                <a:latin typeface="Arial MT"/>
                <a:cs typeface="Arial MT"/>
              </a:rPr>
              <a:t>on</a:t>
            </a:r>
            <a:r>
              <a:rPr sz="2800" spc="15" dirty="0">
                <a:solidFill>
                  <a:srgbClr val="FFFFFF"/>
                </a:solidFill>
                <a:latin typeface="Arial MT"/>
                <a:cs typeface="Arial MT"/>
              </a:rPr>
              <a:t> </a:t>
            </a:r>
            <a:r>
              <a:rPr sz="2800" dirty="0">
                <a:solidFill>
                  <a:srgbClr val="FFFFFF"/>
                </a:solidFill>
                <a:latin typeface="Arial MT"/>
                <a:cs typeface="Arial MT"/>
              </a:rPr>
              <a:t>earth</a:t>
            </a:r>
            <a:r>
              <a:rPr sz="2800" spc="10" dirty="0">
                <a:solidFill>
                  <a:srgbClr val="FFFFFF"/>
                </a:solidFill>
                <a:latin typeface="Arial MT"/>
                <a:cs typeface="Arial MT"/>
              </a:rPr>
              <a:t> </a:t>
            </a:r>
            <a:r>
              <a:rPr sz="2800" spc="-5" dirty="0">
                <a:solidFill>
                  <a:srgbClr val="FFFFFF"/>
                </a:solidFill>
                <a:latin typeface="Arial MT"/>
                <a:cs typeface="Arial MT"/>
              </a:rPr>
              <a:t>,</a:t>
            </a:r>
            <a:r>
              <a:rPr sz="2800" dirty="0">
                <a:solidFill>
                  <a:srgbClr val="FFFFFF"/>
                </a:solidFill>
                <a:latin typeface="Arial MT"/>
                <a:cs typeface="Arial MT"/>
              </a:rPr>
              <a:t> </a:t>
            </a:r>
            <a:r>
              <a:rPr sz="2800" spc="-5" dirty="0">
                <a:solidFill>
                  <a:srgbClr val="FFFFFF"/>
                </a:solidFill>
                <a:latin typeface="Arial MT"/>
                <a:cs typeface="Arial MT"/>
              </a:rPr>
              <a:t>tens</a:t>
            </a:r>
            <a:r>
              <a:rPr sz="2800" dirty="0">
                <a:solidFill>
                  <a:srgbClr val="FFFFFF"/>
                </a:solidFill>
                <a:latin typeface="Arial MT"/>
                <a:cs typeface="Arial MT"/>
              </a:rPr>
              <a:t> </a:t>
            </a:r>
            <a:r>
              <a:rPr sz="2800" spc="-5" dirty="0">
                <a:solidFill>
                  <a:srgbClr val="FFFFFF"/>
                </a:solidFill>
                <a:latin typeface="Arial MT"/>
                <a:cs typeface="Arial MT"/>
              </a:rPr>
              <a:t>of thousands</a:t>
            </a:r>
            <a:r>
              <a:rPr sz="2800" spc="10" dirty="0">
                <a:solidFill>
                  <a:srgbClr val="FFFFFF"/>
                </a:solidFill>
                <a:latin typeface="Arial MT"/>
                <a:cs typeface="Arial MT"/>
              </a:rPr>
              <a:t> </a:t>
            </a:r>
            <a:r>
              <a:rPr sz="2800" spc="-5" dirty="0">
                <a:solidFill>
                  <a:srgbClr val="FFFFFF"/>
                </a:solidFill>
                <a:latin typeface="Arial MT"/>
                <a:cs typeface="Arial MT"/>
              </a:rPr>
              <a:t>of</a:t>
            </a:r>
            <a:r>
              <a:rPr sz="2800" spc="10" dirty="0">
                <a:solidFill>
                  <a:srgbClr val="FFFFFF"/>
                </a:solidFill>
                <a:latin typeface="Arial MT"/>
                <a:cs typeface="Arial MT"/>
              </a:rPr>
              <a:t> </a:t>
            </a:r>
            <a:r>
              <a:rPr sz="2800" dirty="0">
                <a:solidFill>
                  <a:srgbClr val="FFFFFF"/>
                </a:solidFill>
                <a:latin typeface="Arial MT"/>
                <a:cs typeface="Arial MT"/>
              </a:rPr>
              <a:t>light</a:t>
            </a:r>
            <a:r>
              <a:rPr sz="2800" spc="-5" dirty="0">
                <a:solidFill>
                  <a:srgbClr val="FFFFFF"/>
                </a:solidFill>
                <a:latin typeface="Arial MT"/>
                <a:cs typeface="Arial MT"/>
              </a:rPr>
              <a:t> years </a:t>
            </a:r>
            <a:r>
              <a:rPr sz="2800" spc="-760" dirty="0">
                <a:solidFill>
                  <a:srgbClr val="FFFFFF"/>
                </a:solidFill>
                <a:latin typeface="Arial MT"/>
                <a:cs typeface="Arial MT"/>
              </a:rPr>
              <a:t> </a:t>
            </a:r>
            <a:r>
              <a:rPr sz="2800" dirty="0">
                <a:solidFill>
                  <a:srgbClr val="FFFFFF"/>
                </a:solidFill>
                <a:latin typeface="Arial MT"/>
                <a:cs typeface="Arial MT"/>
              </a:rPr>
              <a:t>away.</a:t>
            </a:r>
            <a:endParaRPr sz="2800">
              <a:latin typeface="Arial MT"/>
              <a:cs typeface="Arial 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1816" y="3134995"/>
            <a:ext cx="1130617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https://static.wixstatic.com/media/bbe501_d79675b86350426a960f2a4f64447e86~mv2.jpg/v1/fill/w_555,h_312,al_c,q_</a:t>
            </a:r>
            <a:endParaRPr sz="1800">
              <a:latin typeface="Calibri"/>
              <a:cs typeface="Calibri"/>
            </a:endParaRPr>
          </a:p>
        </p:txBody>
      </p:sp>
      <p:pic>
        <p:nvPicPr>
          <p:cNvPr id="3" name="object 3"/>
          <p:cNvPicPr/>
          <p:nvPr/>
        </p:nvPicPr>
        <p:blipFill>
          <a:blip r:embed="rId2" cstate="print"/>
          <a:stretch>
            <a:fillRect/>
          </a:stretch>
        </p:blipFill>
        <p:spPr>
          <a:xfrm>
            <a:off x="684276" y="48766"/>
            <a:ext cx="10823448" cy="676046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4600" y="186004"/>
            <a:ext cx="9700895" cy="1529080"/>
          </a:xfrm>
          <a:prstGeom prst="rect">
            <a:avLst/>
          </a:prstGeom>
        </p:spPr>
        <p:txBody>
          <a:bodyPr vert="horz" wrap="square" lIns="0" tIns="11430" rIns="0" bIns="0" rtlCol="0">
            <a:spAutoFit/>
          </a:bodyPr>
          <a:lstStyle/>
          <a:p>
            <a:pPr marL="4016375" marR="5080" indent="-4004310">
              <a:lnSpc>
                <a:spcPct val="100699"/>
              </a:lnSpc>
              <a:spcBef>
                <a:spcPts val="90"/>
              </a:spcBef>
            </a:pPr>
            <a:r>
              <a:rPr sz="4900" spc="25" dirty="0"/>
              <a:t>SOME</a:t>
            </a:r>
            <a:r>
              <a:rPr sz="4900" spc="-20" dirty="0"/>
              <a:t> </a:t>
            </a:r>
            <a:r>
              <a:rPr sz="4900" spc="20" dirty="0"/>
              <a:t>FACTS</a:t>
            </a:r>
            <a:r>
              <a:rPr sz="4900" dirty="0"/>
              <a:t> </a:t>
            </a:r>
            <a:r>
              <a:rPr sz="4900" spc="15" dirty="0"/>
              <a:t>ABOUT</a:t>
            </a:r>
            <a:r>
              <a:rPr sz="4900" dirty="0"/>
              <a:t> </a:t>
            </a:r>
            <a:r>
              <a:rPr sz="4900" spc="20" dirty="0"/>
              <a:t>NEUTRON </a:t>
            </a:r>
            <a:r>
              <a:rPr sz="4900" u="none" spc="-1345" dirty="0"/>
              <a:t> </a:t>
            </a:r>
            <a:r>
              <a:rPr sz="4900" spc="15" dirty="0"/>
              <a:t>STAR</a:t>
            </a:r>
            <a:endParaRPr sz="4900"/>
          </a:p>
        </p:txBody>
      </p:sp>
      <p:sp>
        <p:nvSpPr>
          <p:cNvPr id="3" name="object 3"/>
          <p:cNvSpPr txBox="1"/>
          <p:nvPr/>
        </p:nvSpPr>
        <p:spPr>
          <a:xfrm>
            <a:off x="669137" y="1858213"/>
            <a:ext cx="10803255" cy="4324350"/>
          </a:xfrm>
          <a:prstGeom prst="rect">
            <a:avLst/>
          </a:prstGeom>
        </p:spPr>
        <p:txBody>
          <a:bodyPr vert="horz" wrap="square" lIns="0" tIns="12065" rIns="0" bIns="0" rtlCol="0">
            <a:spAutoFit/>
          </a:bodyPr>
          <a:lstStyle/>
          <a:p>
            <a:pPr marL="265430" marR="5080" indent="-253365">
              <a:lnSpc>
                <a:spcPct val="100800"/>
              </a:lnSpc>
              <a:spcBef>
                <a:spcPts val="95"/>
              </a:spcBef>
              <a:buChar char="•"/>
              <a:tabLst>
                <a:tab pos="265430" algn="l"/>
                <a:tab pos="266065" algn="l"/>
              </a:tabLst>
            </a:pPr>
            <a:r>
              <a:rPr sz="2500" spc="5" dirty="0">
                <a:solidFill>
                  <a:srgbClr val="FFFFFF"/>
                </a:solidFill>
                <a:latin typeface="Arial MT"/>
                <a:cs typeface="Arial MT"/>
              </a:rPr>
              <a:t>In </a:t>
            </a:r>
            <a:r>
              <a:rPr sz="2500" spc="10" dirty="0">
                <a:solidFill>
                  <a:srgbClr val="FFFFFF"/>
                </a:solidFill>
                <a:latin typeface="Arial MT"/>
                <a:cs typeface="Arial MT"/>
              </a:rPr>
              <a:t>just the </a:t>
            </a:r>
            <a:r>
              <a:rPr sz="2500" dirty="0">
                <a:solidFill>
                  <a:srgbClr val="FFFFFF"/>
                </a:solidFill>
                <a:latin typeface="Arial MT"/>
                <a:cs typeface="Arial MT"/>
              </a:rPr>
              <a:t>first </a:t>
            </a:r>
            <a:r>
              <a:rPr sz="2500" spc="10" dirty="0">
                <a:solidFill>
                  <a:srgbClr val="FFFFFF"/>
                </a:solidFill>
                <a:latin typeface="Arial MT"/>
                <a:cs typeface="Arial MT"/>
              </a:rPr>
              <a:t>few seconds </a:t>
            </a:r>
            <a:r>
              <a:rPr sz="2500" spc="5" dirty="0">
                <a:solidFill>
                  <a:srgbClr val="FFFFFF"/>
                </a:solidFill>
                <a:latin typeface="Arial MT"/>
                <a:cs typeface="Arial MT"/>
              </a:rPr>
              <a:t>after </a:t>
            </a:r>
            <a:r>
              <a:rPr sz="2500" spc="10" dirty="0">
                <a:solidFill>
                  <a:srgbClr val="FFFFFF"/>
                </a:solidFill>
                <a:latin typeface="Arial MT"/>
                <a:cs typeface="Arial MT"/>
              </a:rPr>
              <a:t>a </a:t>
            </a:r>
            <a:r>
              <a:rPr sz="2500" spc="5" dirty="0">
                <a:solidFill>
                  <a:srgbClr val="FFFFFF"/>
                </a:solidFill>
                <a:latin typeface="Arial MT"/>
                <a:cs typeface="Arial MT"/>
              </a:rPr>
              <a:t>star </a:t>
            </a:r>
            <a:r>
              <a:rPr sz="2500" spc="10" dirty="0">
                <a:solidFill>
                  <a:srgbClr val="FFFFFF"/>
                </a:solidFill>
                <a:latin typeface="Arial MT"/>
                <a:cs typeface="Arial MT"/>
              </a:rPr>
              <a:t>begins </a:t>
            </a:r>
            <a:r>
              <a:rPr sz="2500" spc="5" dirty="0">
                <a:solidFill>
                  <a:srgbClr val="FFFFFF"/>
                </a:solidFill>
                <a:latin typeface="Arial MT"/>
                <a:cs typeface="Arial MT"/>
              </a:rPr>
              <a:t>its </a:t>
            </a:r>
            <a:r>
              <a:rPr sz="2500" spc="10" dirty="0">
                <a:solidFill>
                  <a:srgbClr val="FFFFFF"/>
                </a:solidFill>
                <a:latin typeface="Arial MT"/>
                <a:cs typeface="Arial MT"/>
              </a:rPr>
              <a:t>transformation </a:t>
            </a:r>
            <a:r>
              <a:rPr sz="2500" spc="5" dirty="0">
                <a:solidFill>
                  <a:srgbClr val="FFFFFF"/>
                </a:solidFill>
                <a:latin typeface="Arial MT"/>
                <a:cs typeface="Arial MT"/>
              </a:rPr>
              <a:t>into </a:t>
            </a:r>
            <a:r>
              <a:rPr sz="2500" spc="10" dirty="0">
                <a:solidFill>
                  <a:srgbClr val="FFFFFF"/>
                </a:solidFill>
                <a:latin typeface="Arial MT"/>
                <a:cs typeface="Arial MT"/>
              </a:rPr>
              <a:t>a </a:t>
            </a:r>
            <a:r>
              <a:rPr sz="2500" spc="15" dirty="0">
                <a:solidFill>
                  <a:srgbClr val="FFFFFF"/>
                </a:solidFill>
                <a:latin typeface="Arial MT"/>
                <a:cs typeface="Arial MT"/>
              </a:rPr>
              <a:t> </a:t>
            </a:r>
            <a:r>
              <a:rPr sz="2500" spc="10" dirty="0">
                <a:solidFill>
                  <a:srgbClr val="FFFFFF"/>
                </a:solidFill>
                <a:latin typeface="Arial MT"/>
                <a:cs typeface="Arial MT"/>
              </a:rPr>
              <a:t>neutron</a:t>
            </a:r>
            <a:r>
              <a:rPr sz="2500" spc="-10" dirty="0">
                <a:solidFill>
                  <a:srgbClr val="FFFFFF"/>
                </a:solidFill>
                <a:latin typeface="Arial MT"/>
                <a:cs typeface="Arial MT"/>
              </a:rPr>
              <a:t> </a:t>
            </a:r>
            <a:r>
              <a:rPr sz="2500" spc="5" dirty="0">
                <a:solidFill>
                  <a:srgbClr val="FFFFFF"/>
                </a:solidFill>
                <a:latin typeface="Arial MT"/>
                <a:cs typeface="Arial MT"/>
              </a:rPr>
              <a:t>star,</a:t>
            </a:r>
            <a:r>
              <a:rPr sz="2500" spc="-5" dirty="0">
                <a:solidFill>
                  <a:srgbClr val="FFFFFF"/>
                </a:solidFill>
                <a:latin typeface="Arial MT"/>
                <a:cs typeface="Arial MT"/>
              </a:rPr>
              <a:t> </a:t>
            </a:r>
            <a:r>
              <a:rPr sz="2500" spc="5" dirty="0">
                <a:solidFill>
                  <a:srgbClr val="FFFFFF"/>
                </a:solidFill>
                <a:latin typeface="Arial MT"/>
                <a:cs typeface="Arial MT"/>
              </a:rPr>
              <a:t>the</a:t>
            </a:r>
            <a:r>
              <a:rPr sz="2500" spc="10" dirty="0">
                <a:solidFill>
                  <a:srgbClr val="FFFFFF"/>
                </a:solidFill>
                <a:latin typeface="Arial MT"/>
                <a:cs typeface="Arial MT"/>
              </a:rPr>
              <a:t> energy</a:t>
            </a:r>
            <a:r>
              <a:rPr sz="2500" spc="-15" dirty="0">
                <a:solidFill>
                  <a:srgbClr val="FFFFFF"/>
                </a:solidFill>
                <a:latin typeface="Arial MT"/>
                <a:cs typeface="Arial MT"/>
              </a:rPr>
              <a:t> </a:t>
            </a:r>
            <a:r>
              <a:rPr sz="2500" spc="5" dirty="0">
                <a:solidFill>
                  <a:srgbClr val="FFFFFF"/>
                </a:solidFill>
                <a:latin typeface="Arial MT"/>
                <a:cs typeface="Arial MT"/>
              </a:rPr>
              <a:t>leaving</a:t>
            </a:r>
            <a:r>
              <a:rPr sz="2500" spc="-5" dirty="0">
                <a:solidFill>
                  <a:srgbClr val="FFFFFF"/>
                </a:solidFill>
                <a:latin typeface="Arial MT"/>
                <a:cs typeface="Arial MT"/>
              </a:rPr>
              <a:t> </a:t>
            </a:r>
            <a:r>
              <a:rPr sz="2500" spc="5" dirty="0">
                <a:solidFill>
                  <a:srgbClr val="FFFFFF"/>
                </a:solidFill>
                <a:latin typeface="Arial MT"/>
                <a:cs typeface="Arial MT"/>
              </a:rPr>
              <a:t>in</a:t>
            </a:r>
            <a:r>
              <a:rPr sz="2500" spc="10" dirty="0">
                <a:solidFill>
                  <a:srgbClr val="FFFFFF"/>
                </a:solidFill>
                <a:latin typeface="Arial MT"/>
                <a:cs typeface="Arial MT"/>
              </a:rPr>
              <a:t> neutrinos</a:t>
            </a:r>
            <a:r>
              <a:rPr sz="2500" spc="-15" dirty="0">
                <a:solidFill>
                  <a:srgbClr val="FFFFFF"/>
                </a:solidFill>
                <a:latin typeface="Arial MT"/>
                <a:cs typeface="Arial MT"/>
              </a:rPr>
              <a:t> </a:t>
            </a:r>
            <a:r>
              <a:rPr sz="2500" spc="5" dirty="0">
                <a:solidFill>
                  <a:srgbClr val="FFFFFF"/>
                </a:solidFill>
                <a:latin typeface="Arial MT"/>
                <a:cs typeface="Arial MT"/>
              </a:rPr>
              <a:t>is</a:t>
            </a:r>
            <a:r>
              <a:rPr sz="2500" spc="15" dirty="0">
                <a:solidFill>
                  <a:srgbClr val="FFFFFF"/>
                </a:solidFill>
                <a:latin typeface="Arial MT"/>
                <a:cs typeface="Arial MT"/>
              </a:rPr>
              <a:t> </a:t>
            </a:r>
            <a:r>
              <a:rPr sz="2500" spc="10" dirty="0">
                <a:solidFill>
                  <a:srgbClr val="FFFFFF"/>
                </a:solidFill>
                <a:latin typeface="Arial MT"/>
                <a:cs typeface="Arial MT"/>
              </a:rPr>
              <a:t>equal</a:t>
            </a:r>
            <a:r>
              <a:rPr sz="2500" spc="-10" dirty="0">
                <a:solidFill>
                  <a:srgbClr val="FFFFFF"/>
                </a:solidFill>
                <a:latin typeface="Arial MT"/>
                <a:cs typeface="Arial MT"/>
              </a:rPr>
              <a:t> </a:t>
            </a:r>
            <a:r>
              <a:rPr sz="2500" spc="5" dirty="0">
                <a:solidFill>
                  <a:srgbClr val="FFFFFF"/>
                </a:solidFill>
                <a:latin typeface="Arial MT"/>
                <a:cs typeface="Arial MT"/>
              </a:rPr>
              <a:t>to the total</a:t>
            </a:r>
            <a:r>
              <a:rPr sz="2500" spc="10" dirty="0">
                <a:solidFill>
                  <a:srgbClr val="FFFFFF"/>
                </a:solidFill>
                <a:latin typeface="Arial MT"/>
                <a:cs typeface="Arial MT"/>
              </a:rPr>
              <a:t> amount</a:t>
            </a:r>
            <a:r>
              <a:rPr sz="2500" spc="-15" dirty="0">
                <a:solidFill>
                  <a:srgbClr val="FFFFFF"/>
                </a:solidFill>
                <a:latin typeface="Arial MT"/>
                <a:cs typeface="Arial MT"/>
              </a:rPr>
              <a:t> </a:t>
            </a:r>
            <a:r>
              <a:rPr sz="2500" spc="5" dirty="0">
                <a:solidFill>
                  <a:srgbClr val="FFFFFF"/>
                </a:solidFill>
                <a:latin typeface="Arial MT"/>
                <a:cs typeface="Arial MT"/>
              </a:rPr>
              <a:t>of </a:t>
            </a:r>
            <a:r>
              <a:rPr sz="2500" spc="-680" dirty="0">
                <a:solidFill>
                  <a:srgbClr val="FFFFFF"/>
                </a:solidFill>
                <a:latin typeface="Arial MT"/>
                <a:cs typeface="Arial MT"/>
              </a:rPr>
              <a:t> </a:t>
            </a:r>
            <a:r>
              <a:rPr sz="2500" spc="5" dirty="0">
                <a:solidFill>
                  <a:srgbClr val="FFFFFF"/>
                </a:solidFill>
                <a:latin typeface="Arial MT"/>
                <a:cs typeface="Arial MT"/>
              </a:rPr>
              <a:t>light emitted </a:t>
            </a:r>
            <a:r>
              <a:rPr sz="2500" spc="10" dirty="0">
                <a:solidFill>
                  <a:srgbClr val="FFFFFF"/>
                </a:solidFill>
                <a:latin typeface="Arial MT"/>
                <a:cs typeface="Arial MT"/>
              </a:rPr>
              <a:t>by</a:t>
            </a:r>
            <a:r>
              <a:rPr sz="2500" dirty="0">
                <a:solidFill>
                  <a:srgbClr val="FFFFFF"/>
                </a:solidFill>
                <a:latin typeface="Arial MT"/>
                <a:cs typeface="Arial MT"/>
              </a:rPr>
              <a:t> </a:t>
            </a:r>
            <a:r>
              <a:rPr sz="2500" b="1" spc="5" dirty="0">
                <a:solidFill>
                  <a:srgbClr val="FFFFFF"/>
                </a:solidFill>
                <a:latin typeface="Arial"/>
                <a:cs typeface="Arial"/>
              </a:rPr>
              <a:t>all of </a:t>
            </a:r>
            <a:r>
              <a:rPr sz="2500" b="1" spc="10" dirty="0">
                <a:solidFill>
                  <a:srgbClr val="FFFFFF"/>
                </a:solidFill>
                <a:latin typeface="Arial"/>
                <a:cs typeface="Arial"/>
              </a:rPr>
              <a:t>the</a:t>
            </a:r>
            <a:r>
              <a:rPr sz="2500" b="1" spc="5" dirty="0">
                <a:solidFill>
                  <a:srgbClr val="FFFFFF"/>
                </a:solidFill>
                <a:latin typeface="Arial"/>
                <a:cs typeface="Arial"/>
              </a:rPr>
              <a:t> </a:t>
            </a:r>
            <a:r>
              <a:rPr sz="2500" b="1" spc="10" dirty="0">
                <a:solidFill>
                  <a:srgbClr val="FFFFFF"/>
                </a:solidFill>
                <a:latin typeface="Arial"/>
                <a:cs typeface="Arial"/>
              </a:rPr>
              <a:t>stars</a:t>
            </a:r>
            <a:r>
              <a:rPr sz="2500" b="1" spc="-25" dirty="0">
                <a:solidFill>
                  <a:srgbClr val="FFFFFF"/>
                </a:solidFill>
                <a:latin typeface="Arial"/>
                <a:cs typeface="Arial"/>
              </a:rPr>
              <a:t> </a:t>
            </a:r>
            <a:r>
              <a:rPr sz="2500" spc="5" dirty="0">
                <a:solidFill>
                  <a:srgbClr val="FFFFFF"/>
                </a:solidFill>
                <a:latin typeface="Arial MT"/>
                <a:cs typeface="Arial MT"/>
              </a:rPr>
              <a:t>in </a:t>
            </a:r>
            <a:r>
              <a:rPr sz="2500" spc="10" dirty="0">
                <a:solidFill>
                  <a:srgbClr val="FFFFFF"/>
                </a:solidFill>
                <a:latin typeface="Arial MT"/>
                <a:cs typeface="Arial MT"/>
              </a:rPr>
              <a:t>absolute</a:t>
            </a:r>
            <a:r>
              <a:rPr sz="2500" spc="-15" dirty="0">
                <a:solidFill>
                  <a:srgbClr val="FFFFFF"/>
                </a:solidFill>
                <a:latin typeface="Arial MT"/>
                <a:cs typeface="Arial MT"/>
              </a:rPr>
              <a:t> </a:t>
            </a:r>
            <a:r>
              <a:rPr sz="2500" spc="5" dirty="0">
                <a:solidFill>
                  <a:srgbClr val="FFFFFF"/>
                </a:solidFill>
                <a:latin typeface="Arial MT"/>
                <a:cs typeface="Arial MT"/>
              </a:rPr>
              <a:t>universe.</a:t>
            </a:r>
            <a:endParaRPr sz="2500">
              <a:latin typeface="Arial MT"/>
              <a:cs typeface="Arial MT"/>
            </a:endParaRPr>
          </a:p>
          <a:p>
            <a:pPr marL="265430" marR="87630" indent="-253365">
              <a:lnSpc>
                <a:spcPct val="100800"/>
              </a:lnSpc>
              <a:spcBef>
                <a:spcPts val="900"/>
              </a:spcBef>
              <a:buChar char="•"/>
              <a:tabLst>
                <a:tab pos="265430" algn="l"/>
                <a:tab pos="266065" algn="l"/>
              </a:tabLst>
            </a:pPr>
            <a:r>
              <a:rPr sz="2500" dirty="0">
                <a:solidFill>
                  <a:srgbClr val="FFFFFF"/>
                </a:solidFill>
                <a:latin typeface="Arial MT"/>
                <a:cs typeface="Arial MT"/>
              </a:rPr>
              <a:t>Its</a:t>
            </a:r>
            <a:r>
              <a:rPr sz="2500" spc="5" dirty="0">
                <a:solidFill>
                  <a:srgbClr val="FFFFFF"/>
                </a:solidFill>
                <a:latin typeface="Arial MT"/>
                <a:cs typeface="Arial MT"/>
              </a:rPr>
              <a:t> </a:t>
            </a:r>
            <a:r>
              <a:rPr sz="2500" spc="10" dirty="0">
                <a:solidFill>
                  <a:srgbClr val="FFFFFF"/>
                </a:solidFill>
                <a:latin typeface="Arial MT"/>
                <a:cs typeface="Arial MT"/>
              </a:rPr>
              <a:t>been</a:t>
            </a:r>
            <a:r>
              <a:rPr sz="2500" spc="-5" dirty="0">
                <a:solidFill>
                  <a:srgbClr val="FFFFFF"/>
                </a:solidFill>
                <a:latin typeface="Arial MT"/>
                <a:cs typeface="Arial MT"/>
              </a:rPr>
              <a:t> </a:t>
            </a:r>
            <a:r>
              <a:rPr sz="2500" spc="10" dirty="0">
                <a:solidFill>
                  <a:srgbClr val="FFFFFF"/>
                </a:solidFill>
                <a:latin typeface="Arial MT"/>
                <a:cs typeface="Arial MT"/>
              </a:rPr>
              <a:t>speculated</a:t>
            </a:r>
            <a:r>
              <a:rPr sz="2500" spc="-10" dirty="0">
                <a:solidFill>
                  <a:srgbClr val="FFFFFF"/>
                </a:solidFill>
                <a:latin typeface="Arial MT"/>
                <a:cs typeface="Arial MT"/>
              </a:rPr>
              <a:t> </a:t>
            </a:r>
            <a:r>
              <a:rPr sz="2500" spc="5" dirty="0">
                <a:solidFill>
                  <a:srgbClr val="FFFFFF"/>
                </a:solidFill>
                <a:latin typeface="Arial MT"/>
                <a:cs typeface="Arial MT"/>
              </a:rPr>
              <a:t>that</a:t>
            </a:r>
            <a:r>
              <a:rPr sz="2500" spc="10" dirty="0">
                <a:solidFill>
                  <a:srgbClr val="FFFFFF"/>
                </a:solidFill>
                <a:latin typeface="Arial MT"/>
                <a:cs typeface="Arial MT"/>
              </a:rPr>
              <a:t> </a:t>
            </a:r>
            <a:r>
              <a:rPr sz="2500" spc="5" dirty="0">
                <a:solidFill>
                  <a:srgbClr val="FFFFFF"/>
                </a:solidFill>
                <a:latin typeface="Arial MT"/>
                <a:cs typeface="Arial MT"/>
              </a:rPr>
              <a:t>if</a:t>
            </a:r>
            <a:r>
              <a:rPr sz="2500" spc="-5" dirty="0">
                <a:solidFill>
                  <a:srgbClr val="FFFFFF"/>
                </a:solidFill>
                <a:latin typeface="Arial MT"/>
                <a:cs typeface="Arial MT"/>
              </a:rPr>
              <a:t> </a:t>
            </a:r>
            <a:r>
              <a:rPr sz="2500" spc="5" dirty="0">
                <a:solidFill>
                  <a:srgbClr val="FFFFFF"/>
                </a:solidFill>
                <a:latin typeface="Arial MT"/>
                <a:cs typeface="Arial MT"/>
              </a:rPr>
              <a:t>there</a:t>
            </a:r>
            <a:r>
              <a:rPr sz="2500" spc="10" dirty="0">
                <a:solidFill>
                  <a:srgbClr val="FFFFFF"/>
                </a:solidFill>
                <a:latin typeface="Arial MT"/>
                <a:cs typeface="Arial MT"/>
              </a:rPr>
              <a:t> were</a:t>
            </a:r>
            <a:r>
              <a:rPr sz="2500" spc="-10" dirty="0">
                <a:solidFill>
                  <a:srgbClr val="FFFFFF"/>
                </a:solidFill>
                <a:latin typeface="Arial MT"/>
                <a:cs typeface="Arial MT"/>
              </a:rPr>
              <a:t> </a:t>
            </a:r>
            <a:r>
              <a:rPr sz="2500" spc="5" dirty="0">
                <a:solidFill>
                  <a:srgbClr val="FFFFFF"/>
                </a:solidFill>
                <a:latin typeface="Arial MT"/>
                <a:cs typeface="Arial MT"/>
              </a:rPr>
              <a:t>life</a:t>
            </a:r>
            <a:r>
              <a:rPr sz="2500" spc="10" dirty="0">
                <a:solidFill>
                  <a:srgbClr val="FFFFFF"/>
                </a:solidFill>
                <a:latin typeface="Arial MT"/>
                <a:cs typeface="Arial MT"/>
              </a:rPr>
              <a:t> on</a:t>
            </a:r>
            <a:r>
              <a:rPr sz="2500" spc="5" dirty="0">
                <a:solidFill>
                  <a:srgbClr val="FFFFFF"/>
                </a:solidFill>
                <a:latin typeface="Arial MT"/>
                <a:cs typeface="Arial MT"/>
              </a:rPr>
              <a:t> neutrinos</a:t>
            </a:r>
            <a:r>
              <a:rPr sz="2500" spc="-10" dirty="0">
                <a:solidFill>
                  <a:srgbClr val="FFFFFF"/>
                </a:solidFill>
                <a:latin typeface="Arial MT"/>
                <a:cs typeface="Arial MT"/>
              </a:rPr>
              <a:t> </a:t>
            </a:r>
            <a:r>
              <a:rPr sz="2500" spc="5" dirty="0">
                <a:solidFill>
                  <a:srgbClr val="FFFFFF"/>
                </a:solidFill>
                <a:latin typeface="Arial MT"/>
                <a:cs typeface="Arial MT"/>
              </a:rPr>
              <a:t>stars ,</a:t>
            </a:r>
            <a:r>
              <a:rPr sz="2500" dirty="0">
                <a:solidFill>
                  <a:srgbClr val="FFFFFF"/>
                </a:solidFill>
                <a:latin typeface="Arial MT"/>
                <a:cs typeface="Arial MT"/>
              </a:rPr>
              <a:t> </a:t>
            </a:r>
            <a:r>
              <a:rPr sz="2500" spc="10" dirty="0">
                <a:solidFill>
                  <a:srgbClr val="FFFFFF"/>
                </a:solidFill>
                <a:latin typeface="Arial MT"/>
                <a:cs typeface="Arial MT"/>
              </a:rPr>
              <a:t>it</a:t>
            </a:r>
            <a:r>
              <a:rPr sz="2500" spc="-5" dirty="0">
                <a:solidFill>
                  <a:srgbClr val="FFFFFF"/>
                </a:solidFill>
                <a:latin typeface="Arial MT"/>
                <a:cs typeface="Arial MT"/>
              </a:rPr>
              <a:t> </a:t>
            </a:r>
            <a:r>
              <a:rPr sz="2500" spc="10" dirty="0">
                <a:solidFill>
                  <a:srgbClr val="FFFFFF"/>
                </a:solidFill>
                <a:latin typeface="Arial MT"/>
                <a:cs typeface="Arial MT"/>
              </a:rPr>
              <a:t>would be</a:t>
            </a:r>
            <a:r>
              <a:rPr sz="2500" spc="40" dirty="0">
                <a:solidFill>
                  <a:srgbClr val="FFFFFF"/>
                </a:solidFill>
                <a:latin typeface="Arial MT"/>
                <a:cs typeface="Arial MT"/>
              </a:rPr>
              <a:t> </a:t>
            </a:r>
            <a:r>
              <a:rPr sz="2500" b="1" spc="10" dirty="0">
                <a:solidFill>
                  <a:srgbClr val="FFFFFF"/>
                </a:solidFill>
                <a:latin typeface="Arial"/>
                <a:cs typeface="Arial"/>
              </a:rPr>
              <a:t>2 </a:t>
            </a:r>
            <a:r>
              <a:rPr sz="2500" b="1" spc="-680" dirty="0">
                <a:solidFill>
                  <a:srgbClr val="FFFFFF"/>
                </a:solidFill>
                <a:latin typeface="Arial"/>
                <a:cs typeface="Arial"/>
              </a:rPr>
              <a:t> </a:t>
            </a:r>
            <a:r>
              <a:rPr sz="2500" b="1" spc="5" dirty="0">
                <a:solidFill>
                  <a:srgbClr val="FFFFFF"/>
                </a:solidFill>
                <a:latin typeface="Arial"/>
                <a:cs typeface="Arial"/>
              </a:rPr>
              <a:t>dimensional.</a:t>
            </a:r>
            <a:endParaRPr sz="2500">
              <a:latin typeface="Arial"/>
              <a:cs typeface="Arial"/>
            </a:endParaRPr>
          </a:p>
          <a:p>
            <a:pPr marL="265430" marR="534670" indent="-253365">
              <a:lnSpc>
                <a:spcPct val="100800"/>
              </a:lnSpc>
              <a:spcBef>
                <a:spcPts val="905"/>
              </a:spcBef>
              <a:buChar char="•"/>
              <a:tabLst>
                <a:tab pos="265430" algn="l"/>
                <a:tab pos="266065" algn="l"/>
              </a:tabLst>
            </a:pPr>
            <a:r>
              <a:rPr sz="2500" spc="10" dirty="0">
                <a:solidFill>
                  <a:srgbClr val="FFFFFF"/>
                </a:solidFill>
                <a:latin typeface="Arial MT"/>
                <a:cs typeface="Arial MT"/>
              </a:rPr>
              <a:t>The</a:t>
            </a:r>
            <a:r>
              <a:rPr sz="2500" spc="5" dirty="0">
                <a:solidFill>
                  <a:srgbClr val="FFFFFF"/>
                </a:solidFill>
                <a:latin typeface="Arial MT"/>
                <a:cs typeface="Arial MT"/>
              </a:rPr>
              <a:t> fastest </a:t>
            </a:r>
            <a:r>
              <a:rPr sz="2500" spc="10" dirty="0">
                <a:solidFill>
                  <a:srgbClr val="FFFFFF"/>
                </a:solidFill>
                <a:latin typeface="Arial MT"/>
                <a:cs typeface="Arial MT"/>
              </a:rPr>
              <a:t>known </a:t>
            </a:r>
            <a:r>
              <a:rPr sz="2500" spc="5" dirty="0">
                <a:solidFill>
                  <a:srgbClr val="FFFFFF"/>
                </a:solidFill>
                <a:latin typeface="Arial MT"/>
                <a:cs typeface="Arial MT"/>
              </a:rPr>
              <a:t>spinning</a:t>
            </a:r>
            <a:r>
              <a:rPr sz="2500" spc="-10" dirty="0">
                <a:solidFill>
                  <a:srgbClr val="FFFFFF"/>
                </a:solidFill>
                <a:latin typeface="Arial MT"/>
                <a:cs typeface="Arial MT"/>
              </a:rPr>
              <a:t> </a:t>
            </a:r>
            <a:r>
              <a:rPr sz="2500" spc="10" dirty="0">
                <a:solidFill>
                  <a:srgbClr val="FFFFFF"/>
                </a:solidFill>
                <a:latin typeface="Arial MT"/>
                <a:cs typeface="Arial MT"/>
              </a:rPr>
              <a:t>neutron</a:t>
            </a:r>
            <a:r>
              <a:rPr sz="2500" spc="-10" dirty="0">
                <a:solidFill>
                  <a:srgbClr val="FFFFFF"/>
                </a:solidFill>
                <a:latin typeface="Arial MT"/>
                <a:cs typeface="Arial MT"/>
              </a:rPr>
              <a:t> </a:t>
            </a:r>
            <a:r>
              <a:rPr sz="2500" spc="5" dirty="0">
                <a:solidFill>
                  <a:srgbClr val="FFFFFF"/>
                </a:solidFill>
                <a:latin typeface="Arial MT"/>
                <a:cs typeface="Arial MT"/>
              </a:rPr>
              <a:t>star rotates</a:t>
            </a:r>
            <a:r>
              <a:rPr sz="2500" spc="10" dirty="0">
                <a:solidFill>
                  <a:srgbClr val="FFFFFF"/>
                </a:solidFill>
                <a:latin typeface="Arial MT"/>
                <a:cs typeface="Arial MT"/>
              </a:rPr>
              <a:t> about</a:t>
            </a:r>
            <a:r>
              <a:rPr sz="2500" spc="20" dirty="0">
                <a:solidFill>
                  <a:srgbClr val="FFFFFF"/>
                </a:solidFill>
                <a:latin typeface="Arial MT"/>
                <a:cs typeface="Arial MT"/>
              </a:rPr>
              <a:t> </a:t>
            </a:r>
            <a:r>
              <a:rPr sz="2500" b="1" spc="10" dirty="0">
                <a:solidFill>
                  <a:srgbClr val="FFFFFF"/>
                </a:solidFill>
                <a:latin typeface="Arial"/>
                <a:cs typeface="Arial"/>
              </a:rPr>
              <a:t>700</a:t>
            </a:r>
            <a:r>
              <a:rPr sz="2500" b="1" spc="-10" dirty="0">
                <a:solidFill>
                  <a:srgbClr val="FFFFFF"/>
                </a:solidFill>
                <a:latin typeface="Arial"/>
                <a:cs typeface="Arial"/>
              </a:rPr>
              <a:t> </a:t>
            </a:r>
            <a:r>
              <a:rPr sz="2500" b="1" spc="10" dirty="0">
                <a:solidFill>
                  <a:srgbClr val="FFFFFF"/>
                </a:solidFill>
                <a:latin typeface="Arial"/>
                <a:cs typeface="Arial"/>
              </a:rPr>
              <a:t>times</a:t>
            </a:r>
            <a:r>
              <a:rPr sz="2500" b="1" spc="-5" dirty="0">
                <a:solidFill>
                  <a:srgbClr val="FFFFFF"/>
                </a:solidFill>
                <a:latin typeface="Arial"/>
                <a:cs typeface="Arial"/>
              </a:rPr>
              <a:t> </a:t>
            </a:r>
            <a:r>
              <a:rPr sz="2500" b="1" spc="10" dirty="0">
                <a:solidFill>
                  <a:srgbClr val="FFFFFF"/>
                </a:solidFill>
                <a:latin typeface="Arial"/>
                <a:cs typeface="Arial"/>
              </a:rPr>
              <a:t>each </a:t>
            </a:r>
            <a:r>
              <a:rPr sz="2500" b="1" spc="-675" dirty="0">
                <a:solidFill>
                  <a:srgbClr val="FFFFFF"/>
                </a:solidFill>
                <a:latin typeface="Arial"/>
                <a:cs typeface="Arial"/>
              </a:rPr>
              <a:t> </a:t>
            </a:r>
            <a:r>
              <a:rPr sz="2500" b="1" spc="5" dirty="0">
                <a:solidFill>
                  <a:srgbClr val="FFFFFF"/>
                </a:solidFill>
                <a:latin typeface="Arial"/>
                <a:cs typeface="Arial"/>
              </a:rPr>
              <a:t>second.</a:t>
            </a:r>
            <a:endParaRPr sz="2500">
              <a:latin typeface="Arial"/>
              <a:cs typeface="Arial"/>
            </a:endParaRPr>
          </a:p>
          <a:p>
            <a:pPr marL="265430" indent="-253365">
              <a:lnSpc>
                <a:spcPct val="100000"/>
              </a:lnSpc>
              <a:spcBef>
                <a:spcPts val="925"/>
              </a:spcBef>
              <a:buChar char="•"/>
              <a:tabLst>
                <a:tab pos="265430" algn="l"/>
                <a:tab pos="266065" algn="l"/>
              </a:tabLst>
            </a:pPr>
            <a:r>
              <a:rPr sz="2500" spc="10" dirty="0">
                <a:solidFill>
                  <a:srgbClr val="FFFFFF"/>
                </a:solidFill>
                <a:latin typeface="Arial MT"/>
                <a:cs typeface="Arial MT"/>
              </a:rPr>
              <a:t>The</a:t>
            </a:r>
            <a:r>
              <a:rPr sz="2500" spc="5" dirty="0">
                <a:solidFill>
                  <a:srgbClr val="FFFFFF"/>
                </a:solidFill>
                <a:latin typeface="Arial MT"/>
                <a:cs typeface="Arial MT"/>
              </a:rPr>
              <a:t> </a:t>
            </a:r>
            <a:r>
              <a:rPr sz="2500" spc="10" dirty="0">
                <a:solidFill>
                  <a:srgbClr val="FFFFFF"/>
                </a:solidFill>
                <a:latin typeface="Arial MT"/>
                <a:cs typeface="Arial MT"/>
              </a:rPr>
              <a:t>wrong</a:t>
            </a:r>
            <a:r>
              <a:rPr sz="2500" spc="-15" dirty="0">
                <a:solidFill>
                  <a:srgbClr val="FFFFFF"/>
                </a:solidFill>
                <a:latin typeface="Arial MT"/>
                <a:cs typeface="Arial MT"/>
              </a:rPr>
              <a:t> </a:t>
            </a:r>
            <a:r>
              <a:rPr sz="2500" spc="10" dirty="0">
                <a:solidFill>
                  <a:srgbClr val="FFFFFF"/>
                </a:solidFill>
                <a:latin typeface="Arial MT"/>
                <a:cs typeface="Arial MT"/>
              </a:rPr>
              <a:t>kind</a:t>
            </a:r>
            <a:r>
              <a:rPr sz="2500" spc="5" dirty="0">
                <a:solidFill>
                  <a:srgbClr val="FFFFFF"/>
                </a:solidFill>
                <a:latin typeface="Arial MT"/>
                <a:cs typeface="Arial MT"/>
              </a:rPr>
              <a:t> of</a:t>
            </a:r>
            <a:r>
              <a:rPr sz="2500" spc="-5" dirty="0">
                <a:solidFill>
                  <a:srgbClr val="FFFFFF"/>
                </a:solidFill>
                <a:latin typeface="Arial MT"/>
                <a:cs typeface="Arial MT"/>
              </a:rPr>
              <a:t> </a:t>
            </a:r>
            <a:r>
              <a:rPr sz="2500" spc="10" dirty="0">
                <a:solidFill>
                  <a:srgbClr val="FFFFFF"/>
                </a:solidFill>
                <a:latin typeface="Arial MT"/>
                <a:cs typeface="Arial MT"/>
              </a:rPr>
              <a:t>neutron</a:t>
            </a:r>
            <a:r>
              <a:rPr sz="2500" spc="-5" dirty="0">
                <a:solidFill>
                  <a:srgbClr val="FFFFFF"/>
                </a:solidFill>
                <a:latin typeface="Arial MT"/>
                <a:cs typeface="Arial MT"/>
              </a:rPr>
              <a:t> </a:t>
            </a:r>
            <a:r>
              <a:rPr sz="2500" spc="5" dirty="0">
                <a:solidFill>
                  <a:srgbClr val="FFFFFF"/>
                </a:solidFill>
                <a:latin typeface="Arial MT"/>
                <a:cs typeface="Arial MT"/>
              </a:rPr>
              <a:t>star</a:t>
            </a:r>
            <a:r>
              <a:rPr sz="2500" spc="-5" dirty="0">
                <a:solidFill>
                  <a:srgbClr val="FFFFFF"/>
                </a:solidFill>
                <a:latin typeface="Arial MT"/>
                <a:cs typeface="Arial MT"/>
              </a:rPr>
              <a:t> </a:t>
            </a:r>
            <a:r>
              <a:rPr sz="2500" spc="10" dirty="0">
                <a:solidFill>
                  <a:srgbClr val="FFFFFF"/>
                </a:solidFill>
                <a:latin typeface="Arial MT"/>
                <a:cs typeface="Arial MT"/>
              </a:rPr>
              <a:t>would</a:t>
            </a:r>
            <a:r>
              <a:rPr sz="2500" spc="5" dirty="0">
                <a:solidFill>
                  <a:srgbClr val="FFFFFF"/>
                </a:solidFill>
                <a:latin typeface="Arial MT"/>
                <a:cs typeface="Arial MT"/>
              </a:rPr>
              <a:t> </a:t>
            </a:r>
            <a:r>
              <a:rPr sz="2500" spc="10" dirty="0">
                <a:solidFill>
                  <a:srgbClr val="FFFFFF"/>
                </a:solidFill>
                <a:latin typeface="Arial MT"/>
                <a:cs typeface="Arial MT"/>
              </a:rPr>
              <a:t>wreak</a:t>
            </a:r>
            <a:r>
              <a:rPr sz="2500" spc="-5" dirty="0">
                <a:solidFill>
                  <a:srgbClr val="FFFFFF"/>
                </a:solidFill>
                <a:latin typeface="Arial MT"/>
                <a:cs typeface="Arial MT"/>
              </a:rPr>
              <a:t> </a:t>
            </a:r>
            <a:r>
              <a:rPr sz="2500" b="1" spc="10" dirty="0">
                <a:solidFill>
                  <a:srgbClr val="FFFFFF"/>
                </a:solidFill>
                <a:latin typeface="Arial"/>
                <a:cs typeface="Arial"/>
              </a:rPr>
              <a:t>havoc</a:t>
            </a:r>
            <a:r>
              <a:rPr sz="2500" b="1" dirty="0">
                <a:solidFill>
                  <a:srgbClr val="FFFFFF"/>
                </a:solidFill>
                <a:latin typeface="Arial"/>
                <a:cs typeface="Arial"/>
              </a:rPr>
              <a:t> </a:t>
            </a:r>
            <a:r>
              <a:rPr sz="2500" spc="10" dirty="0">
                <a:solidFill>
                  <a:srgbClr val="FFFFFF"/>
                </a:solidFill>
                <a:latin typeface="Arial MT"/>
                <a:cs typeface="Arial MT"/>
              </a:rPr>
              <a:t>on</a:t>
            </a:r>
            <a:r>
              <a:rPr sz="2500" spc="5" dirty="0">
                <a:solidFill>
                  <a:srgbClr val="FFFFFF"/>
                </a:solidFill>
                <a:latin typeface="Arial MT"/>
                <a:cs typeface="Arial MT"/>
              </a:rPr>
              <a:t> earth.</a:t>
            </a:r>
            <a:endParaRPr sz="2500">
              <a:latin typeface="Arial MT"/>
              <a:cs typeface="Arial MT"/>
            </a:endParaRPr>
          </a:p>
          <a:p>
            <a:pPr marL="265430" marR="569595" indent="-253365">
              <a:lnSpc>
                <a:spcPct val="100800"/>
              </a:lnSpc>
              <a:spcBef>
                <a:spcPts val="900"/>
              </a:spcBef>
              <a:buChar char="•"/>
              <a:tabLst>
                <a:tab pos="265430" algn="l"/>
                <a:tab pos="266065" algn="l"/>
              </a:tabLst>
            </a:pPr>
            <a:r>
              <a:rPr sz="2500" spc="10" dirty="0">
                <a:solidFill>
                  <a:srgbClr val="FFFFFF"/>
                </a:solidFill>
                <a:latin typeface="Arial MT"/>
                <a:cs typeface="Arial MT"/>
              </a:rPr>
              <a:t>Despites</a:t>
            </a:r>
            <a:r>
              <a:rPr sz="2500" spc="5" dirty="0">
                <a:solidFill>
                  <a:srgbClr val="FFFFFF"/>
                </a:solidFill>
                <a:latin typeface="Arial MT"/>
                <a:cs typeface="Arial MT"/>
              </a:rPr>
              <a:t> the</a:t>
            </a:r>
            <a:r>
              <a:rPr sz="2500" spc="10" dirty="0">
                <a:solidFill>
                  <a:srgbClr val="FFFFFF"/>
                </a:solidFill>
                <a:latin typeface="Arial MT"/>
                <a:cs typeface="Arial MT"/>
              </a:rPr>
              <a:t> </a:t>
            </a:r>
            <a:r>
              <a:rPr sz="2500" spc="5" dirty="0">
                <a:solidFill>
                  <a:srgbClr val="FFFFFF"/>
                </a:solidFill>
                <a:latin typeface="Arial MT"/>
                <a:cs typeface="Arial MT"/>
              </a:rPr>
              <a:t>extremes</a:t>
            </a:r>
            <a:r>
              <a:rPr sz="2500" spc="40" dirty="0">
                <a:solidFill>
                  <a:srgbClr val="FFFFFF"/>
                </a:solidFill>
                <a:latin typeface="Arial MT"/>
                <a:cs typeface="Arial MT"/>
              </a:rPr>
              <a:t> </a:t>
            </a:r>
            <a:r>
              <a:rPr sz="2500" spc="5" dirty="0">
                <a:solidFill>
                  <a:srgbClr val="FFFFFF"/>
                </a:solidFill>
                <a:latin typeface="Arial MT"/>
                <a:cs typeface="Arial MT"/>
              </a:rPr>
              <a:t>of</a:t>
            </a:r>
            <a:r>
              <a:rPr sz="2500" spc="10" dirty="0">
                <a:solidFill>
                  <a:srgbClr val="FFFFFF"/>
                </a:solidFill>
                <a:latin typeface="Arial MT"/>
                <a:cs typeface="Arial MT"/>
              </a:rPr>
              <a:t> </a:t>
            </a:r>
            <a:r>
              <a:rPr sz="2500" spc="5" dirty="0">
                <a:solidFill>
                  <a:srgbClr val="FFFFFF"/>
                </a:solidFill>
                <a:latin typeface="Arial MT"/>
                <a:cs typeface="Arial MT"/>
              </a:rPr>
              <a:t>neutron</a:t>
            </a:r>
            <a:r>
              <a:rPr sz="2500" spc="-10" dirty="0">
                <a:solidFill>
                  <a:srgbClr val="FFFFFF"/>
                </a:solidFill>
                <a:latin typeface="Arial MT"/>
                <a:cs typeface="Arial MT"/>
              </a:rPr>
              <a:t> </a:t>
            </a:r>
            <a:r>
              <a:rPr sz="2500" spc="5" dirty="0">
                <a:solidFill>
                  <a:srgbClr val="FFFFFF"/>
                </a:solidFill>
                <a:latin typeface="Arial MT"/>
                <a:cs typeface="Arial MT"/>
              </a:rPr>
              <a:t>stars</a:t>
            </a:r>
            <a:r>
              <a:rPr sz="2500" spc="10" dirty="0">
                <a:solidFill>
                  <a:srgbClr val="FFFFFF"/>
                </a:solidFill>
                <a:latin typeface="Arial MT"/>
                <a:cs typeface="Arial MT"/>
              </a:rPr>
              <a:t> </a:t>
            </a:r>
            <a:r>
              <a:rPr sz="2500" spc="5" dirty="0">
                <a:solidFill>
                  <a:srgbClr val="FFFFFF"/>
                </a:solidFill>
                <a:latin typeface="Arial MT"/>
                <a:cs typeface="Arial MT"/>
              </a:rPr>
              <a:t>,</a:t>
            </a:r>
            <a:r>
              <a:rPr sz="2500" spc="10" dirty="0">
                <a:solidFill>
                  <a:srgbClr val="FFFFFF"/>
                </a:solidFill>
                <a:latin typeface="Arial MT"/>
                <a:cs typeface="Arial MT"/>
              </a:rPr>
              <a:t> </a:t>
            </a:r>
            <a:r>
              <a:rPr sz="2500" spc="5" dirty="0">
                <a:solidFill>
                  <a:srgbClr val="FFFFFF"/>
                </a:solidFill>
                <a:latin typeface="Arial MT"/>
                <a:cs typeface="Arial MT"/>
              </a:rPr>
              <a:t>researchers</a:t>
            </a:r>
            <a:r>
              <a:rPr sz="2500" dirty="0">
                <a:solidFill>
                  <a:srgbClr val="FFFFFF"/>
                </a:solidFill>
                <a:latin typeface="Arial MT"/>
                <a:cs typeface="Arial MT"/>
              </a:rPr>
              <a:t> </a:t>
            </a:r>
            <a:r>
              <a:rPr sz="2500" spc="5" dirty="0">
                <a:solidFill>
                  <a:srgbClr val="FFFFFF"/>
                </a:solidFill>
                <a:latin typeface="Arial MT"/>
                <a:cs typeface="Arial MT"/>
              </a:rPr>
              <a:t>still</a:t>
            </a:r>
            <a:r>
              <a:rPr sz="2500" spc="10" dirty="0">
                <a:solidFill>
                  <a:srgbClr val="FFFFFF"/>
                </a:solidFill>
                <a:latin typeface="Arial MT"/>
                <a:cs typeface="Arial MT"/>
              </a:rPr>
              <a:t> have ways </a:t>
            </a:r>
            <a:r>
              <a:rPr sz="2500" spc="5" dirty="0">
                <a:solidFill>
                  <a:srgbClr val="FFFFFF"/>
                </a:solidFill>
                <a:latin typeface="Arial MT"/>
                <a:cs typeface="Arial MT"/>
              </a:rPr>
              <a:t>to </a:t>
            </a:r>
            <a:r>
              <a:rPr sz="2500" spc="-680" dirty="0">
                <a:solidFill>
                  <a:srgbClr val="FFFFFF"/>
                </a:solidFill>
                <a:latin typeface="Arial MT"/>
                <a:cs typeface="Arial MT"/>
              </a:rPr>
              <a:t> </a:t>
            </a:r>
            <a:r>
              <a:rPr sz="2500" spc="5" dirty="0">
                <a:solidFill>
                  <a:srgbClr val="FFFFFF"/>
                </a:solidFill>
                <a:latin typeface="Arial MT"/>
                <a:cs typeface="Arial MT"/>
              </a:rPr>
              <a:t>study</a:t>
            </a:r>
            <a:r>
              <a:rPr sz="2500" dirty="0">
                <a:solidFill>
                  <a:srgbClr val="FFFFFF"/>
                </a:solidFill>
                <a:latin typeface="Arial MT"/>
                <a:cs typeface="Arial MT"/>
              </a:rPr>
              <a:t> </a:t>
            </a:r>
            <a:r>
              <a:rPr sz="2500" spc="5" dirty="0">
                <a:solidFill>
                  <a:srgbClr val="FFFFFF"/>
                </a:solidFill>
                <a:latin typeface="Arial MT"/>
                <a:cs typeface="Arial MT"/>
              </a:rPr>
              <a:t>them.</a:t>
            </a:r>
            <a:endParaRPr sz="2500">
              <a:latin typeface="Arial MT"/>
              <a:cs typeface="Arial 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4041" y="878839"/>
            <a:ext cx="10104755" cy="879475"/>
          </a:xfrm>
          <a:prstGeom prst="rect">
            <a:avLst/>
          </a:prstGeom>
        </p:spPr>
        <p:txBody>
          <a:bodyPr vert="horz" wrap="square" lIns="0" tIns="13335" rIns="0" bIns="0" rtlCol="0">
            <a:spAutoFit/>
          </a:bodyPr>
          <a:lstStyle/>
          <a:p>
            <a:pPr marL="12700">
              <a:lnSpc>
                <a:spcPct val="100000"/>
              </a:lnSpc>
              <a:spcBef>
                <a:spcPts val="105"/>
              </a:spcBef>
            </a:pPr>
            <a:r>
              <a:rPr spc="-5" dirty="0"/>
              <a:t>DEATH</a:t>
            </a:r>
            <a:r>
              <a:rPr dirty="0"/>
              <a:t> OF</a:t>
            </a:r>
            <a:r>
              <a:rPr spc="-25" dirty="0"/>
              <a:t> </a:t>
            </a:r>
            <a:r>
              <a:rPr dirty="0"/>
              <a:t>A</a:t>
            </a:r>
            <a:r>
              <a:rPr spc="-15" dirty="0"/>
              <a:t> </a:t>
            </a:r>
            <a:r>
              <a:rPr spc="-5" dirty="0"/>
              <a:t>NEUTRON</a:t>
            </a:r>
            <a:r>
              <a:rPr spc="5" dirty="0"/>
              <a:t> </a:t>
            </a:r>
            <a:r>
              <a:rPr dirty="0"/>
              <a:t>STAR</a:t>
            </a:r>
          </a:p>
        </p:txBody>
      </p:sp>
      <p:sp>
        <p:nvSpPr>
          <p:cNvPr id="3" name="object 3"/>
          <p:cNvSpPr txBox="1"/>
          <p:nvPr/>
        </p:nvSpPr>
        <p:spPr>
          <a:xfrm>
            <a:off x="1063548" y="2491866"/>
            <a:ext cx="10067290" cy="1854835"/>
          </a:xfrm>
          <a:prstGeom prst="rect">
            <a:avLst/>
          </a:prstGeom>
        </p:spPr>
        <p:txBody>
          <a:bodyPr vert="horz" wrap="square" lIns="0" tIns="12700" rIns="0" bIns="0" rtlCol="0">
            <a:spAutoFit/>
          </a:bodyPr>
          <a:lstStyle/>
          <a:p>
            <a:pPr marL="12700" marR="5080" algn="just">
              <a:lnSpc>
                <a:spcPct val="100000"/>
              </a:lnSpc>
              <a:spcBef>
                <a:spcPts val="100"/>
              </a:spcBef>
            </a:pPr>
            <a:r>
              <a:rPr sz="3000" spc="-5" dirty="0">
                <a:solidFill>
                  <a:srgbClr val="FFFFFF"/>
                </a:solidFill>
                <a:latin typeface="Arial MT"/>
                <a:cs typeface="Arial MT"/>
              </a:rPr>
              <a:t>Neutron </a:t>
            </a:r>
            <a:r>
              <a:rPr sz="3000" dirty="0">
                <a:solidFill>
                  <a:srgbClr val="FFFFFF"/>
                </a:solidFill>
                <a:latin typeface="Arial MT"/>
                <a:cs typeface="Arial MT"/>
              </a:rPr>
              <a:t>star </a:t>
            </a:r>
            <a:r>
              <a:rPr sz="3000" spc="-5" dirty="0">
                <a:solidFill>
                  <a:srgbClr val="FFFFFF"/>
                </a:solidFill>
                <a:latin typeface="Arial MT"/>
                <a:cs typeface="Arial MT"/>
              </a:rPr>
              <a:t>dies when pressure on </a:t>
            </a:r>
            <a:r>
              <a:rPr sz="3000" dirty="0">
                <a:solidFill>
                  <a:srgbClr val="FFFFFF"/>
                </a:solidFill>
                <a:latin typeface="Arial MT"/>
                <a:cs typeface="Arial MT"/>
              </a:rPr>
              <a:t>its core </a:t>
            </a:r>
            <a:r>
              <a:rPr sz="3000" spc="-5" dirty="0">
                <a:solidFill>
                  <a:srgbClr val="FFFFFF"/>
                </a:solidFill>
                <a:latin typeface="Arial MT"/>
                <a:cs typeface="Arial MT"/>
              </a:rPr>
              <a:t>become so </a:t>
            </a:r>
            <a:r>
              <a:rPr sz="3000" dirty="0">
                <a:solidFill>
                  <a:srgbClr val="FFFFFF"/>
                </a:solidFill>
                <a:latin typeface="Arial MT"/>
                <a:cs typeface="Arial MT"/>
              </a:rPr>
              <a:t> </a:t>
            </a:r>
            <a:r>
              <a:rPr sz="3000" spc="-5" dirty="0">
                <a:solidFill>
                  <a:srgbClr val="FFFFFF"/>
                </a:solidFill>
                <a:latin typeface="Arial MT"/>
                <a:cs typeface="Arial MT"/>
              </a:rPr>
              <a:t>great</a:t>
            </a:r>
            <a:r>
              <a:rPr sz="3000" dirty="0">
                <a:solidFill>
                  <a:srgbClr val="FFFFFF"/>
                </a:solidFill>
                <a:latin typeface="Arial MT"/>
                <a:cs typeface="Arial MT"/>
              </a:rPr>
              <a:t> that</a:t>
            </a:r>
            <a:r>
              <a:rPr sz="3000" spc="5" dirty="0">
                <a:solidFill>
                  <a:srgbClr val="FFFFFF"/>
                </a:solidFill>
                <a:latin typeface="Arial MT"/>
                <a:cs typeface="Arial MT"/>
              </a:rPr>
              <a:t> </a:t>
            </a:r>
            <a:r>
              <a:rPr sz="3000" dirty="0">
                <a:solidFill>
                  <a:srgbClr val="FFFFFF"/>
                </a:solidFill>
                <a:latin typeface="Arial MT"/>
                <a:cs typeface="Arial MT"/>
              </a:rPr>
              <a:t>the</a:t>
            </a:r>
            <a:r>
              <a:rPr sz="3000" spc="5" dirty="0">
                <a:solidFill>
                  <a:srgbClr val="FFFFFF"/>
                </a:solidFill>
                <a:latin typeface="Arial MT"/>
                <a:cs typeface="Arial MT"/>
              </a:rPr>
              <a:t> </a:t>
            </a:r>
            <a:r>
              <a:rPr sz="3000" b="1" dirty="0">
                <a:solidFill>
                  <a:srgbClr val="FFFFFF"/>
                </a:solidFill>
                <a:latin typeface="Arial"/>
                <a:cs typeface="Arial"/>
              </a:rPr>
              <a:t>quarks</a:t>
            </a:r>
            <a:r>
              <a:rPr sz="3000" b="1" spc="5" dirty="0">
                <a:solidFill>
                  <a:srgbClr val="FFFFFF"/>
                </a:solidFill>
                <a:latin typeface="Arial"/>
                <a:cs typeface="Arial"/>
              </a:rPr>
              <a:t> </a:t>
            </a:r>
            <a:r>
              <a:rPr sz="3000" b="1" spc="-5" dirty="0">
                <a:solidFill>
                  <a:srgbClr val="FFFFFF"/>
                </a:solidFill>
                <a:latin typeface="Arial"/>
                <a:cs typeface="Arial"/>
              </a:rPr>
              <a:t>collapse</a:t>
            </a:r>
            <a:r>
              <a:rPr sz="3000" b="1" dirty="0">
                <a:solidFill>
                  <a:srgbClr val="FFFFFF"/>
                </a:solidFill>
                <a:latin typeface="Arial"/>
                <a:cs typeface="Arial"/>
              </a:rPr>
              <a:t> </a:t>
            </a:r>
            <a:r>
              <a:rPr sz="3000" spc="-5" dirty="0">
                <a:solidFill>
                  <a:srgbClr val="FFFFFF"/>
                </a:solidFill>
                <a:latin typeface="Arial MT"/>
                <a:cs typeface="Arial MT"/>
              </a:rPr>
              <a:t>and</a:t>
            </a:r>
            <a:r>
              <a:rPr sz="3000" dirty="0">
                <a:solidFill>
                  <a:srgbClr val="FFFFFF"/>
                </a:solidFill>
                <a:latin typeface="Arial MT"/>
                <a:cs typeface="Arial MT"/>
              </a:rPr>
              <a:t> </a:t>
            </a:r>
            <a:r>
              <a:rPr sz="3000" spc="-10" dirty="0">
                <a:solidFill>
                  <a:srgbClr val="FFFFFF"/>
                </a:solidFill>
                <a:latin typeface="Arial MT"/>
                <a:cs typeface="Arial MT"/>
              </a:rPr>
              <a:t>lose</a:t>
            </a:r>
            <a:r>
              <a:rPr sz="3000" spc="-5" dirty="0">
                <a:solidFill>
                  <a:srgbClr val="FFFFFF"/>
                </a:solidFill>
                <a:latin typeface="Arial MT"/>
                <a:cs typeface="Arial MT"/>
              </a:rPr>
              <a:t> their</a:t>
            </a:r>
            <a:r>
              <a:rPr sz="3000" dirty="0">
                <a:solidFill>
                  <a:srgbClr val="FFFFFF"/>
                </a:solidFill>
                <a:latin typeface="Arial MT"/>
                <a:cs typeface="Arial MT"/>
              </a:rPr>
              <a:t> </a:t>
            </a:r>
            <a:r>
              <a:rPr sz="3000" spc="-5" dirty="0">
                <a:solidFill>
                  <a:srgbClr val="FFFFFF"/>
                </a:solidFill>
                <a:latin typeface="Arial MT"/>
                <a:cs typeface="Arial MT"/>
              </a:rPr>
              <a:t>angular </a:t>
            </a:r>
            <a:r>
              <a:rPr sz="3000" dirty="0">
                <a:solidFill>
                  <a:srgbClr val="FFFFFF"/>
                </a:solidFill>
                <a:latin typeface="Arial MT"/>
                <a:cs typeface="Arial MT"/>
              </a:rPr>
              <a:t> </a:t>
            </a:r>
            <a:r>
              <a:rPr sz="3000" spc="-5" dirty="0">
                <a:solidFill>
                  <a:srgbClr val="FFFFFF"/>
                </a:solidFill>
                <a:latin typeface="Arial MT"/>
                <a:cs typeface="Arial MT"/>
              </a:rPr>
              <a:t>momentum. </a:t>
            </a:r>
            <a:r>
              <a:rPr sz="3000" dirty="0">
                <a:solidFill>
                  <a:srgbClr val="FFFFFF"/>
                </a:solidFill>
                <a:latin typeface="Arial MT"/>
                <a:cs typeface="Arial MT"/>
              </a:rPr>
              <a:t>They </a:t>
            </a:r>
            <a:r>
              <a:rPr sz="3000" spc="-5" dirty="0">
                <a:solidFill>
                  <a:srgbClr val="FFFFFF"/>
                </a:solidFill>
                <a:latin typeface="Arial MT"/>
                <a:cs typeface="Arial MT"/>
              </a:rPr>
              <a:t>turn </a:t>
            </a:r>
            <a:r>
              <a:rPr sz="3000" dirty="0">
                <a:solidFill>
                  <a:srgbClr val="FFFFFF"/>
                </a:solidFill>
                <a:latin typeface="Arial MT"/>
                <a:cs typeface="Arial MT"/>
              </a:rPr>
              <a:t>in cluster </a:t>
            </a:r>
            <a:r>
              <a:rPr sz="3000" spc="-5" dirty="0">
                <a:solidFill>
                  <a:srgbClr val="FFFFFF"/>
                </a:solidFill>
                <a:latin typeface="Arial MT"/>
                <a:cs typeface="Arial MT"/>
              </a:rPr>
              <a:t>singularities orbited</a:t>
            </a:r>
            <a:r>
              <a:rPr sz="3000" dirty="0">
                <a:solidFill>
                  <a:srgbClr val="FFFFFF"/>
                </a:solidFill>
                <a:latin typeface="Arial MT"/>
                <a:cs typeface="Arial MT"/>
              </a:rPr>
              <a:t> </a:t>
            </a:r>
            <a:r>
              <a:rPr sz="3000" spc="-5" dirty="0">
                <a:solidFill>
                  <a:srgbClr val="FFFFFF"/>
                </a:solidFill>
                <a:latin typeface="Arial MT"/>
                <a:cs typeface="Arial MT"/>
              </a:rPr>
              <a:t>by </a:t>
            </a:r>
            <a:r>
              <a:rPr sz="3000" dirty="0">
                <a:solidFill>
                  <a:srgbClr val="FFFFFF"/>
                </a:solidFill>
                <a:latin typeface="Arial MT"/>
                <a:cs typeface="Arial MT"/>
              </a:rPr>
              <a:t> </a:t>
            </a:r>
            <a:r>
              <a:rPr sz="3000" spc="-5" dirty="0">
                <a:solidFill>
                  <a:srgbClr val="FFFFFF"/>
                </a:solidFill>
                <a:latin typeface="Arial MT"/>
                <a:cs typeface="Arial MT"/>
              </a:rPr>
              <a:t>strings</a:t>
            </a:r>
            <a:r>
              <a:rPr sz="3000" dirty="0">
                <a:solidFill>
                  <a:srgbClr val="FFFFFF"/>
                </a:solidFill>
                <a:latin typeface="Arial MT"/>
                <a:cs typeface="Arial MT"/>
              </a:rPr>
              <a:t> of </a:t>
            </a:r>
            <a:r>
              <a:rPr sz="3000" spc="-5" dirty="0">
                <a:solidFill>
                  <a:srgbClr val="FFFFFF"/>
                </a:solidFill>
                <a:latin typeface="Arial MT"/>
                <a:cs typeface="Arial MT"/>
              </a:rPr>
              <a:t>energy as</a:t>
            </a:r>
            <a:r>
              <a:rPr sz="3000" spc="-10" dirty="0">
                <a:solidFill>
                  <a:srgbClr val="FFFFFF"/>
                </a:solidFill>
                <a:latin typeface="Arial MT"/>
                <a:cs typeface="Arial MT"/>
              </a:rPr>
              <a:t> </a:t>
            </a:r>
            <a:r>
              <a:rPr sz="3000" spc="-5" dirty="0">
                <a:solidFill>
                  <a:srgbClr val="FFFFFF"/>
                </a:solidFill>
                <a:latin typeface="Arial MT"/>
                <a:cs typeface="Arial MT"/>
              </a:rPr>
              <a:t>forming</a:t>
            </a:r>
            <a:r>
              <a:rPr sz="3000" dirty="0">
                <a:solidFill>
                  <a:srgbClr val="FFFFFF"/>
                </a:solidFill>
                <a:latin typeface="Arial MT"/>
                <a:cs typeface="Arial MT"/>
              </a:rPr>
              <a:t> </a:t>
            </a:r>
            <a:r>
              <a:rPr sz="3000" b="1" spc="-5" dirty="0">
                <a:solidFill>
                  <a:srgbClr val="FFFFFF"/>
                </a:solidFill>
                <a:latin typeface="Arial"/>
                <a:cs typeface="Arial"/>
              </a:rPr>
              <a:t>dark</a:t>
            </a:r>
            <a:r>
              <a:rPr sz="3000" b="1" spc="-10" dirty="0">
                <a:solidFill>
                  <a:srgbClr val="FFFFFF"/>
                </a:solidFill>
                <a:latin typeface="Arial"/>
                <a:cs typeface="Arial"/>
              </a:rPr>
              <a:t> </a:t>
            </a:r>
            <a:r>
              <a:rPr sz="3000" b="1" spc="-5" dirty="0">
                <a:solidFill>
                  <a:srgbClr val="FFFFFF"/>
                </a:solidFill>
                <a:latin typeface="Arial"/>
                <a:cs typeface="Arial"/>
              </a:rPr>
              <a:t>matter</a:t>
            </a:r>
            <a:r>
              <a:rPr sz="3000" b="1" spc="-10" dirty="0">
                <a:solidFill>
                  <a:srgbClr val="FFFFFF"/>
                </a:solidFill>
                <a:latin typeface="Arial"/>
                <a:cs typeface="Arial"/>
              </a:rPr>
              <a:t> </a:t>
            </a:r>
            <a:r>
              <a:rPr sz="3000" b="1" dirty="0">
                <a:solidFill>
                  <a:srgbClr val="FFFFFF"/>
                </a:solidFill>
                <a:latin typeface="Arial"/>
                <a:cs typeface="Arial"/>
              </a:rPr>
              <a:t>or black</a:t>
            </a:r>
            <a:r>
              <a:rPr sz="3000" b="1" spc="-5" dirty="0">
                <a:solidFill>
                  <a:srgbClr val="FFFFFF"/>
                </a:solidFill>
                <a:latin typeface="Arial"/>
                <a:cs typeface="Arial"/>
              </a:rPr>
              <a:t> </a:t>
            </a:r>
            <a:r>
              <a:rPr sz="3000" b="1" dirty="0">
                <a:solidFill>
                  <a:srgbClr val="FFFFFF"/>
                </a:solidFill>
                <a:latin typeface="Arial"/>
                <a:cs typeface="Arial"/>
              </a:rPr>
              <a:t>hole</a:t>
            </a:r>
            <a:r>
              <a:rPr sz="3000" dirty="0">
                <a:solidFill>
                  <a:srgbClr val="FFFFFF"/>
                </a:solidFill>
                <a:latin typeface="Arial MT"/>
                <a:cs typeface="Arial MT"/>
              </a:rPr>
              <a:t>.</a:t>
            </a:r>
            <a:endParaRPr sz="3000">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
        <p:nvSpPr>
          <p:cNvPr id="3" name="object 3"/>
          <p:cNvSpPr txBox="1">
            <a:spLocks noGrp="1"/>
          </p:cNvSpPr>
          <p:nvPr>
            <p:ph type="title"/>
          </p:nvPr>
        </p:nvSpPr>
        <p:spPr>
          <a:xfrm>
            <a:off x="3370579" y="2905760"/>
            <a:ext cx="5452110" cy="1062355"/>
          </a:xfrm>
          <a:prstGeom prst="rect">
            <a:avLst/>
          </a:prstGeom>
        </p:spPr>
        <p:txBody>
          <a:bodyPr vert="horz" wrap="square" lIns="0" tIns="13335" rIns="0" bIns="0" rtlCol="0">
            <a:spAutoFit/>
          </a:bodyPr>
          <a:lstStyle/>
          <a:p>
            <a:pPr marL="12700">
              <a:lnSpc>
                <a:spcPct val="100000"/>
              </a:lnSpc>
              <a:spcBef>
                <a:spcPts val="105"/>
              </a:spcBef>
            </a:pPr>
            <a:r>
              <a:rPr sz="6800" u="none" dirty="0"/>
              <a:t>BLACK</a:t>
            </a:r>
            <a:r>
              <a:rPr sz="6800" u="none" spc="-75" dirty="0"/>
              <a:t> </a:t>
            </a:r>
            <a:r>
              <a:rPr sz="6800" u="none" dirty="0"/>
              <a:t>HOLE</a:t>
            </a:r>
            <a:endParaRPr sz="6800"/>
          </a:p>
        </p:txBody>
      </p:sp>
      <p:sp>
        <p:nvSpPr>
          <p:cNvPr id="4" name="object 4"/>
          <p:cNvSpPr/>
          <p:nvPr/>
        </p:nvSpPr>
        <p:spPr>
          <a:xfrm>
            <a:off x="3382898" y="3873119"/>
            <a:ext cx="5425440" cy="64135"/>
          </a:xfrm>
          <a:custGeom>
            <a:avLst/>
            <a:gdLst/>
            <a:ahLst/>
            <a:cxnLst/>
            <a:rect l="l" t="t" r="r" b="b"/>
            <a:pathLst>
              <a:path w="5425440" h="64135">
                <a:moveTo>
                  <a:pt x="5425440" y="0"/>
                </a:moveTo>
                <a:lnTo>
                  <a:pt x="0" y="0"/>
                </a:lnTo>
                <a:lnTo>
                  <a:pt x="0" y="64007"/>
                </a:lnTo>
                <a:lnTo>
                  <a:pt x="5425440" y="64007"/>
                </a:lnTo>
                <a:lnTo>
                  <a:pt x="5425440" y="0"/>
                </a:lnTo>
                <a:close/>
              </a:path>
            </a:pathLst>
          </a:custGeom>
          <a:solidFill>
            <a:srgbClr val="FFFFFF"/>
          </a:solid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5963" y="405460"/>
            <a:ext cx="8722995" cy="880110"/>
          </a:xfrm>
          <a:prstGeom prst="rect">
            <a:avLst/>
          </a:prstGeom>
        </p:spPr>
        <p:txBody>
          <a:bodyPr vert="horz" wrap="square" lIns="0" tIns="13335" rIns="0" bIns="0" rtlCol="0">
            <a:spAutoFit/>
          </a:bodyPr>
          <a:lstStyle/>
          <a:p>
            <a:pPr marL="12700">
              <a:lnSpc>
                <a:spcPct val="100000"/>
              </a:lnSpc>
              <a:spcBef>
                <a:spcPts val="105"/>
              </a:spcBef>
            </a:pPr>
            <a:r>
              <a:rPr dirty="0"/>
              <a:t>WHAT</a:t>
            </a:r>
            <a:r>
              <a:rPr spc="-25" dirty="0"/>
              <a:t> </a:t>
            </a:r>
            <a:r>
              <a:rPr dirty="0"/>
              <a:t>IS</a:t>
            </a:r>
            <a:r>
              <a:rPr spc="-5" dirty="0"/>
              <a:t> </a:t>
            </a:r>
            <a:r>
              <a:rPr dirty="0"/>
              <a:t>A</a:t>
            </a:r>
            <a:r>
              <a:rPr spc="-30" dirty="0"/>
              <a:t> </a:t>
            </a:r>
            <a:r>
              <a:rPr dirty="0"/>
              <a:t>BLACK</a:t>
            </a:r>
            <a:r>
              <a:rPr spc="-25" dirty="0"/>
              <a:t> </a:t>
            </a:r>
            <a:r>
              <a:rPr dirty="0"/>
              <a:t>HOLE?</a:t>
            </a:r>
          </a:p>
        </p:txBody>
      </p:sp>
      <p:sp>
        <p:nvSpPr>
          <p:cNvPr id="3" name="object 3"/>
          <p:cNvSpPr txBox="1"/>
          <p:nvPr/>
        </p:nvSpPr>
        <p:spPr>
          <a:xfrm>
            <a:off x="494791" y="2006345"/>
            <a:ext cx="11025505" cy="3968115"/>
          </a:xfrm>
          <a:prstGeom prst="rect">
            <a:avLst/>
          </a:prstGeom>
        </p:spPr>
        <p:txBody>
          <a:bodyPr vert="horz" wrap="square" lIns="0" tIns="10795" rIns="0" bIns="0" rtlCol="0">
            <a:spAutoFit/>
          </a:bodyPr>
          <a:lstStyle/>
          <a:p>
            <a:pPr marL="265430" marR="5080" indent="-253365" algn="just">
              <a:lnSpc>
                <a:spcPct val="101699"/>
              </a:lnSpc>
              <a:spcBef>
                <a:spcPts val="85"/>
              </a:spcBef>
              <a:buChar char="•"/>
              <a:tabLst>
                <a:tab pos="266065" algn="l"/>
              </a:tabLst>
            </a:pPr>
            <a:r>
              <a:rPr sz="2400" spc="15" dirty="0">
                <a:solidFill>
                  <a:srgbClr val="FFFFFF"/>
                </a:solidFill>
                <a:latin typeface="Arial MT"/>
                <a:cs typeface="Arial MT"/>
              </a:rPr>
              <a:t>Everyone</a:t>
            </a:r>
            <a:r>
              <a:rPr sz="2400" spc="-40" dirty="0">
                <a:solidFill>
                  <a:srgbClr val="FFFFFF"/>
                </a:solidFill>
                <a:latin typeface="Arial MT"/>
                <a:cs typeface="Arial MT"/>
              </a:rPr>
              <a:t> </a:t>
            </a:r>
            <a:r>
              <a:rPr sz="2400" spc="15" dirty="0">
                <a:solidFill>
                  <a:srgbClr val="FFFFFF"/>
                </a:solidFill>
                <a:latin typeface="Arial MT"/>
                <a:cs typeface="Arial MT"/>
              </a:rPr>
              <a:t>always</a:t>
            </a:r>
            <a:r>
              <a:rPr sz="2400" spc="-20" dirty="0">
                <a:solidFill>
                  <a:srgbClr val="FFFFFF"/>
                </a:solidFill>
                <a:latin typeface="Arial MT"/>
                <a:cs typeface="Arial MT"/>
              </a:rPr>
              <a:t> </a:t>
            </a:r>
            <a:r>
              <a:rPr sz="2400" spc="10" dirty="0">
                <a:solidFill>
                  <a:srgbClr val="FFFFFF"/>
                </a:solidFill>
                <a:latin typeface="Arial MT"/>
                <a:cs typeface="Arial MT"/>
              </a:rPr>
              <a:t>talks</a:t>
            </a:r>
            <a:r>
              <a:rPr sz="2400" spc="-10" dirty="0">
                <a:solidFill>
                  <a:srgbClr val="FFFFFF"/>
                </a:solidFill>
                <a:latin typeface="Arial MT"/>
                <a:cs typeface="Arial MT"/>
              </a:rPr>
              <a:t> </a:t>
            </a:r>
            <a:r>
              <a:rPr sz="2400" spc="15" dirty="0">
                <a:solidFill>
                  <a:srgbClr val="FFFFFF"/>
                </a:solidFill>
                <a:latin typeface="Arial MT"/>
                <a:cs typeface="Arial MT"/>
              </a:rPr>
              <a:t>about</a:t>
            </a:r>
            <a:r>
              <a:rPr sz="2400" dirty="0">
                <a:solidFill>
                  <a:srgbClr val="FFFFFF"/>
                </a:solidFill>
                <a:latin typeface="Arial MT"/>
                <a:cs typeface="Arial MT"/>
              </a:rPr>
              <a:t> </a:t>
            </a:r>
            <a:r>
              <a:rPr sz="2400" spc="15" dirty="0">
                <a:solidFill>
                  <a:srgbClr val="FFFFFF"/>
                </a:solidFill>
                <a:latin typeface="Arial MT"/>
                <a:cs typeface="Arial MT"/>
              </a:rPr>
              <a:t>black</a:t>
            </a:r>
            <a:r>
              <a:rPr sz="2400" spc="-20" dirty="0">
                <a:solidFill>
                  <a:srgbClr val="FFFFFF"/>
                </a:solidFill>
                <a:latin typeface="Arial MT"/>
                <a:cs typeface="Arial MT"/>
              </a:rPr>
              <a:t> </a:t>
            </a:r>
            <a:r>
              <a:rPr sz="2400" spc="15" dirty="0">
                <a:solidFill>
                  <a:srgbClr val="FFFFFF"/>
                </a:solidFill>
                <a:latin typeface="Arial MT"/>
                <a:cs typeface="Arial MT"/>
              </a:rPr>
              <a:t>holes</a:t>
            </a:r>
            <a:r>
              <a:rPr sz="2400" spc="-10" dirty="0">
                <a:solidFill>
                  <a:srgbClr val="FFFFFF"/>
                </a:solidFill>
                <a:latin typeface="Arial MT"/>
                <a:cs typeface="Arial MT"/>
              </a:rPr>
              <a:t> </a:t>
            </a:r>
            <a:r>
              <a:rPr sz="2400" spc="15" dirty="0">
                <a:solidFill>
                  <a:srgbClr val="FFFFFF"/>
                </a:solidFill>
                <a:latin typeface="Arial MT"/>
                <a:cs typeface="Arial MT"/>
              </a:rPr>
              <a:t>and</a:t>
            </a:r>
            <a:r>
              <a:rPr sz="2400" spc="-10" dirty="0">
                <a:solidFill>
                  <a:srgbClr val="FFFFFF"/>
                </a:solidFill>
                <a:latin typeface="Arial MT"/>
                <a:cs typeface="Arial MT"/>
              </a:rPr>
              <a:t> </a:t>
            </a:r>
            <a:r>
              <a:rPr sz="2400" spc="20" dirty="0">
                <a:solidFill>
                  <a:srgbClr val="FFFFFF"/>
                </a:solidFill>
                <a:latin typeface="Arial MT"/>
                <a:cs typeface="Arial MT"/>
              </a:rPr>
              <a:t>how</a:t>
            </a:r>
            <a:r>
              <a:rPr sz="2400" spc="5" dirty="0">
                <a:solidFill>
                  <a:srgbClr val="FFFFFF"/>
                </a:solidFill>
                <a:latin typeface="Arial MT"/>
                <a:cs typeface="Arial MT"/>
              </a:rPr>
              <a:t> </a:t>
            </a:r>
            <a:r>
              <a:rPr sz="2400" spc="15" dirty="0">
                <a:solidFill>
                  <a:srgbClr val="FFFFFF"/>
                </a:solidFill>
                <a:latin typeface="Arial MT"/>
                <a:cs typeface="Arial MT"/>
              </a:rPr>
              <a:t>things</a:t>
            </a:r>
            <a:r>
              <a:rPr sz="2400" spc="-10" dirty="0">
                <a:solidFill>
                  <a:srgbClr val="FFFFFF"/>
                </a:solidFill>
                <a:latin typeface="Arial MT"/>
                <a:cs typeface="Arial MT"/>
              </a:rPr>
              <a:t> </a:t>
            </a:r>
            <a:r>
              <a:rPr sz="2400" spc="15" dirty="0">
                <a:solidFill>
                  <a:srgbClr val="FFFFFF"/>
                </a:solidFill>
                <a:latin typeface="Arial MT"/>
                <a:cs typeface="Arial MT"/>
              </a:rPr>
              <a:t>go </a:t>
            </a:r>
            <a:r>
              <a:rPr sz="2400" spc="10" dirty="0">
                <a:solidFill>
                  <a:srgbClr val="FFFFFF"/>
                </a:solidFill>
                <a:latin typeface="Arial MT"/>
                <a:cs typeface="Arial MT"/>
              </a:rPr>
              <a:t>in</a:t>
            </a:r>
            <a:r>
              <a:rPr sz="2400" dirty="0">
                <a:solidFill>
                  <a:srgbClr val="FFFFFF"/>
                </a:solidFill>
                <a:latin typeface="Arial MT"/>
                <a:cs typeface="Arial MT"/>
              </a:rPr>
              <a:t> </a:t>
            </a:r>
            <a:r>
              <a:rPr sz="2400" spc="15" dirty="0">
                <a:solidFill>
                  <a:srgbClr val="FFFFFF"/>
                </a:solidFill>
                <a:latin typeface="Arial MT"/>
                <a:cs typeface="Arial MT"/>
              </a:rPr>
              <a:t>and</a:t>
            </a:r>
            <a:r>
              <a:rPr sz="2400" dirty="0">
                <a:solidFill>
                  <a:srgbClr val="FFFFFF"/>
                </a:solidFill>
                <a:latin typeface="Arial MT"/>
                <a:cs typeface="Arial MT"/>
              </a:rPr>
              <a:t> </a:t>
            </a:r>
            <a:r>
              <a:rPr sz="2400" spc="15" dirty="0">
                <a:solidFill>
                  <a:srgbClr val="FFFFFF"/>
                </a:solidFill>
                <a:latin typeface="Arial MT"/>
                <a:cs typeface="Arial MT"/>
              </a:rPr>
              <a:t>never</a:t>
            </a:r>
            <a:r>
              <a:rPr sz="2400" spc="-20" dirty="0">
                <a:solidFill>
                  <a:srgbClr val="FFFFFF"/>
                </a:solidFill>
                <a:latin typeface="Arial MT"/>
                <a:cs typeface="Arial MT"/>
              </a:rPr>
              <a:t> </a:t>
            </a:r>
            <a:r>
              <a:rPr sz="2400" spc="20" dirty="0">
                <a:solidFill>
                  <a:srgbClr val="FFFFFF"/>
                </a:solidFill>
                <a:latin typeface="Arial MT"/>
                <a:cs typeface="Arial MT"/>
              </a:rPr>
              <a:t>come </a:t>
            </a:r>
            <a:r>
              <a:rPr sz="2400" spc="-655" dirty="0">
                <a:solidFill>
                  <a:srgbClr val="FFFFFF"/>
                </a:solidFill>
                <a:latin typeface="Arial MT"/>
                <a:cs typeface="Arial MT"/>
              </a:rPr>
              <a:t> </a:t>
            </a:r>
            <a:r>
              <a:rPr sz="2400" spc="15" dirty="0">
                <a:solidFill>
                  <a:srgbClr val="FFFFFF"/>
                </a:solidFill>
                <a:latin typeface="Arial MT"/>
                <a:cs typeface="Arial MT"/>
              </a:rPr>
              <a:t>out </a:t>
            </a:r>
            <a:r>
              <a:rPr sz="2400" spc="10" dirty="0">
                <a:solidFill>
                  <a:srgbClr val="FFFFFF"/>
                </a:solidFill>
                <a:latin typeface="Arial MT"/>
                <a:cs typeface="Arial MT"/>
              </a:rPr>
              <a:t>.But </a:t>
            </a:r>
            <a:r>
              <a:rPr sz="2400" spc="15" dirty="0">
                <a:solidFill>
                  <a:srgbClr val="FFFFFF"/>
                </a:solidFill>
                <a:latin typeface="Arial MT"/>
                <a:cs typeface="Arial MT"/>
              </a:rPr>
              <a:t>what </a:t>
            </a:r>
            <a:r>
              <a:rPr sz="2400" spc="5" dirty="0">
                <a:solidFill>
                  <a:srgbClr val="FFFFFF"/>
                </a:solidFill>
                <a:latin typeface="Arial MT"/>
                <a:cs typeface="Arial MT"/>
              </a:rPr>
              <a:t>is </a:t>
            </a:r>
            <a:r>
              <a:rPr sz="2400" spc="15" dirty="0">
                <a:solidFill>
                  <a:srgbClr val="FFFFFF"/>
                </a:solidFill>
                <a:latin typeface="Arial MT"/>
                <a:cs typeface="Arial MT"/>
              </a:rPr>
              <a:t>black hole </a:t>
            </a:r>
            <a:r>
              <a:rPr sz="2400" spc="10" dirty="0">
                <a:solidFill>
                  <a:srgbClr val="FFFFFF"/>
                </a:solidFill>
                <a:latin typeface="Arial MT"/>
                <a:cs typeface="Arial MT"/>
              </a:rPr>
              <a:t>exactly? </a:t>
            </a:r>
            <a:r>
              <a:rPr sz="2400" spc="15" dirty="0">
                <a:solidFill>
                  <a:srgbClr val="FFFFFF"/>
                </a:solidFill>
                <a:latin typeface="Arial MT"/>
                <a:cs typeface="Arial MT"/>
              </a:rPr>
              <a:t>Black holes are </a:t>
            </a:r>
            <a:r>
              <a:rPr sz="2400" spc="10" dirty="0">
                <a:solidFill>
                  <a:srgbClr val="FFFFFF"/>
                </a:solidFill>
                <a:latin typeface="Arial MT"/>
                <a:cs typeface="Arial MT"/>
              </a:rPr>
              <a:t>extremely </a:t>
            </a:r>
            <a:r>
              <a:rPr sz="2400" spc="15" dirty="0">
                <a:solidFill>
                  <a:srgbClr val="FFFFFF"/>
                </a:solidFill>
                <a:latin typeface="Arial MT"/>
                <a:cs typeface="Arial MT"/>
              </a:rPr>
              <a:t>massive objects </a:t>
            </a:r>
            <a:r>
              <a:rPr sz="2400" spc="-655" dirty="0">
                <a:solidFill>
                  <a:srgbClr val="FFFFFF"/>
                </a:solidFill>
                <a:latin typeface="Arial MT"/>
                <a:cs typeface="Arial MT"/>
              </a:rPr>
              <a:t> </a:t>
            </a:r>
            <a:r>
              <a:rPr sz="2400" spc="10" dirty="0">
                <a:solidFill>
                  <a:srgbClr val="FFFFFF"/>
                </a:solidFill>
                <a:latin typeface="Arial MT"/>
                <a:cs typeface="Arial MT"/>
              </a:rPr>
              <a:t>with</a:t>
            </a:r>
            <a:r>
              <a:rPr sz="2400" spc="5" dirty="0">
                <a:solidFill>
                  <a:srgbClr val="FFFFFF"/>
                </a:solidFill>
                <a:latin typeface="Arial MT"/>
                <a:cs typeface="Arial MT"/>
              </a:rPr>
              <a:t> </a:t>
            </a:r>
            <a:r>
              <a:rPr sz="2400" spc="15" dirty="0">
                <a:solidFill>
                  <a:srgbClr val="FFFFFF"/>
                </a:solidFill>
                <a:latin typeface="Arial MT"/>
                <a:cs typeface="Arial MT"/>
              </a:rPr>
              <a:t>immense</a:t>
            </a:r>
            <a:r>
              <a:rPr sz="2400" spc="-30" dirty="0">
                <a:solidFill>
                  <a:srgbClr val="FFFFFF"/>
                </a:solidFill>
                <a:latin typeface="Arial MT"/>
                <a:cs typeface="Arial MT"/>
              </a:rPr>
              <a:t> </a:t>
            </a:r>
            <a:r>
              <a:rPr sz="2400" spc="10" dirty="0">
                <a:solidFill>
                  <a:srgbClr val="FFFFFF"/>
                </a:solidFill>
                <a:latin typeface="Arial MT"/>
                <a:cs typeface="Arial MT"/>
              </a:rPr>
              <a:t>gravity</a:t>
            </a:r>
            <a:r>
              <a:rPr sz="2400" spc="-20" dirty="0">
                <a:solidFill>
                  <a:srgbClr val="FFFFFF"/>
                </a:solidFill>
                <a:latin typeface="Arial MT"/>
                <a:cs typeface="Arial MT"/>
              </a:rPr>
              <a:t> </a:t>
            </a:r>
            <a:r>
              <a:rPr sz="2400" spc="15" dirty="0">
                <a:solidFill>
                  <a:srgbClr val="FFFFFF"/>
                </a:solidFill>
                <a:latin typeface="Arial MT"/>
                <a:cs typeface="Arial MT"/>
              </a:rPr>
              <a:t>that</a:t>
            </a:r>
            <a:r>
              <a:rPr sz="2400" spc="-5" dirty="0">
                <a:solidFill>
                  <a:srgbClr val="FFFFFF"/>
                </a:solidFill>
                <a:latin typeface="Arial MT"/>
                <a:cs typeface="Arial MT"/>
              </a:rPr>
              <a:t> </a:t>
            </a:r>
            <a:r>
              <a:rPr sz="2400" spc="10" dirty="0">
                <a:solidFill>
                  <a:srgbClr val="FFFFFF"/>
                </a:solidFill>
                <a:latin typeface="Arial MT"/>
                <a:cs typeface="Arial MT"/>
              </a:rPr>
              <a:t>don’t</a:t>
            </a:r>
            <a:r>
              <a:rPr sz="2400" spc="-20" dirty="0">
                <a:solidFill>
                  <a:srgbClr val="FFFFFF"/>
                </a:solidFill>
                <a:latin typeface="Arial MT"/>
                <a:cs typeface="Arial MT"/>
              </a:rPr>
              <a:t> </a:t>
            </a:r>
            <a:r>
              <a:rPr sz="2400" spc="10" dirty="0">
                <a:solidFill>
                  <a:srgbClr val="FFFFFF"/>
                </a:solidFill>
                <a:latin typeface="Arial MT"/>
                <a:cs typeface="Arial MT"/>
              </a:rPr>
              <a:t>allow</a:t>
            </a:r>
            <a:r>
              <a:rPr sz="2400" spc="-5" dirty="0">
                <a:solidFill>
                  <a:srgbClr val="FFFFFF"/>
                </a:solidFill>
                <a:latin typeface="Arial MT"/>
                <a:cs typeface="Arial MT"/>
              </a:rPr>
              <a:t> </a:t>
            </a:r>
            <a:r>
              <a:rPr sz="2400" spc="15" dirty="0">
                <a:solidFill>
                  <a:srgbClr val="FFFFFF"/>
                </a:solidFill>
                <a:latin typeface="Arial MT"/>
                <a:cs typeface="Arial MT"/>
              </a:rPr>
              <a:t>anything</a:t>
            </a:r>
            <a:r>
              <a:rPr sz="2400" spc="-35" dirty="0">
                <a:solidFill>
                  <a:srgbClr val="FFFFFF"/>
                </a:solidFill>
                <a:latin typeface="Arial MT"/>
                <a:cs typeface="Arial MT"/>
              </a:rPr>
              <a:t> </a:t>
            </a:r>
            <a:r>
              <a:rPr sz="2400" spc="15" dirty="0">
                <a:solidFill>
                  <a:srgbClr val="FFFFFF"/>
                </a:solidFill>
                <a:latin typeface="Arial MT"/>
                <a:cs typeface="Arial MT"/>
              </a:rPr>
              <a:t>to</a:t>
            </a:r>
            <a:r>
              <a:rPr sz="2400" spc="5" dirty="0">
                <a:solidFill>
                  <a:srgbClr val="FFFFFF"/>
                </a:solidFill>
                <a:latin typeface="Arial MT"/>
                <a:cs typeface="Arial MT"/>
              </a:rPr>
              <a:t> </a:t>
            </a:r>
            <a:r>
              <a:rPr sz="2400" spc="10" dirty="0">
                <a:solidFill>
                  <a:srgbClr val="FFFFFF"/>
                </a:solidFill>
                <a:latin typeface="Arial MT"/>
                <a:cs typeface="Arial MT"/>
              </a:rPr>
              <a:t>escape,</a:t>
            </a:r>
            <a:r>
              <a:rPr sz="2400" spc="-25" dirty="0">
                <a:solidFill>
                  <a:srgbClr val="FFFFFF"/>
                </a:solidFill>
                <a:latin typeface="Arial MT"/>
                <a:cs typeface="Arial MT"/>
              </a:rPr>
              <a:t> </a:t>
            </a:r>
            <a:r>
              <a:rPr sz="2400" spc="10" dirty="0">
                <a:solidFill>
                  <a:srgbClr val="FFFFFF"/>
                </a:solidFill>
                <a:latin typeface="Arial MT"/>
                <a:cs typeface="Arial MT"/>
              </a:rPr>
              <a:t>not</a:t>
            </a:r>
            <a:r>
              <a:rPr sz="2400" spc="-5" dirty="0">
                <a:solidFill>
                  <a:srgbClr val="FFFFFF"/>
                </a:solidFill>
                <a:latin typeface="Arial MT"/>
                <a:cs typeface="Arial MT"/>
              </a:rPr>
              <a:t> </a:t>
            </a:r>
            <a:r>
              <a:rPr sz="2400" spc="15" dirty="0">
                <a:solidFill>
                  <a:srgbClr val="FFFFFF"/>
                </a:solidFill>
                <a:latin typeface="Arial MT"/>
                <a:cs typeface="Arial MT"/>
              </a:rPr>
              <a:t>even</a:t>
            </a:r>
            <a:r>
              <a:rPr sz="2400" spc="-20" dirty="0">
                <a:solidFill>
                  <a:srgbClr val="FFFFFF"/>
                </a:solidFill>
                <a:latin typeface="Arial MT"/>
                <a:cs typeface="Arial MT"/>
              </a:rPr>
              <a:t> </a:t>
            </a:r>
            <a:r>
              <a:rPr sz="2400" spc="5" dirty="0">
                <a:solidFill>
                  <a:srgbClr val="FFFFFF"/>
                </a:solidFill>
                <a:latin typeface="Arial MT"/>
                <a:cs typeface="Arial MT"/>
              </a:rPr>
              <a:t>light.</a:t>
            </a:r>
            <a:endParaRPr sz="2400">
              <a:latin typeface="Arial MT"/>
              <a:cs typeface="Arial MT"/>
            </a:endParaRPr>
          </a:p>
          <a:p>
            <a:pPr marL="265430" marR="15875" indent="-253365">
              <a:lnSpc>
                <a:spcPct val="101499"/>
              </a:lnSpc>
              <a:spcBef>
                <a:spcPts val="595"/>
              </a:spcBef>
              <a:buChar char="•"/>
              <a:tabLst>
                <a:tab pos="265430" algn="l"/>
                <a:tab pos="266065" algn="l"/>
              </a:tabLst>
            </a:pPr>
            <a:r>
              <a:rPr sz="2400" spc="20" dirty="0">
                <a:solidFill>
                  <a:srgbClr val="FFFFFF"/>
                </a:solidFill>
                <a:latin typeface="Arial MT"/>
                <a:cs typeface="Arial MT"/>
              </a:rPr>
              <a:t>The</a:t>
            </a:r>
            <a:r>
              <a:rPr sz="2400" spc="-10" dirty="0">
                <a:solidFill>
                  <a:srgbClr val="FFFFFF"/>
                </a:solidFill>
                <a:latin typeface="Arial MT"/>
                <a:cs typeface="Arial MT"/>
              </a:rPr>
              <a:t> </a:t>
            </a:r>
            <a:r>
              <a:rPr sz="2400" spc="15" dirty="0">
                <a:solidFill>
                  <a:srgbClr val="FFFFFF"/>
                </a:solidFill>
                <a:latin typeface="Arial MT"/>
                <a:cs typeface="Arial MT"/>
              </a:rPr>
              <a:t>strong</a:t>
            </a:r>
            <a:r>
              <a:rPr sz="2400" spc="-20" dirty="0">
                <a:solidFill>
                  <a:srgbClr val="FFFFFF"/>
                </a:solidFill>
                <a:latin typeface="Arial MT"/>
                <a:cs typeface="Arial MT"/>
              </a:rPr>
              <a:t> </a:t>
            </a:r>
            <a:r>
              <a:rPr sz="2400" spc="15" dirty="0">
                <a:solidFill>
                  <a:srgbClr val="FFFFFF"/>
                </a:solidFill>
                <a:latin typeface="Arial MT"/>
                <a:cs typeface="Arial MT"/>
              </a:rPr>
              <a:t>gravity</a:t>
            </a:r>
            <a:r>
              <a:rPr sz="2400" spc="-35" dirty="0">
                <a:solidFill>
                  <a:srgbClr val="FFFFFF"/>
                </a:solidFill>
                <a:latin typeface="Arial MT"/>
                <a:cs typeface="Arial MT"/>
              </a:rPr>
              <a:t> </a:t>
            </a:r>
            <a:r>
              <a:rPr sz="2400" spc="15" dirty="0">
                <a:solidFill>
                  <a:srgbClr val="FFFFFF"/>
                </a:solidFill>
                <a:latin typeface="Arial MT"/>
                <a:cs typeface="Arial MT"/>
              </a:rPr>
              <a:t>occurs</a:t>
            </a:r>
            <a:r>
              <a:rPr sz="2400" spc="-30" dirty="0">
                <a:solidFill>
                  <a:srgbClr val="FFFFFF"/>
                </a:solidFill>
                <a:latin typeface="Arial MT"/>
                <a:cs typeface="Arial MT"/>
              </a:rPr>
              <a:t> </a:t>
            </a:r>
            <a:r>
              <a:rPr sz="2400" spc="20" dirty="0">
                <a:solidFill>
                  <a:srgbClr val="FFFFFF"/>
                </a:solidFill>
                <a:latin typeface="Arial MT"/>
                <a:cs typeface="Arial MT"/>
              </a:rPr>
              <a:t>because</a:t>
            </a:r>
            <a:r>
              <a:rPr sz="2400" spc="-35" dirty="0">
                <a:solidFill>
                  <a:srgbClr val="FFFFFF"/>
                </a:solidFill>
                <a:latin typeface="Arial MT"/>
                <a:cs typeface="Arial MT"/>
              </a:rPr>
              <a:t> </a:t>
            </a:r>
            <a:r>
              <a:rPr sz="2400" spc="15" dirty="0">
                <a:solidFill>
                  <a:srgbClr val="FFFFFF"/>
                </a:solidFill>
                <a:latin typeface="Arial MT"/>
                <a:cs typeface="Arial MT"/>
              </a:rPr>
              <a:t>matter</a:t>
            </a:r>
            <a:r>
              <a:rPr sz="2400" spc="-10" dirty="0">
                <a:solidFill>
                  <a:srgbClr val="FFFFFF"/>
                </a:solidFill>
                <a:latin typeface="Arial MT"/>
                <a:cs typeface="Arial MT"/>
              </a:rPr>
              <a:t> </a:t>
            </a:r>
            <a:r>
              <a:rPr sz="2400" spc="20" dirty="0">
                <a:solidFill>
                  <a:srgbClr val="FFFFFF"/>
                </a:solidFill>
                <a:latin typeface="Arial MT"/>
                <a:cs typeface="Arial MT"/>
              </a:rPr>
              <a:t>has</a:t>
            </a:r>
            <a:r>
              <a:rPr sz="2400" spc="-10" dirty="0">
                <a:solidFill>
                  <a:srgbClr val="FFFFFF"/>
                </a:solidFill>
                <a:latin typeface="Arial MT"/>
                <a:cs typeface="Arial MT"/>
              </a:rPr>
              <a:t> </a:t>
            </a:r>
            <a:r>
              <a:rPr sz="2400" spc="20" dirty="0">
                <a:solidFill>
                  <a:srgbClr val="FFFFFF"/>
                </a:solidFill>
                <a:latin typeface="Arial MT"/>
                <a:cs typeface="Arial MT"/>
              </a:rPr>
              <a:t>been</a:t>
            </a:r>
            <a:r>
              <a:rPr sz="2400" spc="-10" dirty="0">
                <a:solidFill>
                  <a:srgbClr val="FFFFFF"/>
                </a:solidFill>
                <a:latin typeface="Arial MT"/>
                <a:cs typeface="Arial MT"/>
              </a:rPr>
              <a:t> </a:t>
            </a:r>
            <a:r>
              <a:rPr sz="2400" spc="20" dirty="0">
                <a:solidFill>
                  <a:srgbClr val="FFFFFF"/>
                </a:solidFill>
                <a:latin typeface="Arial MT"/>
                <a:cs typeface="Arial MT"/>
              </a:rPr>
              <a:t>pressed</a:t>
            </a:r>
            <a:r>
              <a:rPr sz="2400" spc="-40" dirty="0">
                <a:solidFill>
                  <a:srgbClr val="FFFFFF"/>
                </a:solidFill>
                <a:latin typeface="Arial MT"/>
                <a:cs typeface="Arial MT"/>
              </a:rPr>
              <a:t> </a:t>
            </a:r>
            <a:r>
              <a:rPr sz="2400" spc="15" dirty="0">
                <a:solidFill>
                  <a:srgbClr val="FFFFFF"/>
                </a:solidFill>
                <a:latin typeface="Arial MT"/>
                <a:cs typeface="Arial MT"/>
              </a:rPr>
              <a:t>into</a:t>
            </a:r>
            <a:r>
              <a:rPr sz="2400" spc="-10" dirty="0">
                <a:solidFill>
                  <a:srgbClr val="FFFFFF"/>
                </a:solidFill>
                <a:latin typeface="Arial MT"/>
                <a:cs typeface="Arial MT"/>
              </a:rPr>
              <a:t> </a:t>
            </a:r>
            <a:r>
              <a:rPr sz="2400" spc="20" dirty="0">
                <a:solidFill>
                  <a:srgbClr val="FFFFFF"/>
                </a:solidFill>
                <a:latin typeface="Arial MT"/>
                <a:cs typeface="Arial MT"/>
              </a:rPr>
              <a:t>a </a:t>
            </a:r>
            <a:r>
              <a:rPr sz="2400" b="1" spc="15" dirty="0">
                <a:solidFill>
                  <a:srgbClr val="FFFFFF"/>
                </a:solidFill>
                <a:latin typeface="Arial"/>
                <a:cs typeface="Arial"/>
              </a:rPr>
              <a:t>tiny</a:t>
            </a:r>
            <a:r>
              <a:rPr sz="2400" b="1" spc="-15" dirty="0">
                <a:solidFill>
                  <a:srgbClr val="FFFFFF"/>
                </a:solidFill>
                <a:latin typeface="Arial"/>
                <a:cs typeface="Arial"/>
              </a:rPr>
              <a:t> </a:t>
            </a:r>
            <a:r>
              <a:rPr sz="2400" b="1" spc="15" dirty="0">
                <a:solidFill>
                  <a:srgbClr val="FFFFFF"/>
                </a:solidFill>
                <a:latin typeface="Arial"/>
                <a:cs typeface="Arial"/>
              </a:rPr>
              <a:t>space</a:t>
            </a:r>
            <a:r>
              <a:rPr sz="2400" spc="15" dirty="0">
                <a:solidFill>
                  <a:srgbClr val="FFFFFF"/>
                </a:solidFill>
                <a:latin typeface="Arial MT"/>
                <a:cs typeface="Arial MT"/>
              </a:rPr>
              <a:t>. </a:t>
            </a:r>
            <a:r>
              <a:rPr sz="2400" spc="-650" dirty="0">
                <a:solidFill>
                  <a:srgbClr val="FFFFFF"/>
                </a:solidFill>
                <a:latin typeface="Arial MT"/>
                <a:cs typeface="Arial MT"/>
              </a:rPr>
              <a:t> </a:t>
            </a:r>
            <a:r>
              <a:rPr sz="2400" spc="15" dirty="0">
                <a:solidFill>
                  <a:srgbClr val="FFFFFF"/>
                </a:solidFill>
                <a:latin typeface="Arial MT"/>
                <a:cs typeface="Arial MT"/>
              </a:rPr>
              <a:t>This compression can take </a:t>
            </a:r>
            <a:r>
              <a:rPr sz="2400" spc="10" dirty="0">
                <a:solidFill>
                  <a:srgbClr val="FFFFFF"/>
                </a:solidFill>
                <a:latin typeface="Arial MT"/>
                <a:cs typeface="Arial MT"/>
              </a:rPr>
              <a:t>place at </a:t>
            </a:r>
            <a:r>
              <a:rPr sz="2400" spc="15" dirty="0">
                <a:solidFill>
                  <a:srgbClr val="FFFFFF"/>
                </a:solidFill>
                <a:latin typeface="Arial MT"/>
                <a:cs typeface="Arial MT"/>
              </a:rPr>
              <a:t>the end </a:t>
            </a:r>
            <a:r>
              <a:rPr sz="2400" spc="10" dirty="0">
                <a:solidFill>
                  <a:srgbClr val="FFFFFF"/>
                </a:solidFill>
                <a:latin typeface="Arial MT"/>
                <a:cs typeface="Arial MT"/>
              </a:rPr>
              <a:t>of </a:t>
            </a:r>
            <a:r>
              <a:rPr sz="2400" spc="20" dirty="0">
                <a:solidFill>
                  <a:srgbClr val="FFFFFF"/>
                </a:solidFill>
                <a:latin typeface="Arial MT"/>
                <a:cs typeface="Arial MT"/>
              </a:rPr>
              <a:t>a </a:t>
            </a:r>
            <a:r>
              <a:rPr sz="2400" spc="10" dirty="0">
                <a:solidFill>
                  <a:srgbClr val="FFFFFF"/>
                </a:solidFill>
                <a:latin typeface="Arial MT"/>
                <a:cs typeface="Arial MT"/>
              </a:rPr>
              <a:t>star’s </a:t>
            </a:r>
            <a:r>
              <a:rPr sz="2400" spc="5" dirty="0">
                <a:solidFill>
                  <a:srgbClr val="FFFFFF"/>
                </a:solidFill>
                <a:latin typeface="Arial MT"/>
                <a:cs typeface="Arial MT"/>
              </a:rPr>
              <a:t>life. </a:t>
            </a:r>
            <a:r>
              <a:rPr sz="2400" spc="10" dirty="0">
                <a:solidFill>
                  <a:srgbClr val="FFFFFF"/>
                </a:solidFill>
                <a:latin typeface="Arial MT"/>
                <a:cs typeface="Arial MT"/>
              </a:rPr>
              <a:t>Black holes are </a:t>
            </a:r>
            <a:r>
              <a:rPr sz="2400" spc="20" dirty="0">
                <a:solidFill>
                  <a:srgbClr val="FFFFFF"/>
                </a:solidFill>
                <a:latin typeface="Arial MT"/>
                <a:cs typeface="Arial MT"/>
              </a:rPr>
              <a:t>a </a:t>
            </a:r>
            <a:r>
              <a:rPr sz="2400" spc="25" dirty="0">
                <a:solidFill>
                  <a:srgbClr val="FFFFFF"/>
                </a:solidFill>
                <a:latin typeface="Arial MT"/>
                <a:cs typeface="Arial MT"/>
              </a:rPr>
              <a:t> </a:t>
            </a:r>
            <a:r>
              <a:rPr sz="2400" spc="15" dirty="0">
                <a:solidFill>
                  <a:srgbClr val="FFFFFF"/>
                </a:solidFill>
                <a:latin typeface="Arial MT"/>
                <a:cs typeface="Arial MT"/>
              </a:rPr>
              <a:t>result</a:t>
            </a:r>
            <a:r>
              <a:rPr sz="2400" spc="-30" dirty="0">
                <a:solidFill>
                  <a:srgbClr val="FFFFFF"/>
                </a:solidFill>
                <a:latin typeface="Arial MT"/>
                <a:cs typeface="Arial MT"/>
              </a:rPr>
              <a:t> </a:t>
            </a:r>
            <a:r>
              <a:rPr sz="2400" spc="15" dirty="0">
                <a:solidFill>
                  <a:srgbClr val="FFFFFF"/>
                </a:solidFill>
                <a:latin typeface="Arial MT"/>
                <a:cs typeface="Arial MT"/>
              </a:rPr>
              <a:t>of</a:t>
            </a:r>
            <a:r>
              <a:rPr sz="2400" dirty="0">
                <a:solidFill>
                  <a:srgbClr val="FFFFFF"/>
                </a:solidFill>
                <a:latin typeface="Arial MT"/>
                <a:cs typeface="Arial MT"/>
              </a:rPr>
              <a:t> </a:t>
            </a:r>
            <a:r>
              <a:rPr sz="2400" spc="15" dirty="0">
                <a:solidFill>
                  <a:srgbClr val="FFFFFF"/>
                </a:solidFill>
                <a:latin typeface="Arial MT"/>
                <a:cs typeface="Arial MT"/>
              </a:rPr>
              <a:t>dying</a:t>
            </a:r>
            <a:r>
              <a:rPr sz="2400" spc="-20" dirty="0">
                <a:solidFill>
                  <a:srgbClr val="FFFFFF"/>
                </a:solidFill>
                <a:latin typeface="Arial MT"/>
                <a:cs typeface="Arial MT"/>
              </a:rPr>
              <a:t> </a:t>
            </a:r>
            <a:r>
              <a:rPr sz="2400" spc="15" dirty="0">
                <a:solidFill>
                  <a:srgbClr val="FFFFFF"/>
                </a:solidFill>
                <a:latin typeface="Arial MT"/>
                <a:cs typeface="Arial MT"/>
              </a:rPr>
              <a:t>stars.</a:t>
            </a:r>
            <a:endParaRPr sz="2400">
              <a:latin typeface="Arial MT"/>
              <a:cs typeface="Arial MT"/>
            </a:endParaRPr>
          </a:p>
          <a:p>
            <a:pPr marL="265430" marR="854710" indent="-253365">
              <a:lnSpc>
                <a:spcPct val="101299"/>
              </a:lnSpc>
              <a:spcBef>
                <a:spcPts val="610"/>
              </a:spcBef>
              <a:buChar char="•"/>
              <a:tabLst>
                <a:tab pos="265430" algn="l"/>
                <a:tab pos="266065" algn="l"/>
              </a:tabLst>
            </a:pPr>
            <a:r>
              <a:rPr sz="2400" spc="20" dirty="0">
                <a:solidFill>
                  <a:srgbClr val="FFFFFF"/>
                </a:solidFill>
                <a:latin typeface="Arial MT"/>
                <a:cs typeface="Arial MT"/>
              </a:rPr>
              <a:t>Because</a:t>
            </a:r>
            <a:r>
              <a:rPr sz="2400" spc="5" dirty="0">
                <a:solidFill>
                  <a:srgbClr val="FFFFFF"/>
                </a:solidFill>
                <a:latin typeface="Arial MT"/>
                <a:cs typeface="Arial MT"/>
              </a:rPr>
              <a:t> </a:t>
            </a:r>
            <a:r>
              <a:rPr sz="2400" spc="15" dirty="0">
                <a:solidFill>
                  <a:srgbClr val="FFFFFF"/>
                </a:solidFill>
                <a:latin typeface="Arial MT"/>
                <a:cs typeface="Arial MT"/>
              </a:rPr>
              <a:t>no</a:t>
            </a:r>
            <a:r>
              <a:rPr sz="2400" spc="-30" dirty="0">
                <a:solidFill>
                  <a:srgbClr val="FFFFFF"/>
                </a:solidFill>
                <a:latin typeface="Arial MT"/>
                <a:cs typeface="Arial MT"/>
              </a:rPr>
              <a:t> </a:t>
            </a:r>
            <a:r>
              <a:rPr sz="2400" spc="10" dirty="0">
                <a:solidFill>
                  <a:srgbClr val="FFFFFF"/>
                </a:solidFill>
                <a:latin typeface="Arial MT"/>
                <a:cs typeface="Arial MT"/>
              </a:rPr>
              <a:t>light</a:t>
            </a:r>
            <a:r>
              <a:rPr sz="2400" spc="-5" dirty="0">
                <a:solidFill>
                  <a:srgbClr val="FFFFFF"/>
                </a:solidFill>
                <a:latin typeface="Arial MT"/>
                <a:cs typeface="Arial MT"/>
              </a:rPr>
              <a:t> </a:t>
            </a:r>
            <a:r>
              <a:rPr sz="2400" spc="15" dirty="0">
                <a:solidFill>
                  <a:srgbClr val="FFFFFF"/>
                </a:solidFill>
                <a:latin typeface="Arial MT"/>
                <a:cs typeface="Arial MT"/>
              </a:rPr>
              <a:t>can</a:t>
            </a:r>
            <a:r>
              <a:rPr sz="2400" spc="-15" dirty="0">
                <a:solidFill>
                  <a:srgbClr val="FFFFFF"/>
                </a:solidFill>
                <a:latin typeface="Arial MT"/>
                <a:cs typeface="Arial MT"/>
              </a:rPr>
              <a:t> </a:t>
            </a:r>
            <a:r>
              <a:rPr sz="2400" spc="15" dirty="0">
                <a:solidFill>
                  <a:srgbClr val="FFFFFF"/>
                </a:solidFill>
                <a:latin typeface="Arial MT"/>
                <a:cs typeface="Arial MT"/>
              </a:rPr>
              <a:t>escape,</a:t>
            </a:r>
            <a:r>
              <a:rPr sz="2400" spc="-20" dirty="0">
                <a:solidFill>
                  <a:srgbClr val="FFFFFF"/>
                </a:solidFill>
                <a:latin typeface="Arial MT"/>
                <a:cs typeface="Arial MT"/>
              </a:rPr>
              <a:t> </a:t>
            </a:r>
            <a:r>
              <a:rPr sz="2400" spc="15" dirty="0">
                <a:solidFill>
                  <a:srgbClr val="FFFFFF"/>
                </a:solidFill>
                <a:latin typeface="Arial MT"/>
                <a:cs typeface="Arial MT"/>
              </a:rPr>
              <a:t>black</a:t>
            </a:r>
            <a:r>
              <a:rPr sz="2400" spc="-15" dirty="0">
                <a:solidFill>
                  <a:srgbClr val="FFFFFF"/>
                </a:solidFill>
                <a:latin typeface="Arial MT"/>
                <a:cs typeface="Arial MT"/>
              </a:rPr>
              <a:t> </a:t>
            </a:r>
            <a:r>
              <a:rPr sz="2400" spc="15" dirty="0">
                <a:solidFill>
                  <a:srgbClr val="FFFFFF"/>
                </a:solidFill>
                <a:latin typeface="Arial MT"/>
                <a:cs typeface="Arial MT"/>
              </a:rPr>
              <a:t>holes</a:t>
            </a:r>
            <a:r>
              <a:rPr sz="2400" spc="-10" dirty="0">
                <a:solidFill>
                  <a:srgbClr val="FFFFFF"/>
                </a:solidFill>
                <a:latin typeface="Arial MT"/>
                <a:cs typeface="Arial MT"/>
              </a:rPr>
              <a:t> </a:t>
            </a:r>
            <a:r>
              <a:rPr sz="2400" spc="15" dirty="0">
                <a:solidFill>
                  <a:srgbClr val="FFFFFF"/>
                </a:solidFill>
                <a:latin typeface="Arial MT"/>
                <a:cs typeface="Arial MT"/>
              </a:rPr>
              <a:t>are</a:t>
            </a:r>
            <a:r>
              <a:rPr sz="2400" spc="30" dirty="0">
                <a:solidFill>
                  <a:srgbClr val="FFFFFF"/>
                </a:solidFill>
                <a:latin typeface="Arial MT"/>
                <a:cs typeface="Arial MT"/>
              </a:rPr>
              <a:t> </a:t>
            </a:r>
            <a:r>
              <a:rPr sz="2400" b="1" spc="10" dirty="0">
                <a:solidFill>
                  <a:srgbClr val="FFFFFF"/>
                </a:solidFill>
                <a:latin typeface="Arial"/>
                <a:cs typeface="Arial"/>
              </a:rPr>
              <a:t>invisible</a:t>
            </a:r>
            <a:r>
              <a:rPr sz="2400" spc="10" dirty="0">
                <a:solidFill>
                  <a:srgbClr val="FFFFFF"/>
                </a:solidFill>
                <a:latin typeface="Arial MT"/>
                <a:cs typeface="Arial MT"/>
              </a:rPr>
              <a:t>.</a:t>
            </a:r>
            <a:r>
              <a:rPr sz="2400" spc="5" dirty="0">
                <a:solidFill>
                  <a:srgbClr val="FFFFFF"/>
                </a:solidFill>
                <a:latin typeface="Arial MT"/>
                <a:cs typeface="Arial MT"/>
              </a:rPr>
              <a:t> </a:t>
            </a:r>
            <a:r>
              <a:rPr sz="2400" spc="15" dirty="0">
                <a:solidFill>
                  <a:srgbClr val="FFFFFF"/>
                </a:solidFill>
                <a:latin typeface="Arial MT"/>
                <a:cs typeface="Arial MT"/>
              </a:rPr>
              <a:t>However,</a:t>
            </a:r>
            <a:r>
              <a:rPr sz="2400" spc="-25" dirty="0">
                <a:solidFill>
                  <a:srgbClr val="FFFFFF"/>
                </a:solidFill>
                <a:latin typeface="Arial MT"/>
                <a:cs typeface="Arial MT"/>
              </a:rPr>
              <a:t> </a:t>
            </a:r>
            <a:r>
              <a:rPr sz="2400" spc="15" dirty="0">
                <a:solidFill>
                  <a:srgbClr val="FFFFFF"/>
                </a:solidFill>
                <a:latin typeface="Arial MT"/>
                <a:cs typeface="Arial MT"/>
              </a:rPr>
              <a:t>space </a:t>
            </a:r>
            <a:r>
              <a:rPr sz="2400" spc="-650" dirty="0">
                <a:solidFill>
                  <a:srgbClr val="FFFFFF"/>
                </a:solidFill>
                <a:latin typeface="Arial MT"/>
                <a:cs typeface="Arial MT"/>
              </a:rPr>
              <a:t> </a:t>
            </a:r>
            <a:r>
              <a:rPr sz="2400" spc="15" dirty="0">
                <a:solidFill>
                  <a:srgbClr val="FFFFFF"/>
                </a:solidFill>
                <a:latin typeface="Arial MT"/>
                <a:cs typeface="Arial MT"/>
              </a:rPr>
              <a:t>telescope</a:t>
            </a:r>
            <a:r>
              <a:rPr sz="2400" spc="-40" dirty="0">
                <a:solidFill>
                  <a:srgbClr val="FFFFFF"/>
                </a:solidFill>
                <a:latin typeface="Arial MT"/>
                <a:cs typeface="Arial MT"/>
              </a:rPr>
              <a:t> </a:t>
            </a:r>
            <a:r>
              <a:rPr sz="2400" spc="15" dirty="0">
                <a:solidFill>
                  <a:srgbClr val="FFFFFF"/>
                </a:solidFill>
                <a:latin typeface="Arial MT"/>
                <a:cs typeface="Arial MT"/>
              </a:rPr>
              <a:t>with</a:t>
            </a:r>
            <a:r>
              <a:rPr sz="2400" dirty="0">
                <a:solidFill>
                  <a:srgbClr val="FFFFFF"/>
                </a:solidFill>
                <a:latin typeface="Arial MT"/>
                <a:cs typeface="Arial MT"/>
              </a:rPr>
              <a:t> </a:t>
            </a:r>
            <a:r>
              <a:rPr sz="2400" spc="15" dirty="0">
                <a:solidFill>
                  <a:srgbClr val="FFFFFF"/>
                </a:solidFill>
                <a:latin typeface="Arial MT"/>
                <a:cs typeface="Arial MT"/>
              </a:rPr>
              <a:t>special</a:t>
            </a:r>
            <a:r>
              <a:rPr sz="2400" spc="-35" dirty="0">
                <a:solidFill>
                  <a:srgbClr val="FFFFFF"/>
                </a:solidFill>
                <a:latin typeface="Arial MT"/>
                <a:cs typeface="Arial MT"/>
              </a:rPr>
              <a:t> </a:t>
            </a:r>
            <a:r>
              <a:rPr sz="2400" spc="15" dirty="0">
                <a:solidFill>
                  <a:srgbClr val="FFFFFF"/>
                </a:solidFill>
                <a:latin typeface="Arial MT"/>
                <a:cs typeface="Arial MT"/>
              </a:rPr>
              <a:t>instruments</a:t>
            </a:r>
            <a:r>
              <a:rPr sz="2400" spc="-45" dirty="0">
                <a:solidFill>
                  <a:srgbClr val="FFFFFF"/>
                </a:solidFill>
                <a:latin typeface="Arial MT"/>
                <a:cs typeface="Arial MT"/>
              </a:rPr>
              <a:t> </a:t>
            </a:r>
            <a:r>
              <a:rPr sz="2400" spc="20" dirty="0">
                <a:solidFill>
                  <a:srgbClr val="FFFFFF"/>
                </a:solidFill>
                <a:latin typeface="Arial MT"/>
                <a:cs typeface="Arial MT"/>
              </a:rPr>
              <a:t>can</a:t>
            </a:r>
            <a:r>
              <a:rPr sz="2400" spc="-15" dirty="0">
                <a:solidFill>
                  <a:srgbClr val="FFFFFF"/>
                </a:solidFill>
                <a:latin typeface="Arial MT"/>
                <a:cs typeface="Arial MT"/>
              </a:rPr>
              <a:t> </a:t>
            </a:r>
            <a:r>
              <a:rPr sz="2400" spc="15" dirty="0">
                <a:solidFill>
                  <a:srgbClr val="FFFFFF"/>
                </a:solidFill>
                <a:latin typeface="Arial MT"/>
                <a:cs typeface="Arial MT"/>
              </a:rPr>
              <a:t>help</a:t>
            </a:r>
            <a:r>
              <a:rPr sz="2400" spc="-10" dirty="0">
                <a:solidFill>
                  <a:srgbClr val="FFFFFF"/>
                </a:solidFill>
                <a:latin typeface="Arial MT"/>
                <a:cs typeface="Arial MT"/>
              </a:rPr>
              <a:t> </a:t>
            </a:r>
            <a:r>
              <a:rPr sz="2400" spc="15" dirty="0">
                <a:solidFill>
                  <a:srgbClr val="FFFFFF"/>
                </a:solidFill>
                <a:latin typeface="Arial MT"/>
                <a:cs typeface="Arial MT"/>
              </a:rPr>
              <a:t>find</a:t>
            </a:r>
            <a:r>
              <a:rPr sz="2400" spc="-15" dirty="0">
                <a:solidFill>
                  <a:srgbClr val="FFFFFF"/>
                </a:solidFill>
                <a:latin typeface="Arial MT"/>
                <a:cs typeface="Arial MT"/>
              </a:rPr>
              <a:t> </a:t>
            </a:r>
            <a:r>
              <a:rPr sz="2400" spc="15" dirty="0">
                <a:solidFill>
                  <a:srgbClr val="FFFFFF"/>
                </a:solidFill>
                <a:latin typeface="Arial MT"/>
                <a:cs typeface="Arial MT"/>
              </a:rPr>
              <a:t>black</a:t>
            </a:r>
            <a:r>
              <a:rPr sz="2400" spc="-25" dirty="0">
                <a:solidFill>
                  <a:srgbClr val="FFFFFF"/>
                </a:solidFill>
                <a:latin typeface="Arial MT"/>
                <a:cs typeface="Arial MT"/>
              </a:rPr>
              <a:t> </a:t>
            </a:r>
            <a:r>
              <a:rPr sz="2400" spc="15" dirty="0">
                <a:solidFill>
                  <a:srgbClr val="FFFFFF"/>
                </a:solidFill>
                <a:latin typeface="Arial MT"/>
                <a:cs typeface="Arial MT"/>
              </a:rPr>
              <a:t>holes.</a:t>
            </a:r>
            <a:endParaRPr sz="2400">
              <a:latin typeface="Arial MT"/>
              <a:cs typeface="Arial MT"/>
            </a:endParaRPr>
          </a:p>
          <a:p>
            <a:pPr marL="265430" marR="520065" indent="-253365">
              <a:lnSpc>
                <a:spcPct val="101699"/>
              </a:lnSpc>
              <a:spcBef>
                <a:spcPts val="600"/>
              </a:spcBef>
              <a:buChar char="•"/>
              <a:tabLst>
                <a:tab pos="265430" algn="l"/>
                <a:tab pos="266065" algn="l"/>
              </a:tabLst>
            </a:pPr>
            <a:r>
              <a:rPr sz="2400" spc="15" dirty="0">
                <a:solidFill>
                  <a:srgbClr val="FFFFFF"/>
                </a:solidFill>
                <a:latin typeface="Arial MT"/>
                <a:cs typeface="Arial MT"/>
              </a:rPr>
              <a:t>They</a:t>
            </a:r>
            <a:r>
              <a:rPr sz="2400" spc="-15" dirty="0">
                <a:solidFill>
                  <a:srgbClr val="FFFFFF"/>
                </a:solidFill>
                <a:latin typeface="Arial MT"/>
                <a:cs typeface="Arial MT"/>
              </a:rPr>
              <a:t> </a:t>
            </a:r>
            <a:r>
              <a:rPr sz="2400" spc="15" dirty="0">
                <a:solidFill>
                  <a:srgbClr val="FFFFFF"/>
                </a:solidFill>
                <a:latin typeface="Arial MT"/>
                <a:cs typeface="Arial MT"/>
              </a:rPr>
              <a:t>can</a:t>
            </a:r>
            <a:r>
              <a:rPr sz="2400" spc="-5" dirty="0">
                <a:solidFill>
                  <a:srgbClr val="FFFFFF"/>
                </a:solidFill>
                <a:latin typeface="Arial MT"/>
                <a:cs typeface="Arial MT"/>
              </a:rPr>
              <a:t> </a:t>
            </a:r>
            <a:r>
              <a:rPr sz="2400" spc="15" dirty="0">
                <a:solidFill>
                  <a:srgbClr val="FFFFFF"/>
                </a:solidFill>
                <a:latin typeface="Arial MT"/>
                <a:cs typeface="Arial MT"/>
              </a:rPr>
              <a:t>observe</a:t>
            </a:r>
            <a:r>
              <a:rPr sz="2400" spc="5" dirty="0">
                <a:solidFill>
                  <a:srgbClr val="FFFFFF"/>
                </a:solidFill>
                <a:latin typeface="Arial MT"/>
                <a:cs typeface="Arial MT"/>
              </a:rPr>
              <a:t> </a:t>
            </a:r>
            <a:r>
              <a:rPr sz="2400" spc="10" dirty="0">
                <a:solidFill>
                  <a:srgbClr val="FFFFFF"/>
                </a:solidFill>
                <a:latin typeface="Arial MT"/>
                <a:cs typeface="Arial MT"/>
              </a:rPr>
              <a:t>the</a:t>
            </a:r>
            <a:r>
              <a:rPr sz="2400" spc="-30" dirty="0">
                <a:solidFill>
                  <a:srgbClr val="FFFFFF"/>
                </a:solidFill>
                <a:latin typeface="Arial MT"/>
                <a:cs typeface="Arial MT"/>
              </a:rPr>
              <a:t> </a:t>
            </a:r>
            <a:r>
              <a:rPr sz="2400" spc="15" dirty="0">
                <a:solidFill>
                  <a:srgbClr val="FFFFFF"/>
                </a:solidFill>
                <a:latin typeface="Arial MT"/>
                <a:cs typeface="Arial MT"/>
              </a:rPr>
              <a:t>behaviour</a:t>
            </a:r>
            <a:r>
              <a:rPr sz="2400" spc="-20" dirty="0">
                <a:solidFill>
                  <a:srgbClr val="FFFFFF"/>
                </a:solidFill>
                <a:latin typeface="Arial MT"/>
                <a:cs typeface="Arial MT"/>
              </a:rPr>
              <a:t> </a:t>
            </a:r>
            <a:r>
              <a:rPr sz="2400" spc="15" dirty="0">
                <a:solidFill>
                  <a:srgbClr val="FFFFFF"/>
                </a:solidFill>
                <a:latin typeface="Arial MT"/>
                <a:cs typeface="Arial MT"/>
              </a:rPr>
              <a:t>of</a:t>
            </a:r>
            <a:r>
              <a:rPr sz="2400" dirty="0">
                <a:solidFill>
                  <a:srgbClr val="FFFFFF"/>
                </a:solidFill>
                <a:latin typeface="Arial MT"/>
                <a:cs typeface="Arial MT"/>
              </a:rPr>
              <a:t> </a:t>
            </a:r>
            <a:r>
              <a:rPr sz="2400" spc="15" dirty="0">
                <a:solidFill>
                  <a:srgbClr val="FFFFFF"/>
                </a:solidFill>
                <a:latin typeface="Arial MT"/>
                <a:cs typeface="Arial MT"/>
              </a:rPr>
              <a:t>material</a:t>
            </a:r>
            <a:r>
              <a:rPr sz="2400" spc="-15" dirty="0">
                <a:solidFill>
                  <a:srgbClr val="FFFFFF"/>
                </a:solidFill>
                <a:latin typeface="Arial MT"/>
                <a:cs typeface="Arial MT"/>
              </a:rPr>
              <a:t> </a:t>
            </a:r>
            <a:r>
              <a:rPr sz="2400" spc="15" dirty="0">
                <a:solidFill>
                  <a:srgbClr val="FFFFFF"/>
                </a:solidFill>
                <a:latin typeface="Arial MT"/>
                <a:cs typeface="Arial MT"/>
              </a:rPr>
              <a:t>and</a:t>
            </a:r>
            <a:r>
              <a:rPr sz="2400" spc="-5" dirty="0">
                <a:solidFill>
                  <a:srgbClr val="FFFFFF"/>
                </a:solidFill>
                <a:latin typeface="Arial MT"/>
                <a:cs typeface="Arial MT"/>
              </a:rPr>
              <a:t> </a:t>
            </a:r>
            <a:r>
              <a:rPr sz="2400" spc="15" dirty="0">
                <a:solidFill>
                  <a:srgbClr val="FFFFFF"/>
                </a:solidFill>
                <a:latin typeface="Arial MT"/>
                <a:cs typeface="Arial MT"/>
              </a:rPr>
              <a:t>stars</a:t>
            </a:r>
            <a:r>
              <a:rPr sz="2400" spc="-20" dirty="0">
                <a:solidFill>
                  <a:srgbClr val="FFFFFF"/>
                </a:solidFill>
                <a:latin typeface="Arial MT"/>
                <a:cs typeface="Arial MT"/>
              </a:rPr>
              <a:t> </a:t>
            </a:r>
            <a:r>
              <a:rPr sz="2400" spc="15" dirty="0">
                <a:solidFill>
                  <a:srgbClr val="FFFFFF"/>
                </a:solidFill>
                <a:latin typeface="Arial MT"/>
                <a:cs typeface="Arial MT"/>
              </a:rPr>
              <a:t>that</a:t>
            </a:r>
            <a:r>
              <a:rPr sz="2400" spc="-5" dirty="0">
                <a:solidFill>
                  <a:srgbClr val="FFFFFF"/>
                </a:solidFill>
                <a:latin typeface="Arial MT"/>
                <a:cs typeface="Arial MT"/>
              </a:rPr>
              <a:t> </a:t>
            </a:r>
            <a:r>
              <a:rPr sz="2400" spc="15" dirty="0">
                <a:solidFill>
                  <a:srgbClr val="FFFFFF"/>
                </a:solidFill>
                <a:latin typeface="Arial MT"/>
                <a:cs typeface="Arial MT"/>
              </a:rPr>
              <a:t>are</a:t>
            </a:r>
            <a:r>
              <a:rPr sz="2400" spc="-5" dirty="0">
                <a:solidFill>
                  <a:srgbClr val="FFFFFF"/>
                </a:solidFill>
                <a:latin typeface="Arial MT"/>
                <a:cs typeface="Arial MT"/>
              </a:rPr>
              <a:t> </a:t>
            </a:r>
            <a:r>
              <a:rPr sz="2400" spc="15" dirty="0">
                <a:solidFill>
                  <a:srgbClr val="FFFFFF"/>
                </a:solidFill>
                <a:latin typeface="Arial MT"/>
                <a:cs typeface="Arial MT"/>
              </a:rPr>
              <a:t>very</a:t>
            </a:r>
            <a:r>
              <a:rPr sz="2400" spc="-10" dirty="0">
                <a:solidFill>
                  <a:srgbClr val="FFFFFF"/>
                </a:solidFill>
                <a:latin typeface="Arial MT"/>
                <a:cs typeface="Arial MT"/>
              </a:rPr>
              <a:t> </a:t>
            </a:r>
            <a:r>
              <a:rPr sz="2400" spc="15" dirty="0">
                <a:solidFill>
                  <a:srgbClr val="FFFFFF"/>
                </a:solidFill>
                <a:latin typeface="Arial MT"/>
                <a:cs typeface="Arial MT"/>
              </a:rPr>
              <a:t>close</a:t>
            </a:r>
            <a:r>
              <a:rPr sz="2400" spc="-30" dirty="0">
                <a:solidFill>
                  <a:srgbClr val="FFFFFF"/>
                </a:solidFill>
                <a:latin typeface="Arial MT"/>
                <a:cs typeface="Arial MT"/>
              </a:rPr>
              <a:t> </a:t>
            </a:r>
            <a:r>
              <a:rPr sz="2400" spc="15" dirty="0">
                <a:solidFill>
                  <a:srgbClr val="FFFFFF"/>
                </a:solidFill>
                <a:latin typeface="Arial MT"/>
                <a:cs typeface="Arial MT"/>
              </a:rPr>
              <a:t>to </a:t>
            </a:r>
            <a:r>
              <a:rPr sz="2400" spc="-650" dirty="0">
                <a:solidFill>
                  <a:srgbClr val="FFFFFF"/>
                </a:solidFill>
                <a:latin typeface="Arial MT"/>
                <a:cs typeface="Arial MT"/>
              </a:rPr>
              <a:t> </a:t>
            </a:r>
            <a:r>
              <a:rPr sz="2400" spc="15" dirty="0">
                <a:solidFill>
                  <a:srgbClr val="FFFFFF"/>
                </a:solidFill>
                <a:latin typeface="Arial MT"/>
                <a:cs typeface="Arial MT"/>
              </a:rPr>
              <a:t>black</a:t>
            </a:r>
            <a:r>
              <a:rPr sz="2400" spc="-30" dirty="0">
                <a:solidFill>
                  <a:srgbClr val="FFFFFF"/>
                </a:solidFill>
                <a:latin typeface="Arial MT"/>
                <a:cs typeface="Arial MT"/>
              </a:rPr>
              <a:t> </a:t>
            </a:r>
            <a:r>
              <a:rPr sz="2400" spc="15" dirty="0">
                <a:solidFill>
                  <a:srgbClr val="FFFFFF"/>
                </a:solidFill>
                <a:latin typeface="Arial MT"/>
                <a:cs typeface="Arial MT"/>
              </a:rPr>
              <a:t>holes.</a:t>
            </a:r>
            <a:endParaRPr sz="2400">
              <a:latin typeface="Arial MT"/>
              <a:cs typeface="Arial M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79347"/>
            <a:ext cx="12192000" cy="509930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5398" y="0"/>
            <a:ext cx="8603615" cy="1732914"/>
          </a:xfrm>
          <a:prstGeom prst="rect">
            <a:avLst/>
          </a:prstGeom>
        </p:spPr>
        <p:txBody>
          <a:bodyPr vert="horz" wrap="square" lIns="0" tIns="12700" rIns="0" bIns="0" rtlCol="0">
            <a:spAutoFit/>
          </a:bodyPr>
          <a:lstStyle/>
          <a:p>
            <a:pPr marL="3332479" marR="5080" indent="-3320415">
              <a:lnSpc>
                <a:spcPct val="100000"/>
              </a:lnSpc>
              <a:spcBef>
                <a:spcPts val="100"/>
              </a:spcBef>
            </a:pPr>
            <a:r>
              <a:rPr dirty="0"/>
              <a:t>DISCOVERY</a:t>
            </a:r>
            <a:r>
              <a:rPr spc="-30" dirty="0"/>
              <a:t> </a:t>
            </a:r>
            <a:r>
              <a:rPr dirty="0"/>
              <a:t>OF</a:t>
            </a:r>
            <a:r>
              <a:rPr spc="-40" dirty="0"/>
              <a:t> </a:t>
            </a:r>
            <a:r>
              <a:rPr dirty="0"/>
              <a:t>A</a:t>
            </a:r>
            <a:r>
              <a:rPr spc="-25" dirty="0"/>
              <a:t> </a:t>
            </a:r>
            <a:r>
              <a:rPr dirty="0"/>
              <a:t>BLACK </a:t>
            </a:r>
            <a:r>
              <a:rPr u="none" spc="-1540" dirty="0"/>
              <a:t> </a:t>
            </a:r>
            <a:r>
              <a:rPr dirty="0"/>
              <a:t>HOLE</a:t>
            </a:r>
          </a:p>
        </p:txBody>
      </p:sp>
      <p:sp>
        <p:nvSpPr>
          <p:cNvPr id="3" name="object 3"/>
          <p:cNvSpPr txBox="1"/>
          <p:nvPr/>
        </p:nvSpPr>
        <p:spPr>
          <a:xfrm>
            <a:off x="2975229" y="1651838"/>
            <a:ext cx="6229985" cy="4705350"/>
          </a:xfrm>
          <a:prstGeom prst="rect">
            <a:avLst/>
          </a:prstGeom>
        </p:spPr>
        <p:txBody>
          <a:bodyPr vert="horz" wrap="square" lIns="0" tIns="12700" rIns="0" bIns="0" rtlCol="0">
            <a:spAutoFit/>
          </a:bodyPr>
          <a:lstStyle/>
          <a:p>
            <a:pPr marL="286385" marR="160020" indent="-274320">
              <a:lnSpc>
                <a:spcPct val="99900"/>
              </a:lnSpc>
              <a:spcBef>
                <a:spcPts val="100"/>
              </a:spcBef>
              <a:buChar char="•"/>
              <a:tabLst>
                <a:tab pos="286385" algn="l"/>
                <a:tab pos="287020" algn="l"/>
              </a:tabLst>
            </a:pPr>
            <a:r>
              <a:rPr sz="2750" dirty="0">
                <a:solidFill>
                  <a:srgbClr val="FFFFFF"/>
                </a:solidFill>
                <a:latin typeface="Arial MT"/>
                <a:cs typeface="Arial MT"/>
              </a:rPr>
              <a:t>The first time the </a:t>
            </a:r>
            <a:r>
              <a:rPr sz="2750" spc="-5" dirty="0">
                <a:solidFill>
                  <a:srgbClr val="FFFFFF"/>
                </a:solidFill>
                <a:latin typeface="Arial MT"/>
                <a:cs typeface="Arial MT"/>
              </a:rPr>
              <a:t>idea </a:t>
            </a:r>
            <a:r>
              <a:rPr sz="2750" dirty="0">
                <a:solidFill>
                  <a:srgbClr val="FFFFFF"/>
                </a:solidFill>
                <a:latin typeface="Arial MT"/>
                <a:cs typeface="Arial MT"/>
              </a:rPr>
              <a:t>of </a:t>
            </a:r>
            <a:r>
              <a:rPr sz="2750" spc="-5" dirty="0">
                <a:solidFill>
                  <a:srgbClr val="FFFFFF"/>
                </a:solidFill>
                <a:latin typeface="Arial MT"/>
                <a:cs typeface="Arial MT"/>
              </a:rPr>
              <a:t>a black hole </a:t>
            </a:r>
            <a:r>
              <a:rPr sz="2750" spc="-750" dirty="0">
                <a:solidFill>
                  <a:srgbClr val="FFFFFF"/>
                </a:solidFill>
                <a:latin typeface="Arial MT"/>
                <a:cs typeface="Arial MT"/>
              </a:rPr>
              <a:t> </a:t>
            </a:r>
            <a:r>
              <a:rPr sz="2750" spc="-5" dirty="0">
                <a:solidFill>
                  <a:srgbClr val="FFFFFF"/>
                </a:solidFill>
                <a:latin typeface="Arial MT"/>
                <a:cs typeface="Arial MT"/>
              </a:rPr>
              <a:t>was suggested was in the late </a:t>
            </a:r>
            <a:r>
              <a:rPr sz="2750" spc="-10" dirty="0">
                <a:solidFill>
                  <a:srgbClr val="FFFFFF"/>
                </a:solidFill>
                <a:latin typeface="Arial MT"/>
                <a:cs typeface="Arial MT"/>
              </a:rPr>
              <a:t>1790’s </a:t>
            </a:r>
            <a:r>
              <a:rPr sz="2750" spc="-750" dirty="0">
                <a:solidFill>
                  <a:srgbClr val="FFFFFF"/>
                </a:solidFill>
                <a:latin typeface="Arial MT"/>
                <a:cs typeface="Arial MT"/>
              </a:rPr>
              <a:t> </a:t>
            </a:r>
            <a:r>
              <a:rPr sz="2750" spc="-5" dirty="0">
                <a:solidFill>
                  <a:srgbClr val="FFFFFF"/>
                </a:solidFill>
                <a:latin typeface="Arial MT"/>
                <a:cs typeface="Arial MT"/>
              </a:rPr>
              <a:t>by John Michell </a:t>
            </a:r>
            <a:r>
              <a:rPr sz="2750" spc="-10" dirty="0">
                <a:solidFill>
                  <a:srgbClr val="FFFFFF"/>
                </a:solidFill>
                <a:latin typeface="Arial MT"/>
                <a:cs typeface="Arial MT"/>
              </a:rPr>
              <a:t>of </a:t>
            </a:r>
            <a:r>
              <a:rPr sz="2750" spc="-5" dirty="0">
                <a:solidFill>
                  <a:srgbClr val="FFFFFF"/>
                </a:solidFill>
                <a:latin typeface="Arial MT"/>
                <a:cs typeface="Arial MT"/>
              </a:rPr>
              <a:t>England </a:t>
            </a:r>
            <a:r>
              <a:rPr sz="2750" spc="-10" dirty="0">
                <a:solidFill>
                  <a:srgbClr val="FFFFFF"/>
                </a:solidFill>
                <a:latin typeface="Arial MT"/>
                <a:cs typeface="Arial MT"/>
              </a:rPr>
              <a:t>and </a:t>
            </a:r>
            <a:r>
              <a:rPr sz="2750" spc="-5" dirty="0">
                <a:solidFill>
                  <a:srgbClr val="FFFFFF"/>
                </a:solidFill>
                <a:latin typeface="Arial MT"/>
                <a:cs typeface="Arial MT"/>
              </a:rPr>
              <a:t> Pierre-Simon</a:t>
            </a:r>
            <a:r>
              <a:rPr sz="2750" spc="-25" dirty="0">
                <a:solidFill>
                  <a:srgbClr val="FFFFFF"/>
                </a:solidFill>
                <a:latin typeface="Arial MT"/>
                <a:cs typeface="Arial MT"/>
              </a:rPr>
              <a:t> </a:t>
            </a:r>
            <a:r>
              <a:rPr sz="2750" spc="-5" dirty="0">
                <a:solidFill>
                  <a:srgbClr val="FFFFFF"/>
                </a:solidFill>
                <a:latin typeface="Arial MT"/>
                <a:cs typeface="Arial MT"/>
              </a:rPr>
              <a:t>Lapace</a:t>
            </a:r>
            <a:r>
              <a:rPr sz="2750" spc="-15" dirty="0">
                <a:solidFill>
                  <a:srgbClr val="FFFFFF"/>
                </a:solidFill>
                <a:latin typeface="Arial MT"/>
                <a:cs typeface="Arial MT"/>
              </a:rPr>
              <a:t> </a:t>
            </a:r>
            <a:r>
              <a:rPr sz="2750" spc="-5" dirty="0">
                <a:solidFill>
                  <a:srgbClr val="FFFFFF"/>
                </a:solidFill>
                <a:latin typeface="Arial MT"/>
                <a:cs typeface="Arial MT"/>
              </a:rPr>
              <a:t>of</a:t>
            </a:r>
            <a:r>
              <a:rPr sz="2750" spc="-10" dirty="0">
                <a:solidFill>
                  <a:srgbClr val="FFFFFF"/>
                </a:solidFill>
                <a:latin typeface="Arial MT"/>
                <a:cs typeface="Arial MT"/>
              </a:rPr>
              <a:t> </a:t>
            </a:r>
            <a:r>
              <a:rPr sz="2750" spc="-5" dirty="0">
                <a:solidFill>
                  <a:srgbClr val="FFFFFF"/>
                </a:solidFill>
                <a:latin typeface="Arial MT"/>
                <a:cs typeface="Arial MT"/>
              </a:rPr>
              <a:t>France.</a:t>
            </a:r>
            <a:endParaRPr sz="2750">
              <a:latin typeface="Arial MT"/>
              <a:cs typeface="Arial MT"/>
            </a:endParaRPr>
          </a:p>
          <a:p>
            <a:pPr marL="286385" marR="5080" indent="-274320">
              <a:lnSpc>
                <a:spcPct val="99800"/>
              </a:lnSpc>
              <a:spcBef>
                <a:spcPts val="595"/>
              </a:spcBef>
              <a:buChar char="•"/>
              <a:tabLst>
                <a:tab pos="286385" algn="l"/>
                <a:tab pos="287020" algn="l"/>
              </a:tabLst>
            </a:pPr>
            <a:r>
              <a:rPr sz="2750" spc="-5" dirty="0">
                <a:solidFill>
                  <a:srgbClr val="FFFFFF"/>
                </a:solidFill>
                <a:latin typeface="Arial MT"/>
                <a:cs typeface="Arial MT"/>
              </a:rPr>
              <a:t>They both proposed </a:t>
            </a:r>
            <a:r>
              <a:rPr sz="2750" dirty="0">
                <a:solidFill>
                  <a:srgbClr val="FFFFFF"/>
                </a:solidFill>
                <a:latin typeface="Arial MT"/>
                <a:cs typeface="Arial MT"/>
              </a:rPr>
              <a:t>the </a:t>
            </a:r>
            <a:r>
              <a:rPr sz="2750" spc="-5" dirty="0">
                <a:solidFill>
                  <a:srgbClr val="FFFFFF"/>
                </a:solidFill>
                <a:latin typeface="Arial MT"/>
                <a:cs typeface="Arial MT"/>
              </a:rPr>
              <a:t>idea </a:t>
            </a:r>
            <a:r>
              <a:rPr sz="2750" dirty="0">
                <a:solidFill>
                  <a:srgbClr val="FFFFFF"/>
                </a:solidFill>
                <a:latin typeface="Arial MT"/>
                <a:cs typeface="Arial MT"/>
              </a:rPr>
              <a:t>of the </a:t>
            </a:r>
            <a:r>
              <a:rPr sz="2750" spc="5" dirty="0">
                <a:solidFill>
                  <a:srgbClr val="FFFFFF"/>
                </a:solidFill>
                <a:latin typeface="Arial MT"/>
                <a:cs typeface="Arial MT"/>
              </a:rPr>
              <a:t> </a:t>
            </a:r>
            <a:r>
              <a:rPr sz="2750" spc="-5" dirty="0">
                <a:solidFill>
                  <a:srgbClr val="FFFFFF"/>
                </a:solidFill>
                <a:latin typeface="Arial MT"/>
                <a:cs typeface="Arial MT"/>
              </a:rPr>
              <a:t>existence of </a:t>
            </a:r>
            <a:r>
              <a:rPr sz="2750" spc="-10" dirty="0">
                <a:solidFill>
                  <a:srgbClr val="FFFFFF"/>
                </a:solidFill>
                <a:latin typeface="Arial MT"/>
                <a:cs typeface="Arial MT"/>
              </a:rPr>
              <a:t>an </a:t>
            </a:r>
            <a:r>
              <a:rPr sz="2750" spc="-5" dirty="0">
                <a:solidFill>
                  <a:srgbClr val="FFFFFF"/>
                </a:solidFill>
                <a:latin typeface="Arial MT"/>
                <a:cs typeface="Arial MT"/>
              </a:rPr>
              <a:t>“ invisible star” </a:t>
            </a:r>
            <a:r>
              <a:rPr sz="2750" spc="-10" dirty="0">
                <a:solidFill>
                  <a:srgbClr val="FFFFFF"/>
                </a:solidFill>
                <a:latin typeface="Arial MT"/>
                <a:cs typeface="Arial MT"/>
              </a:rPr>
              <a:t>by </a:t>
            </a:r>
            <a:r>
              <a:rPr sz="2750" spc="-5" dirty="0">
                <a:solidFill>
                  <a:srgbClr val="FFFFFF"/>
                </a:solidFill>
                <a:latin typeface="Arial MT"/>
                <a:cs typeface="Arial MT"/>
              </a:rPr>
              <a:t> applying the </a:t>
            </a:r>
            <a:r>
              <a:rPr sz="2750" dirty="0">
                <a:solidFill>
                  <a:srgbClr val="FFFFFF"/>
                </a:solidFill>
                <a:latin typeface="Arial MT"/>
                <a:cs typeface="Arial MT"/>
              </a:rPr>
              <a:t>first </a:t>
            </a:r>
            <a:r>
              <a:rPr sz="2750" spc="-5" dirty="0">
                <a:solidFill>
                  <a:srgbClr val="FFFFFF"/>
                </a:solidFill>
                <a:latin typeface="Arial MT"/>
                <a:cs typeface="Arial MT"/>
              </a:rPr>
              <a:t>Newton Law. </a:t>
            </a:r>
            <a:r>
              <a:rPr sz="2750" dirty="0">
                <a:solidFill>
                  <a:srgbClr val="FFFFFF"/>
                </a:solidFill>
                <a:latin typeface="Arial MT"/>
                <a:cs typeface="Arial MT"/>
              </a:rPr>
              <a:t>They </a:t>
            </a:r>
            <a:r>
              <a:rPr sz="2750" spc="5" dirty="0">
                <a:solidFill>
                  <a:srgbClr val="FFFFFF"/>
                </a:solidFill>
                <a:latin typeface="Arial MT"/>
                <a:cs typeface="Arial MT"/>
              </a:rPr>
              <a:t> </a:t>
            </a:r>
            <a:r>
              <a:rPr sz="2750" spc="-5" dirty="0">
                <a:solidFill>
                  <a:srgbClr val="FFFFFF"/>
                </a:solidFill>
                <a:latin typeface="Arial MT"/>
                <a:cs typeface="Arial MT"/>
              </a:rPr>
              <a:t>calculate its mass </a:t>
            </a:r>
            <a:r>
              <a:rPr sz="2750" spc="-10" dirty="0">
                <a:solidFill>
                  <a:srgbClr val="FFFFFF"/>
                </a:solidFill>
                <a:latin typeface="Arial MT"/>
                <a:cs typeface="Arial MT"/>
              </a:rPr>
              <a:t>and </a:t>
            </a:r>
            <a:r>
              <a:rPr sz="2750" dirty="0">
                <a:solidFill>
                  <a:srgbClr val="FFFFFF"/>
                </a:solidFill>
                <a:latin typeface="Arial MT"/>
                <a:cs typeface="Arial MT"/>
              </a:rPr>
              <a:t>size, </a:t>
            </a:r>
            <a:r>
              <a:rPr sz="2750" spc="-5" dirty="0">
                <a:solidFill>
                  <a:srgbClr val="FFFFFF"/>
                </a:solidFill>
                <a:latin typeface="Arial MT"/>
                <a:cs typeface="Arial MT"/>
              </a:rPr>
              <a:t>which is </a:t>
            </a:r>
            <a:r>
              <a:rPr sz="2750" dirty="0">
                <a:solidFill>
                  <a:srgbClr val="FFFFFF"/>
                </a:solidFill>
                <a:latin typeface="Arial MT"/>
                <a:cs typeface="Arial MT"/>
              </a:rPr>
              <a:t> </a:t>
            </a:r>
            <a:r>
              <a:rPr sz="2750" spc="-5" dirty="0">
                <a:solidFill>
                  <a:srgbClr val="FFFFFF"/>
                </a:solidFill>
                <a:latin typeface="Arial MT"/>
                <a:cs typeface="Arial MT"/>
              </a:rPr>
              <a:t>now called the “ event </a:t>
            </a:r>
            <a:r>
              <a:rPr sz="2750" spc="-10" dirty="0">
                <a:solidFill>
                  <a:srgbClr val="FFFFFF"/>
                </a:solidFill>
                <a:latin typeface="Arial MT"/>
                <a:cs typeface="Arial MT"/>
              </a:rPr>
              <a:t>horizon” </a:t>
            </a:r>
            <a:r>
              <a:rPr sz="2750" spc="-5" dirty="0">
                <a:solidFill>
                  <a:srgbClr val="FFFFFF"/>
                </a:solidFill>
                <a:latin typeface="Arial MT"/>
                <a:cs typeface="Arial MT"/>
              </a:rPr>
              <a:t>that </a:t>
            </a:r>
            <a:r>
              <a:rPr sz="2750" spc="-10" dirty="0">
                <a:solidFill>
                  <a:srgbClr val="FFFFFF"/>
                </a:solidFill>
                <a:latin typeface="Arial MT"/>
                <a:cs typeface="Arial MT"/>
              </a:rPr>
              <a:t>an </a:t>
            </a:r>
            <a:r>
              <a:rPr sz="2750" spc="-750" dirty="0">
                <a:solidFill>
                  <a:srgbClr val="FFFFFF"/>
                </a:solidFill>
                <a:latin typeface="Arial MT"/>
                <a:cs typeface="Arial MT"/>
              </a:rPr>
              <a:t> </a:t>
            </a:r>
            <a:r>
              <a:rPr sz="2750" spc="-5" dirty="0">
                <a:solidFill>
                  <a:srgbClr val="FFFFFF"/>
                </a:solidFill>
                <a:latin typeface="Arial MT"/>
                <a:cs typeface="Arial MT"/>
              </a:rPr>
              <a:t>object would need in order to </a:t>
            </a:r>
            <a:r>
              <a:rPr sz="2750" spc="-10" dirty="0">
                <a:solidFill>
                  <a:srgbClr val="FFFFFF"/>
                </a:solidFill>
                <a:latin typeface="Arial MT"/>
                <a:cs typeface="Arial MT"/>
              </a:rPr>
              <a:t>be </a:t>
            </a:r>
            <a:r>
              <a:rPr sz="2750" dirty="0">
                <a:solidFill>
                  <a:srgbClr val="FFFFFF"/>
                </a:solidFill>
                <a:latin typeface="Arial MT"/>
                <a:cs typeface="Arial MT"/>
              </a:rPr>
              <a:t>faster </a:t>
            </a:r>
            <a:r>
              <a:rPr sz="2750" spc="-755" dirty="0">
                <a:solidFill>
                  <a:srgbClr val="FFFFFF"/>
                </a:solidFill>
                <a:latin typeface="Arial MT"/>
                <a:cs typeface="Arial MT"/>
              </a:rPr>
              <a:t> </a:t>
            </a:r>
            <a:r>
              <a:rPr sz="2750" spc="-5" dirty="0">
                <a:solidFill>
                  <a:srgbClr val="FFFFFF"/>
                </a:solidFill>
                <a:latin typeface="Arial MT"/>
                <a:cs typeface="Arial MT"/>
              </a:rPr>
              <a:t>than</a:t>
            </a:r>
            <a:r>
              <a:rPr sz="2750" spc="-25" dirty="0">
                <a:solidFill>
                  <a:srgbClr val="FFFFFF"/>
                </a:solidFill>
                <a:latin typeface="Arial MT"/>
                <a:cs typeface="Arial MT"/>
              </a:rPr>
              <a:t> </a:t>
            </a:r>
            <a:r>
              <a:rPr sz="2750" spc="-5" dirty="0">
                <a:solidFill>
                  <a:srgbClr val="FFFFFF"/>
                </a:solidFill>
                <a:latin typeface="Arial MT"/>
                <a:cs typeface="Arial MT"/>
              </a:rPr>
              <a:t>even the</a:t>
            </a:r>
            <a:r>
              <a:rPr sz="2750" spc="-20" dirty="0">
                <a:solidFill>
                  <a:srgbClr val="FFFFFF"/>
                </a:solidFill>
                <a:latin typeface="Arial MT"/>
                <a:cs typeface="Arial MT"/>
              </a:rPr>
              <a:t> </a:t>
            </a:r>
            <a:r>
              <a:rPr sz="2750" spc="-5" dirty="0">
                <a:solidFill>
                  <a:srgbClr val="FFFFFF"/>
                </a:solidFill>
                <a:latin typeface="Arial MT"/>
                <a:cs typeface="Arial MT"/>
              </a:rPr>
              <a:t>speed</a:t>
            </a:r>
            <a:r>
              <a:rPr sz="2750" spc="-10" dirty="0">
                <a:solidFill>
                  <a:srgbClr val="FFFFFF"/>
                </a:solidFill>
                <a:latin typeface="Arial MT"/>
                <a:cs typeface="Arial MT"/>
              </a:rPr>
              <a:t> of</a:t>
            </a:r>
            <a:r>
              <a:rPr sz="2750" spc="-5" dirty="0">
                <a:solidFill>
                  <a:srgbClr val="FFFFFF"/>
                </a:solidFill>
                <a:latin typeface="Arial MT"/>
                <a:cs typeface="Arial MT"/>
              </a:rPr>
              <a:t> </a:t>
            </a:r>
            <a:r>
              <a:rPr sz="2750" dirty="0">
                <a:solidFill>
                  <a:srgbClr val="FFFFFF"/>
                </a:solidFill>
                <a:latin typeface="Arial MT"/>
                <a:cs typeface="Arial MT"/>
              </a:rPr>
              <a:t>light.</a:t>
            </a:r>
            <a:endParaRPr sz="2750">
              <a:latin typeface="Arial MT"/>
              <a:cs typeface="Arial MT"/>
            </a:endParaRPr>
          </a:p>
        </p:txBody>
      </p:sp>
      <p:grpSp>
        <p:nvGrpSpPr>
          <p:cNvPr id="4" name="object 4"/>
          <p:cNvGrpSpPr/>
          <p:nvPr/>
        </p:nvGrpSpPr>
        <p:grpSpPr>
          <a:xfrm>
            <a:off x="551687" y="2112264"/>
            <a:ext cx="11283950" cy="2588260"/>
            <a:chOff x="551687" y="2112264"/>
            <a:chExt cx="11283950" cy="2588260"/>
          </a:xfrm>
        </p:grpSpPr>
        <p:pic>
          <p:nvPicPr>
            <p:cNvPr id="5" name="object 5"/>
            <p:cNvPicPr/>
            <p:nvPr/>
          </p:nvPicPr>
          <p:blipFill>
            <a:blip r:embed="rId2" cstate="print"/>
            <a:stretch>
              <a:fillRect/>
            </a:stretch>
          </p:blipFill>
          <p:spPr>
            <a:xfrm>
              <a:off x="10120883" y="2112264"/>
              <a:ext cx="1714500" cy="2542032"/>
            </a:xfrm>
            <a:prstGeom prst="rect">
              <a:avLst/>
            </a:prstGeom>
          </p:spPr>
        </p:pic>
        <p:pic>
          <p:nvPicPr>
            <p:cNvPr id="6" name="object 6"/>
            <p:cNvPicPr/>
            <p:nvPr/>
          </p:nvPicPr>
          <p:blipFill>
            <a:blip r:embed="rId3" cstate="print"/>
            <a:stretch>
              <a:fillRect/>
            </a:stretch>
          </p:blipFill>
          <p:spPr>
            <a:xfrm>
              <a:off x="551687" y="2157984"/>
              <a:ext cx="2100072" cy="254203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10434</TotalTime>
  <Words>6176</Words>
  <Application>Microsoft Office PowerPoint</Application>
  <PresentationFormat>Widescreen</PresentationFormat>
  <Paragraphs>265</Paragraphs>
  <Slides>110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110</vt:i4>
      </vt:variant>
    </vt:vector>
  </HeadingPairs>
  <TitlesOfParts>
    <vt:vector size="115" baseType="lpstr">
      <vt:lpstr>Arial</vt:lpstr>
      <vt:lpstr>Arial MT</vt:lpstr>
      <vt:lpstr>Calibri</vt:lpstr>
      <vt:lpstr>Quicksand</vt:lpstr>
      <vt:lpstr>Office Theme</vt:lpstr>
      <vt:lpstr>STELLAR</vt:lpstr>
      <vt:lpstr>PowerPoint Presentation</vt:lpstr>
      <vt:lpstr>THE BIRTH OF A STAR</vt:lpstr>
      <vt:lpstr>STAR FORMATION</vt:lpstr>
      <vt:lpstr>NEBULA</vt:lpstr>
      <vt:lpstr>NEBULA</vt:lpstr>
      <vt:lpstr>PowerPoint Presentation</vt:lpstr>
      <vt:lpstr>TYPES OF NEBULA</vt:lpstr>
      <vt:lpstr>PowerPoint Presentation</vt:lpstr>
      <vt:lpstr>TYPES OF NEBULA</vt:lpstr>
      <vt:lpstr>PowerPoint Presentation</vt:lpstr>
      <vt:lpstr>CRAB NEBULA</vt:lpstr>
      <vt:lpstr>TYPES OF NEBULA</vt:lpstr>
      <vt:lpstr>DIFFUSE NEBULA</vt:lpstr>
      <vt:lpstr>CARINA NEBULA</vt:lpstr>
      <vt:lpstr>STAR FORMATION</vt:lpstr>
      <vt:lpstr>STAR FORMATION</vt:lpstr>
      <vt:lpstr>PowerPoint Presentation</vt:lpstr>
      <vt:lpstr>PROTOSTARS</vt:lpstr>
      <vt:lpstr>PowerPoint Presentation</vt:lpstr>
      <vt:lpstr>T-TAURI STARS</vt:lpstr>
      <vt:lpstr>PowerPoint Presentation</vt:lpstr>
      <vt:lpstr>PowerPoint Presentation</vt:lpstr>
      <vt:lpstr>T-TAURI STAR</vt:lpstr>
      <vt:lpstr>PowerPoint Presentation</vt:lpstr>
      <vt:lpstr>PowerPoint Presentation</vt:lpstr>
      <vt:lpstr>SUPERNOVA INDUCED  STAR 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STARS</vt:lpstr>
      <vt:lpstr>WHY DO STARS DIE?</vt:lpstr>
      <vt:lpstr>PowerPoint Presentation</vt:lpstr>
      <vt:lpstr>MASSIV  E STAR</vt:lpstr>
      <vt:lpstr>PowerPoint Presentation</vt:lpstr>
      <vt:lpstr>PowerPoint Presentation</vt:lpstr>
      <vt:lpstr>SUPERNOVA</vt:lpstr>
      <vt:lpstr>SUPERNOVA</vt:lpstr>
      <vt:lpstr>PowerPoint Presentation</vt:lpstr>
      <vt:lpstr>RED GIANT</vt:lpstr>
      <vt:lpstr>RED GIANT</vt:lpstr>
      <vt:lpstr>PowerPoint Presentation</vt:lpstr>
      <vt:lpstr>HOW LONG DO STARS LIVE?</vt:lpstr>
      <vt:lpstr>STARS EXPLODE!</vt:lpstr>
      <vt:lpstr>PowerPoint Presentation</vt:lpstr>
      <vt:lpstr>WHITE DWARF</vt:lpstr>
      <vt:lpstr>PowerPoint Presentation</vt:lpstr>
      <vt:lpstr>WHITE DWARF</vt:lpstr>
      <vt:lpstr>PowerPoint Presentation</vt:lpstr>
      <vt:lpstr>PowerPoint Presentation</vt:lpstr>
      <vt:lpstr>THE CHANDRASHEKHAR  LIMIT</vt:lpstr>
      <vt:lpstr>LIFETIME OF A WHITE  DWARF</vt:lpstr>
      <vt:lpstr>SOME FACTS ABOUT WHITE  DWARF</vt:lpstr>
      <vt:lpstr>SIRIUS-B</vt:lpstr>
      <vt:lpstr>PowerPoint Presentation</vt:lpstr>
      <vt:lpstr>NEUTRON STAR</vt:lpstr>
      <vt:lpstr>NEUTRON STAR</vt:lpstr>
      <vt:lpstr>PowerPoint Presentation</vt:lpstr>
      <vt:lpstr>FORMATION OF A NEUTRON  STAR</vt:lpstr>
      <vt:lpstr>HOW DANGEROUS IS A NEUTRON  STAR?</vt:lpstr>
      <vt:lpstr>PowerPoint Presentation</vt:lpstr>
      <vt:lpstr>STRUCTURE OF A NEUTRON  STAR</vt:lpstr>
      <vt:lpstr>TYPES OF NEUTRON STAR</vt:lpstr>
      <vt:lpstr>PULSAR</vt:lpstr>
      <vt:lpstr>PULSAR- A FLASHING NEUTRON  STAR</vt:lpstr>
      <vt:lpstr>PowerPoint Presentation</vt:lpstr>
      <vt:lpstr>MAGNETAR</vt:lpstr>
      <vt:lpstr>MAGNETAR- A MAGNETIC  MONSTER</vt:lpstr>
      <vt:lpstr>PowerPoint Presentation</vt:lpstr>
      <vt:lpstr>SOME FACTS ABOUT NEUTRON  STAR</vt:lpstr>
      <vt:lpstr>DEATH OF A NEUTRON STAR</vt:lpstr>
      <vt:lpstr>PowerPoint Presentation</vt:lpstr>
      <vt:lpstr>BLACK HOLE</vt:lpstr>
      <vt:lpstr>WHAT IS A BLACK HOLE?</vt:lpstr>
      <vt:lpstr>PowerPoint Presentation</vt:lpstr>
      <vt:lpstr>DISCOVERY OF A BLACK  HOLE</vt:lpstr>
      <vt:lpstr>PowerPoint Presentation</vt:lpstr>
      <vt:lpstr>TYPES OF BLACK HOLES</vt:lpstr>
      <vt:lpstr>FORMATION OF BLACK  HOLES</vt:lpstr>
      <vt:lpstr>STRUCTURE OF A BLACK  HOLE</vt:lpstr>
      <vt:lpstr>STRUCTURE OF A BLACK  HOLE</vt:lpstr>
      <vt:lpstr>PowerPoint Presentation</vt:lpstr>
      <vt:lpstr>DEATH OF A BLACK HOLE</vt:lpstr>
      <vt:lpstr>DEATH OF A BLACK HOLE</vt:lpstr>
      <vt:lpstr>PowerPoint Presentation</vt:lpstr>
      <vt:lpstr>DEATH OF A BLACK HOLE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dc:title>
  <dc:creator>Swati Routh</dc:creator>
  <cp:lastModifiedBy>Swati Routh</cp:lastModifiedBy>
  <cp:revision>25</cp:revision>
  <dcterms:created xsi:type="dcterms:W3CDTF">2023-11-22T05:25:33Z</dcterms:created>
  <dcterms:modified xsi:type="dcterms:W3CDTF">2023-12-27T10:22:55Z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2019-08-03T00:00:00Z</vt:filetime>
  </property>
  <property fmtid="{D5CDD505-2E9C-101B-9397-08002B2CF9AE}" pid="3" name="Creator">
    <vt:lpwstr>Microsoft® PowerPoint® 2013</vt:lpwstr>
  </property>
  <property fmtid="{D5CDD505-2E9C-101B-9397-08002B2CF9AE}" pid="4" name="LastSaved">
    <vt:filetime>2023-11-22T00:00:00Z</vt:filetime>
  </property>
</Properties>
</file>